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7.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ink/ink1.xml" ContentType="application/inkml+xml"/>
  <Override PartName="/ppt/ink/ink2.xml" ContentType="application/inkml+xml"/>
  <Override PartName="/ppt/ink/ink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 id="2147483675" r:id="rId2"/>
    <p:sldMasterId id="2147483678" r:id="rId3"/>
    <p:sldMasterId id="2147483703" r:id="rId4"/>
    <p:sldMasterId id="2147483723" r:id="rId5"/>
    <p:sldMasterId id="2147483725" r:id="rId6"/>
    <p:sldMasterId id="2147483750" r:id="rId7"/>
    <p:sldMasterId id="2147483775" r:id="rId8"/>
  </p:sldMasterIdLst>
  <p:notesMasterIdLst>
    <p:notesMasterId r:id="rId103"/>
  </p:notesMasterIdLst>
  <p:handoutMasterIdLst>
    <p:handoutMasterId r:id="rId104"/>
  </p:handoutMasterIdLst>
  <p:sldIdLst>
    <p:sldId id="377" r:id="rId9"/>
    <p:sldId id="333" r:id="rId10"/>
    <p:sldId id="335" r:id="rId11"/>
    <p:sldId id="505" r:id="rId12"/>
    <p:sldId id="360" r:id="rId13"/>
    <p:sldId id="361" r:id="rId14"/>
    <p:sldId id="380" r:id="rId15"/>
    <p:sldId id="471" r:id="rId16"/>
    <p:sldId id="472" r:id="rId17"/>
    <p:sldId id="409" r:id="rId18"/>
    <p:sldId id="438" r:id="rId19"/>
    <p:sldId id="439" r:id="rId20"/>
    <p:sldId id="440" r:id="rId21"/>
    <p:sldId id="303" r:id="rId22"/>
    <p:sldId id="442" r:id="rId23"/>
    <p:sldId id="379" r:id="rId24"/>
    <p:sldId id="386" r:id="rId25"/>
    <p:sldId id="401" r:id="rId26"/>
    <p:sldId id="443" r:id="rId27"/>
    <p:sldId id="444" r:id="rId28"/>
    <p:sldId id="445" r:id="rId29"/>
    <p:sldId id="302" r:id="rId30"/>
    <p:sldId id="446" r:id="rId31"/>
    <p:sldId id="450" r:id="rId32"/>
    <p:sldId id="381" r:id="rId33"/>
    <p:sldId id="462" r:id="rId34"/>
    <p:sldId id="473" r:id="rId35"/>
    <p:sldId id="451" r:id="rId36"/>
    <p:sldId id="452" r:id="rId37"/>
    <p:sldId id="453" r:id="rId38"/>
    <p:sldId id="304" r:id="rId39"/>
    <p:sldId id="388" r:id="rId40"/>
    <p:sldId id="382" r:id="rId41"/>
    <p:sldId id="463" r:id="rId42"/>
    <p:sldId id="474" r:id="rId43"/>
    <p:sldId id="454" r:id="rId44"/>
    <p:sldId id="470" r:id="rId45"/>
    <p:sldId id="455" r:id="rId46"/>
    <p:sldId id="305" r:id="rId47"/>
    <p:sldId id="383" r:id="rId48"/>
    <p:sldId id="456" r:id="rId49"/>
    <p:sldId id="510" r:id="rId50"/>
    <p:sldId id="457" r:id="rId51"/>
    <p:sldId id="458" r:id="rId52"/>
    <p:sldId id="306" r:id="rId53"/>
    <p:sldId id="384" r:id="rId54"/>
    <p:sldId id="469" r:id="rId55"/>
    <p:sldId id="389" r:id="rId56"/>
    <p:sldId id="511" r:id="rId57"/>
    <p:sldId id="406" r:id="rId58"/>
    <p:sldId id="461" r:id="rId59"/>
    <p:sldId id="307" r:id="rId60"/>
    <p:sldId id="385" r:id="rId61"/>
    <p:sldId id="476" r:id="rId62"/>
    <p:sldId id="465" r:id="rId63"/>
    <p:sldId id="308" r:id="rId64"/>
    <p:sldId id="391" r:id="rId65"/>
    <p:sldId id="467" r:id="rId66"/>
    <p:sldId id="407" r:id="rId67"/>
    <p:sldId id="466" r:id="rId68"/>
    <p:sldId id="509" r:id="rId69"/>
    <p:sldId id="512" r:id="rId70"/>
    <p:sldId id="479" r:id="rId71"/>
    <p:sldId id="518" r:id="rId72"/>
    <p:sldId id="519" r:id="rId73"/>
    <p:sldId id="520" r:id="rId74"/>
    <p:sldId id="525" r:id="rId75"/>
    <p:sldId id="535" r:id="rId76"/>
    <p:sldId id="533" r:id="rId77"/>
    <p:sldId id="534" r:id="rId78"/>
    <p:sldId id="486" r:id="rId79"/>
    <p:sldId id="504" r:id="rId80"/>
    <p:sldId id="257" r:id="rId81"/>
    <p:sldId id="488" r:id="rId82"/>
    <p:sldId id="536" r:id="rId83"/>
    <p:sldId id="506" r:id="rId84"/>
    <p:sldId id="483" r:id="rId85"/>
    <p:sldId id="280" r:id="rId86"/>
    <p:sldId id="527" r:id="rId87"/>
    <p:sldId id="528" r:id="rId88"/>
    <p:sldId id="529" r:id="rId89"/>
    <p:sldId id="311" r:id="rId90"/>
    <p:sldId id="530" r:id="rId91"/>
    <p:sldId id="531" r:id="rId92"/>
    <p:sldId id="482" r:id="rId93"/>
    <p:sldId id="515" r:id="rId94"/>
    <p:sldId id="516" r:id="rId95"/>
    <p:sldId id="517" r:id="rId96"/>
    <p:sldId id="481" r:id="rId97"/>
    <p:sldId id="484" r:id="rId98"/>
    <p:sldId id="496" r:id="rId99"/>
    <p:sldId id="340" r:id="rId100"/>
    <p:sldId id="341" r:id="rId101"/>
    <p:sldId id="378" r:id="rId102"/>
  </p:sldIdLst>
  <p:sldSz cx="24239538" cy="13716000"/>
  <p:notesSz cx="9942513" cy="6810375"/>
  <p:defaultTex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Φίρμπας, Γιάννης" initials="ΦΓ" lastIdx="10" clrIdx="0">
    <p:extLst>
      <p:ext uri="{19B8F6BF-5375-455C-9EA6-DF929625EA0E}">
        <p15:presenceInfo xmlns:p15="http://schemas.microsoft.com/office/powerpoint/2012/main" userId="S-1-5-21-1045457781-374031842-227697207-10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B685"/>
    <a:srgbClr val="B8B9C0"/>
    <a:srgbClr val="D9D9D9"/>
    <a:srgbClr val="19BEDE"/>
    <a:srgbClr val="A5DDF1"/>
    <a:srgbClr val="8DC7D9"/>
    <a:srgbClr val="E3FCBA"/>
    <a:srgbClr val="F8FDED"/>
    <a:srgbClr val="F2F8EE"/>
    <a:srgbClr val="F4F9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Φωτεινό στυλ 1 - Έμφαση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35758FB7-9AC5-4552-8A53-C91805E547FA}" styleName="Στυλ με θέμα 1 - Έμφαση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FD0F851-EC5A-4D38-B0AD-8093EC10F338}" styleName="Φωτεινό στυλ 1 - Έμφαση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3296810-A885-4BE3-A3E7-6D5BEEA58F35}" styleName="Μεσαίο στυλ 2 - Έμφαση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Φωτεινό στυλ 3 - Έμφαση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97" autoAdjust="0"/>
    <p:restoredTop sz="94660"/>
  </p:normalViewPr>
  <p:slideViewPr>
    <p:cSldViewPr snapToGrid="0">
      <p:cViewPr varScale="1">
        <p:scale>
          <a:sx n="56" d="100"/>
          <a:sy n="56" d="100"/>
        </p:scale>
        <p:origin x="26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6" Type="http://schemas.openxmlformats.org/officeDocument/2006/relationships/slide" Target="slides/slide8.xml"/><Relationship Id="rId107" Type="http://schemas.openxmlformats.org/officeDocument/2006/relationships/viewProps" Target="viewProps.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5" Type="http://schemas.openxmlformats.org/officeDocument/2006/relationships/slideMaster" Target="slideMasters/slideMaster5.xml"/><Relationship Id="rId90" Type="http://schemas.openxmlformats.org/officeDocument/2006/relationships/slide" Target="slides/slide82.xml"/><Relationship Id="rId95" Type="http://schemas.openxmlformats.org/officeDocument/2006/relationships/slide" Target="slides/slide87.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80" Type="http://schemas.openxmlformats.org/officeDocument/2006/relationships/slide" Target="slides/slide72.xml"/><Relationship Id="rId85" Type="http://schemas.openxmlformats.org/officeDocument/2006/relationships/slide" Target="slides/slide77.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notesMaster" Target="notesMasters/notesMaster1.xml"/><Relationship Id="rId108" Type="http://schemas.openxmlformats.org/officeDocument/2006/relationships/theme" Target="theme/theme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presProps" Target="pres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tableStyles" Target="tableStyles.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commentAuthors" Target="commentAuthors.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slideMaster" Target="slideMasters/slideMaster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1" y="0"/>
            <a:ext cx="4308422" cy="341702"/>
          </a:xfrm>
          <a:prstGeom prst="rect">
            <a:avLst/>
          </a:prstGeom>
        </p:spPr>
        <p:txBody>
          <a:bodyPr vert="horz" lIns="91449" tIns="45725" rIns="91449" bIns="45725" rtlCol="0"/>
          <a:lstStyle>
            <a:lvl1pPr algn="l">
              <a:defRPr sz="1200"/>
            </a:lvl1pPr>
          </a:lstStyle>
          <a:p>
            <a:endParaRPr lang="el-GR"/>
          </a:p>
        </p:txBody>
      </p:sp>
      <p:sp>
        <p:nvSpPr>
          <p:cNvPr id="3" name="Θέση ημερομηνίας 2"/>
          <p:cNvSpPr>
            <a:spLocks noGrp="1"/>
          </p:cNvSpPr>
          <p:nvPr>
            <p:ph type="dt" sz="quarter" idx="1"/>
          </p:nvPr>
        </p:nvSpPr>
        <p:spPr>
          <a:xfrm>
            <a:off x="5631791" y="0"/>
            <a:ext cx="4308422" cy="341702"/>
          </a:xfrm>
          <a:prstGeom prst="rect">
            <a:avLst/>
          </a:prstGeom>
        </p:spPr>
        <p:txBody>
          <a:bodyPr vert="horz" lIns="91449" tIns="45725" rIns="91449" bIns="45725" rtlCol="0"/>
          <a:lstStyle>
            <a:lvl1pPr algn="r">
              <a:defRPr sz="1200"/>
            </a:lvl1pPr>
          </a:lstStyle>
          <a:p>
            <a:fld id="{98AD9037-ADD6-4B4E-B0BE-65A98C97321D}" type="datetimeFigureOut">
              <a:rPr lang="el-GR" smtClean="0"/>
              <a:t>21/11/2025</a:t>
            </a:fld>
            <a:endParaRPr lang="el-GR"/>
          </a:p>
        </p:txBody>
      </p:sp>
      <p:sp>
        <p:nvSpPr>
          <p:cNvPr id="4" name="Θέση υποσέλιδου 3"/>
          <p:cNvSpPr>
            <a:spLocks noGrp="1"/>
          </p:cNvSpPr>
          <p:nvPr>
            <p:ph type="ftr" sz="quarter" idx="2"/>
          </p:nvPr>
        </p:nvSpPr>
        <p:spPr>
          <a:xfrm>
            <a:off x="1" y="6468675"/>
            <a:ext cx="4308422" cy="341701"/>
          </a:xfrm>
          <a:prstGeom prst="rect">
            <a:avLst/>
          </a:prstGeom>
        </p:spPr>
        <p:txBody>
          <a:bodyPr vert="horz" lIns="91449" tIns="45725" rIns="91449" bIns="45725" rtlCol="0" anchor="b"/>
          <a:lstStyle>
            <a:lvl1pPr algn="l">
              <a:defRPr sz="1200"/>
            </a:lvl1pPr>
          </a:lstStyle>
          <a:p>
            <a:endParaRPr lang="el-GR"/>
          </a:p>
        </p:txBody>
      </p:sp>
      <p:sp>
        <p:nvSpPr>
          <p:cNvPr id="5" name="Θέση αριθμού διαφάνειας 4"/>
          <p:cNvSpPr>
            <a:spLocks noGrp="1"/>
          </p:cNvSpPr>
          <p:nvPr>
            <p:ph type="sldNum" sz="quarter" idx="3"/>
          </p:nvPr>
        </p:nvSpPr>
        <p:spPr>
          <a:xfrm>
            <a:off x="5631791" y="6468675"/>
            <a:ext cx="4308422" cy="341701"/>
          </a:xfrm>
          <a:prstGeom prst="rect">
            <a:avLst/>
          </a:prstGeom>
        </p:spPr>
        <p:txBody>
          <a:bodyPr vert="horz" lIns="91449" tIns="45725" rIns="91449" bIns="45725" rtlCol="0" anchor="b"/>
          <a:lstStyle>
            <a:lvl1pPr algn="r">
              <a:defRPr sz="1200"/>
            </a:lvl1pPr>
          </a:lstStyle>
          <a:p>
            <a:fld id="{ADA2B88F-A8E7-4061-917C-F69036FB0FF4}" type="slidenum">
              <a:rPr lang="el-GR" smtClean="0"/>
              <a:t>‹#›</a:t>
            </a:fld>
            <a:endParaRPr lang="el-GR"/>
          </a:p>
        </p:txBody>
      </p:sp>
    </p:spTree>
    <p:extLst>
      <p:ext uri="{BB962C8B-B14F-4D97-AF65-F5344CB8AC3E}">
        <p14:creationId xmlns:p14="http://schemas.microsoft.com/office/powerpoint/2010/main" val="4194381462"/>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19T12:44:07.899"/>
    </inkml:context>
    <inkml:brush xml:id="br0">
      <inkml:brushProperty name="width" value="0.05" units="cm"/>
      <inkml:brushProperty name="height" value="0.05" units="cm"/>
      <inkml:brushProperty name="color" value="#F6630D"/>
    </inkml:brush>
  </inkml:definitions>
  <inkml:trace contextRef="#ctx0" brushRef="#br0">7770 2414 24513,'-3'95'0,"-6"-1"0,-6 1 0,-6-1 0,-6-1 0,-5 0 0,-7-2 0,-5 0 0,-6-1 0,-6-2 0,-5-1 0,-5-2 0,-6-1 0,-5-3 0,-6-1 0,-4-2 0,-5-3 0,-5-1 0,-4-3 0,-5-3 0,-4-2 0,-4-3 0,-4-3 0,-3-3 0,-5-3 0,-2-3 0,-4-3 0,-2-3 0,-4-4 0,-1-3 0,-3-3 0,-2-4 0,-2-4 0,-2-3 0,-1-3 0,-1-5 0,-1-3 0,-1-3 0,0-5 0,-1-3 0,0-4 0,1-3 0,0-5 0,1-3 0,1-3 0,1-5 0,1-3 0,2-3 0,2-4 0,2-4 0,3-3 0,1-3 0,4-4 0,2-3 0,4-3 0,2-3 0,5-3 0,3-3 0,4-3 0,4-3 0,4-2 0,5-3 0,4-3 0,5-1 0,5-3 0,4-2 0,6-1 0,5-3 0,6-1 0,5-2 0,5-1 0,6-2 0,6-1 0,5 0 0,7-2 0,5 0 0,6-1 0,6-1 0,6 1 0,6-1 0,6 0 0,6 1 0,6-1 0,6 1 0,6 1 0,5 0 0,7 2 0,5 0 0,6 1 0,6 2 0,5 1 0,5 2 0,6 1 0,5 3 0,6 1 0,4 2 0,5 3 0,5 1 0,4 3 0,5 3 0,4 2 0,4 3 0,4 3 0,3 3 0,5 3 0,2 3 0,4 3 0,2 3 0,4 4 0,1 3 0,3 3 0,2 4 0,2 4 0,2 3 0,1 3 0,1 5 0,1 3 0,1 3 0,0 5 0,1 3 0,0 4 0,-1 3 0,0 5 0,-1 3 0,-1 3 0,-1 5 0,-1 3 0,-2 3 0,-2 4 0,-2 4 0,-3 3 0,-1 3 0,-4 4 0,-2 3 0,-4 3 0,-2 3 0,-5 3 0,-3 3 0,-4 3 0,-4 3 0,-4 2 0,-5 3 0,-4 3 0,-5 1 0,-5 3 0,-4 2 0,-6 1 0,-5 3 0,-6 1 0,-5 2 0,-5 1 0,-6 2 0,-6 1 0,-5 0 0,-7 2 0,-5 0 0,-6 1 0,-6 1 0,-6-1 0,-6 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19T12:44:13.417"/>
    </inkml:context>
    <inkml:brush xml:id="br0">
      <inkml:brushProperty name="width" value="0.05" units="cm"/>
      <inkml:brushProperty name="height" value="0.05" units="cm"/>
      <inkml:brushProperty name="color" value="#F6630D"/>
    </inkml:brush>
  </inkml:definitions>
  <inkml:trace contextRef="#ctx0" brushRef="#br0">1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1-19T12:45:20.887"/>
    </inkml:context>
    <inkml:brush xml:id="br0">
      <inkml:brushProperty name="width" value="0.05" units="cm"/>
      <inkml:brushProperty name="height" value="0.05" units="cm"/>
      <inkml:brushProperty name="color" value="#F6630D"/>
    </inkml:brush>
  </inkml:definitions>
  <inkml:trace contextRef="#ctx0" brushRef="#br0">0 0 24575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1" y="0"/>
            <a:ext cx="4308422" cy="341702"/>
          </a:xfrm>
          <a:prstGeom prst="rect">
            <a:avLst/>
          </a:prstGeom>
        </p:spPr>
        <p:txBody>
          <a:bodyPr vert="horz" lIns="91449" tIns="45725" rIns="91449" bIns="45725" rtlCol="0"/>
          <a:lstStyle>
            <a:lvl1pPr algn="l">
              <a:defRPr sz="1200"/>
            </a:lvl1pPr>
          </a:lstStyle>
          <a:p>
            <a:endParaRPr lang="el-GR"/>
          </a:p>
        </p:txBody>
      </p:sp>
      <p:sp>
        <p:nvSpPr>
          <p:cNvPr id="3" name="Θέση ημερομηνίας 2"/>
          <p:cNvSpPr>
            <a:spLocks noGrp="1"/>
          </p:cNvSpPr>
          <p:nvPr>
            <p:ph type="dt" idx="1"/>
          </p:nvPr>
        </p:nvSpPr>
        <p:spPr>
          <a:xfrm>
            <a:off x="5631791" y="0"/>
            <a:ext cx="4308422" cy="341702"/>
          </a:xfrm>
          <a:prstGeom prst="rect">
            <a:avLst/>
          </a:prstGeom>
        </p:spPr>
        <p:txBody>
          <a:bodyPr vert="horz" lIns="91449" tIns="45725" rIns="91449" bIns="45725" rtlCol="0"/>
          <a:lstStyle>
            <a:lvl1pPr algn="r">
              <a:defRPr sz="1200"/>
            </a:lvl1pPr>
          </a:lstStyle>
          <a:p>
            <a:fld id="{9438A0A8-42EA-4637-8209-5943B722DEC2}" type="datetimeFigureOut">
              <a:rPr lang="el-GR" smtClean="0"/>
              <a:t>21/11/2025</a:t>
            </a:fld>
            <a:endParaRPr lang="el-GR"/>
          </a:p>
        </p:txBody>
      </p:sp>
      <p:sp>
        <p:nvSpPr>
          <p:cNvPr id="4" name="Θέση εικόνας διαφάνειας 3"/>
          <p:cNvSpPr>
            <a:spLocks noGrp="1" noRot="1" noChangeAspect="1"/>
          </p:cNvSpPr>
          <p:nvPr>
            <p:ph type="sldImg" idx="2"/>
          </p:nvPr>
        </p:nvSpPr>
        <p:spPr>
          <a:xfrm>
            <a:off x="2940050" y="850900"/>
            <a:ext cx="4062413" cy="2298700"/>
          </a:xfrm>
          <a:prstGeom prst="rect">
            <a:avLst/>
          </a:prstGeom>
          <a:noFill/>
          <a:ln w="12700">
            <a:solidFill>
              <a:prstClr val="black"/>
            </a:solidFill>
          </a:ln>
        </p:spPr>
        <p:txBody>
          <a:bodyPr vert="horz" lIns="91449" tIns="45725" rIns="91449" bIns="45725" rtlCol="0" anchor="ctr"/>
          <a:lstStyle/>
          <a:p>
            <a:endParaRPr lang="el-GR"/>
          </a:p>
        </p:txBody>
      </p:sp>
      <p:sp>
        <p:nvSpPr>
          <p:cNvPr id="5" name="Θέση σημειώσεων 4"/>
          <p:cNvSpPr>
            <a:spLocks noGrp="1"/>
          </p:cNvSpPr>
          <p:nvPr>
            <p:ph type="body" sz="quarter" idx="3"/>
          </p:nvPr>
        </p:nvSpPr>
        <p:spPr>
          <a:xfrm>
            <a:off x="994253" y="3277494"/>
            <a:ext cx="7954009" cy="2681585"/>
          </a:xfrm>
          <a:prstGeom prst="rect">
            <a:avLst/>
          </a:prstGeom>
        </p:spPr>
        <p:txBody>
          <a:bodyPr vert="horz" lIns="91449" tIns="45725" rIns="91449" bIns="45725"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1" y="6468675"/>
            <a:ext cx="4308422" cy="341701"/>
          </a:xfrm>
          <a:prstGeom prst="rect">
            <a:avLst/>
          </a:prstGeom>
        </p:spPr>
        <p:txBody>
          <a:bodyPr vert="horz" lIns="91449" tIns="45725" rIns="91449" bIns="45725"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5631791" y="6468675"/>
            <a:ext cx="4308422" cy="341701"/>
          </a:xfrm>
          <a:prstGeom prst="rect">
            <a:avLst/>
          </a:prstGeom>
        </p:spPr>
        <p:txBody>
          <a:bodyPr vert="horz" lIns="91449" tIns="45725" rIns="91449" bIns="45725" rtlCol="0" anchor="b"/>
          <a:lstStyle>
            <a:lvl1pPr algn="r">
              <a:defRPr sz="1200"/>
            </a:lvl1pPr>
          </a:lstStyle>
          <a:p>
            <a:fld id="{F3B601D6-8AD7-472C-AFA3-9A4336EE3756}" type="slidenum">
              <a:rPr lang="el-GR" smtClean="0"/>
              <a:t>‹#›</a:t>
            </a:fld>
            <a:endParaRPr lang="el-GR"/>
          </a:p>
        </p:txBody>
      </p:sp>
    </p:spTree>
    <p:extLst>
      <p:ext uri="{BB962C8B-B14F-4D97-AF65-F5344CB8AC3E}">
        <p14:creationId xmlns:p14="http://schemas.microsoft.com/office/powerpoint/2010/main" val="3576481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Διαφάνεια τίτλου">
    <p:spTree>
      <p:nvGrpSpPr>
        <p:cNvPr id="1" name=""/>
        <p:cNvGrpSpPr/>
        <p:nvPr/>
      </p:nvGrpSpPr>
      <p:grpSpPr>
        <a:xfrm>
          <a:off x="0" y="0"/>
          <a:ext cx="0" cy="0"/>
          <a:chOff x="0" y="0"/>
          <a:chExt cx="0" cy="0"/>
        </a:xfrm>
      </p:grpSpPr>
      <p:sp>
        <p:nvSpPr>
          <p:cNvPr id="4" name="Θέση ημερομηνίας 3">
            <a:extLst>
              <a:ext uri="{FF2B5EF4-FFF2-40B4-BE49-F238E27FC236}">
                <a16:creationId xmlns:a16="http://schemas.microsoft.com/office/drawing/2014/main" id="{6752D1B5-BA53-6481-474E-2EE7A6D1FF12}"/>
              </a:ext>
            </a:extLst>
          </p:cNvPr>
          <p:cNvSpPr>
            <a:spLocks noGrp="1"/>
          </p:cNvSpPr>
          <p:nvPr>
            <p:ph type="dt" sz="half" idx="10"/>
          </p:nvPr>
        </p:nvSpPr>
        <p:spPr/>
        <p:txBody>
          <a:bodyPr/>
          <a:lstStyle/>
          <a:p>
            <a:fld id="{FA18AEA9-71C6-468C-BEB2-7FB1CAECB70F}" type="datetimeFigureOut">
              <a:rPr lang="el-GR" smtClean="0"/>
              <a:t>21/11/2025</a:t>
            </a:fld>
            <a:endParaRPr lang="el-GR"/>
          </a:p>
        </p:txBody>
      </p:sp>
      <p:sp>
        <p:nvSpPr>
          <p:cNvPr id="5" name="Θέση υποσέλιδου 4">
            <a:extLst>
              <a:ext uri="{FF2B5EF4-FFF2-40B4-BE49-F238E27FC236}">
                <a16:creationId xmlns:a16="http://schemas.microsoft.com/office/drawing/2014/main" id="{DB707AFC-FF13-3D18-A576-6BFF1AD4DF51}"/>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EBA11A37-CB44-6D2D-E490-97C6255F48DB}"/>
              </a:ext>
            </a:extLst>
          </p:cNvPr>
          <p:cNvSpPr>
            <a:spLocks noGrp="1"/>
          </p:cNvSpPr>
          <p:nvPr>
            <p:ph type="sldNum" sz="quarter" idx="12"/>
          </p:nvPr>
        </p:nvSpPr>
        <p:spPr/>
        <p:txBody>
          <a:bodyPr/>
          <a:lstStyle/>
          <a:p>
            <a:fld id="{F8B1DC26-6129-45E6-B3DE-8F39747A7F71}" type="slidenum">
              <a:rPr lang="el-GR" smtClean="0"/>
              <a:t>‹#›</a:t>
            </a:fld>
            <a:endParaRPr lang="el-GR"/>
          </a:p>
        </p:txBody>
      </p:sp>
      <p:sp>
        <p:nvSpPr>
          <p:cNvPr id="7" name="Θέση τίτλου 1">
            <a:extLst>
              <a:ext uri="{FF2B5EF4-FFF2-40B4-BE49-F238E27FC236}">
                <a16:creationId xmlns:a16="http://schemas.microsoft.com/office/drawing/2014/main" id="{7E16175E-F3D0-4B46-2EE5-9C896A109045}"/>
              </a:ext>
            </a:extLst>
          </p:cNvPr>
          <p:cNvSpPr>
            <a:spLocks noGrp="1"/>
          </p:cNvSpPr>
          <p:nvPr>
            <p:ph type="title"/>
          </p:nvPr>
        </p:nvSpPr>
        <p:spPr>
          <a:xfrm>
            <a:off x="1406758" y="1775281"/>
            <a:ext cx="20906602" cy="2651126"/>
          </a:xfrm>
          <a:prstGeom prst="rect">
            <a:avLst/>
          </a:prstGeom>
        </p:spPr>
        <p:txBody>
          <a:bodyPr vert="horz" lIns="91440" tIns="45720" rIns="91440" bIns="45720" rtlCol="0" anchor="ctr">
            <a:normAutofit/>
          </a:bodyPr>
          <a:lstStyle/>
          <a:p>
            <a:r>
              <a:rPr lang="el-GR" dirty="0"/>
              <a:t>Κάντε κλικ για να επεξεργαστείτε τον τίτλο υποδείγματος</a:t>
            </a:r>
          </a:p>
        </p:txBody>
      </p:sp>
    </p:spTree>
    <p:extLst>
      <p:ext uri="{BB962C8B-B14F-4D97-AF65-F5344CB8AC3E}">
        <p14:creationId xmlns:p14="http://schemas.microsoft.com/office/powerpoint/2010/main" val="3135145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2538F63-D0B7-F242-B11E-217E108FB75D}"/>
              </a:ext>
            </a:extLst>
          </p:cNvPr>
          <p:cNvSpPr>
            <a:spLocks noGrp="1"/>
          </p:cNvSpPr>
          <p:nvPr>
            <p:ph type="title"/>
          </p:nvPr>
        </p:nvSpPr>
        <p:spPr>
          <a:xfrm>
            <a:off x="1666468" y="730251"/>
            <a:ext cx="20906602" cy="2651126"/>
          </a:xfrm>
          <a:prstGeom prst="rect">
            <a:avLst/>
          </a:prstGeom>
        </p:spPr>
        <p:txBody>
          <a:bodyPr/>
          <a:lstStyle/>
          <a:p>
            <a:r>
              <a:rPr lang="el-GR"/>
              <a:t>Κάντε κλικ για να επεξεργαστείτε τον τίτλο υποδείγματος</a:t>
            </a:r>
          </a:p>
        </p:txBody>
      </p:sp>
    </p:spTree>
    <p:extLst>
      <p:ext uri="{BB962C8B-B14F-4D97-AF65-F5344CB8AC3E}">
        <p14:creationId xmlns:p14="http://schemas.microsoft.com/office/powerpoint/2010/main" val="287393766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DF75FB2-EC6D-46A8-B30D-FD68EDF1A631}"/>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0B4BE0CD-40F8-44DE-97D5-854463FE3364}"/>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4" name="Θέση υποσέλιδου 3">
            <a:extLst>
              <a:ext uri="{FF2B5EF4-FFF2-40B4-BE49-F238E27FC236}">
                <a16:creationId xmlns:a16="http://schemas.microsoft.com/office/drawing/2014/main" id="{605467EA-ECE5-49C1-8B49-8109DEA7D1AE}"/>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6B995846-FBB5-45BD-982F-DC3136D0E828}"/>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257750634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D871933F-5085-4CD2-94B5-A534E9A152C6}"/>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3" name="Θέση υποσέλιδου 2">
            <a:extLst>
              <a:ext uri="{FF2B5EF4-FFF2-40B4-BE49-F238E27FC236}">
                <a16:creationId xmlns:a16="http://schemas.microsoft.com/office/drawing/2014/main" id="{BD955E18-6610-4422-B6B0-52769108FA22}"/>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F8031C71-30AE-439A-87C8-262244F98632}"/>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34566497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86CE2E7-EDEB-4DD5-BCAA-5AF20B124883}"/>
              </a:ext>
            </a:extLst>
          </p:cNvPr>
          <p:cNvSpPr>
            <a:spLocks noGrp="1"/>
          </p:cNvSpPr>
          <p:nvPr>
            <p:ph type="title"/>
          </p:nvPr>
        </p:nvSpPr>
        <p:spPr>
          <a:xfrm>
            <a:off x="1669627" y="914400"/>
            <a:ext cx="7817881" cy="3200400"/>
          </a:xfrm>
        </p:spPr>
        <p:txBody>
          <a:bodyPr anchor="b"/>
          <a:lstStyle>
            <a:lvl1pPr>
              <a:defRPr sz="6362"/>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B0A2F147-E374-40EB-AA85-F160110606D7}"/>
              </a:ext>
            </a:extLst>
          </p:cNvPr>
          <p:cNvSpPr>
            <a:spLocks noGrp="1"/>
          </p:cNvSpPr>
          <p:nvPr>
            <p:ph idx="1"/>
          </p:nvPr>
        </p:nvSpPr>
        <p:spPr>
          <a:xfrm>
            <a:off x="10304961" y="1974851"/>
            <a:ext cx="12271266" cy="9747250"/>
          </a:xfrm>
        </p:spPr>
        <p:txBody>
          <a:bodyPr/>
          <a:lstStyle>
            <a:lvl1pPr>
              <a:defRPr sz="6362"/>
            </a:lvl1pPr>
            <a:lvl2pPr>
              <a:defRPr sz="5567"/>
            </a:lvl2pPr>
            <a:lvl3pPr>
              <a:defRPr sz="4772"/>
            </a:lvl3pPr>
            <a:lvl4pPr>
              <a:defRPr sz="3976"/>
            </a:lvl4pPr>
            <a:lvl5pPr>
              <a:defRPr sz="3976"/>
            </a:lvl5pPr>
            <a:lvl6pPr>
              <a:defRPr sz="3976"/>
            </a:lvl6pPr>
            <a:lvl7pPr>
              <a:defRPr sz="3976"/>
            </a:lvl7pPr>
            <a:lvl8pPr>
              <a:defRPr sz="3976"/>
            </a:lvl8pPr>
            <a:lvl9pPr>
              <a:defRPr sz="3976"/>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7B9E8623-6678-4C1C-BC66-5172D9C5D4C3}"/>
              </a:ext>
            </a:extLst>
          </p:cNvPr>
          <p:cNvSpPr>
            <a:spLocks noGrp="1"/>
          </p:cNvSpPr>
          <p:nvPr>
            <p:ph type="body" sz="half" idx="2"/>
          </p:nvPr>
        </p:nvSpPr>
        <p:spPr>
          <a:xfrm>
            <a:off x="1669627" y="4114800"/>
            <a:ext cx="7817881" cy="7623176"/>
          </a:xfr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CCEBE230-6580-4276-93B5-D7F9CCB17FFB}"/>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6" name="Θέση υποσέλιδου 5">
            <a:extLst>
              <a:ext uri="{FF2B5EF4-FFF2-40B4-BE49-F238E27FC236}">
                <a16:creationId xmlns:a16="http://schemas.microsoft.com/office/drawing/2014/main" id="{398FDE94-E454-4984-BD91-3D9D45766229}"/>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3F720151-F43C-4FAD-8E83-4D098D39B080}"/>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316525056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D0F8612-B5EC-484F-8517-7533DD6E60E1}"/>
              </a:ext>
            </a:extLst>
          </p:cNvPr>
          <p:cNvSpPr>
            <a:spLocks noGrp="1"/>
          </p:cNvSpPr>
          <p:nvPr>
            <p:ph type="title"/>
          </p:nvPr>
        </p:nvSpPr>
        <p:spPr>
          <a:xfrm>
            <a:off x="1669627" y="914400"/>
            <a:ext cx="7817881" cy="3200400"/>
          </a:xfrm>
        </p:spPr>
        <p:txBody>
          <a:bodyPr anchor="b"/>
          <a:lstStyle>
            <a:lvl1pPr>
              <a:defRPr sz="6362"/>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7335DF1F-B8D1-4264-A4C8-B9B17F345384}"/>
              </a:ext>
            </a:extLst>
          </p:cNvPr>
          <p:cNvSpPr>
            <a:spLocks noGrp="1"/>
          </p:cNvSpPr>
          <p:nvPr>
            <p:ph type="pic" idx="1"/>
          </p:nvPr>
        </p:nvSpPr>
        <p:spPr>
          <a:xfrm>
            <a:off x="10304961" y="1974851"/>
            <a:ext cx="12271266" cy="9747250"/>
          </a:xfrm>
        </p:spPr>
        <p:txBody>
          <a:bodyPr/>
          <a:lstStyle>
            <a:lvl1pPr marL="0" indent="0">
              <a:buNone/>
              <a:defRPr sz="6362"/>
            </a:lvl1pPr>
            <a:lvl2pPr marL="909005" indent="0">
              <a:buNone/>
              <a:defRPr sz="5567"/>
            </a:lvl2pPr>
            <a:lvl3pPr marL="1818010" indent="0">
              <a:buNone/>
              <a:defRPr sz="4772"/>
            </a:lvl3pPr>
            <a:lvl4pPr marL="2727015" indent="0">
              <a:buNone/>
              <a:defRPr sz="3976"/>
            </a:lvl4pPr>
            <a:lvl5pPr marL="3636020" indent="0">
              <a:buNone/>
              <a:defRPr sz="3976"/>
            </a:lvl5pPr>
            <a:lvl6pPr marL="4545025" indent="0">
              <a:buNone/>
              <a:defRPr sz="3976"/>
            </a:lvl6pPr>
            <a:lvl7pPr marL="5454030" indent="0">
              <a:buNone/>
              <a:defRPr sz="3976"/>
            </a:lvl7pPr>
            <a:lvl8pPr marL="6363035" indent="0">
              <a:buNone/>
              <a:defRPr sz="3976"/>
            </a:lvl8pPr>
            <a:lvl9pPr marL="7272040" indent="0">
              <a:buNone/>
              <a:defRPr sz="3976"/>
            </a:lvl9pPr>
          </a:lstStyle>
          <a:p>
            <a:endParaRPr lang="el-GR"/>
          </a:p>
        </p:txBody>
      </p:sp>
      <p:sp>
        <p:nvSpPr>
          <p:cNvPr id="4" name="Θέση κειμένου 3">
            <a:extLst>
              <a:ext uri="{FF2B5EF4-FFF2-40B4-BE49-F238E27FC236}">
                <a16:creationId xmlns:a16="http://schemas.microsoft.com/office/drawing/2014/main" id="{066AE663-F9A0-46D2-93D6-2F5FA0E59035}"/>
              </a:ext>
            </a:extLst>
          </p:cNvPr>
          <p:cNvSpPr>
            <a:spLocks noGrp="1"/>
          </p:cNvSpPr>
          <p:nvPr>
            <p:ph type="body" sz="half" idx="2"/>
          </p:nvPr>
        </p:nvSpPr>
        <p:spPr>
          <a:xfrm>
            <a:off x="1669627" y="4114800"/>
            <a:ext cx="7817881" cy="7623176"/>
          </a:xfr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C6CE2C2C-4858-4A95-BCC2-CBE111401960}"/>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6" name="Θέση υποσέλιδου 5">
            <a:extLst>
              <a:ext uri="{FF2B5EF4-FFF2-40B4-BE49-F238E27FC236}">
                <a16:creationId xmlns:a16="http://schemas.microsoft.com/office/drawing/2014/main" id="{82C34090-5706-4D59-9C21-FD2E93D16339}"/>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E67BCD0F-53E0-490A-92B8-A3AEBEFD55AF}"/>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393163640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B7EBDD9-8B70-44F3-976B-DF04521151C0}"/>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52D67FA2-3928-447B-8B22-951C65A15F41}"/>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C1AE16A2-E6B0-4421-8928-E3CABC2A0D38}"/>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5" name="Θέση υποσέλιδου 4">
            <a:extLst>
              <a:ext uri="{FF2B5EF4-FFF2-40B4-BE49-F238E27FC236}">
                <a16:creationId xmlns:a16="http://schemas.microsoft.com/office/drawing/2014/main" id="{38DCBF1F-7ACC-4803-88E7-BD3A9A0D0657}"/>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33C793F2-1675-4602-A231-6485F9CFDFE2}"/>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53394327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0B2BDB4A-E8CB-4DFC-AA80-7097668D392F}"/>
              </a:ext>
            </a:extLst>
          </p:cNvPr>
          <p:cNvSpPr>
            <a:spLocks noGrp="1"/>
          </p:cNvSpPr>
          <p:nvPr>
            <p:ph type="title" orient="vert"/>
          </p:nvPr>
        </p:nvSpPr>
        <p:spPr>
          <a:xfrm>
            <a:off x="17346420" y="730250"/>
            <a:ext cx="5226650" cy="11623676"/>
          </a:xfr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E334E8B4-FBF6-44E3-9B35-C9558995CD26}"/>
              </a:ext>
            </a:extLst>
          </p:cNvPr>
          <p:cNvSpPr>
            <a:spLocks noGrp="1"/>
          </p:cNvSpPr>
          <p:nvPr>
            <p:ph type="body" orient="vert" idx="1"/>
          </p:nvPr>
        </p:nvSpPr>
        <p:spPr>
          <a:xfrm>
            <a:off x="1666468" y="730250"/>
            <a:ext cx="15376957" cy="11623676"/>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32E348FA-AE8B-493A-A2A5-E8E6D7E5C2F2}"/>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5" name="Θέση υποσέλιδου 4">
            <a:extLst>
              <a:ext uri="{FF2B5EF4-FFF2-40B4-BE49-F238E27FC236}">
                <a16:creationId xmlns:a16="http://schemas.microsoft.com/office/drawing/2014/main" id="{039E4F1A-574A-4A48-88E1-9BE81A855979}"/>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870AA016-C839-400B-BB1E-B0F55C0B9E1D}"/>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708527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819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1_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84F22B7-AABD-BD40-B43B-EEBB5BFCBA5F}"/>
              </a:ext>
            </a:extLst>
          </p:cNvPr>
          <p:cNvSpPr>
            <a:spLocks noGrp="1"/>
          </p:cNvSpPr>
          <p:nvPr>
            <p:ph type="title"/>
          </p:nvPr>
        </p:nvSpPr>
        <p:spPr>
          <a:xfrm>
            <a:off x="1669627" y="914400"/>
            <a:ext cx="7817881" cy="3200400"/>
          </a:xfrm>
          <a:prstGeom prst="rect">
            <a:avLst/>
          </a:prstGeom>
        </p:spPr>
        <p:txBody>
          <a:bodyPr anchor="b"/>
          <a:lstStyle>
            <a:lvl1pPr>
              <a:defRPr sz="6362"/>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13C8B233-910C-2646-8277-96769BD5BA64}"/>
              </a:ext>
            </a:extLst>
          </p:cNvPr>
          <p:cNvSpPr>
            <a:spLocks noGrp="1"/>
          </p:cNvSpPr>
          <p:nvPr>
            <p:ph idx="1"/>
          </p:nvPr>
        </p:nvSpPr>
        <p:spPr>
          <a:xfrm>
            <a:off x="10304961" y="1974851"/>
            <a:ext cx="12271266" cy="9747250"/>
          </a:xfrm>
          <a:prstGeom prst="rect">
            <a:avLst/>
          </a:prstGeom>
        </p:spPr>
        <p:txBody>
          <a:bodyPr/>
          <a:lstStyle>
            <a:lvl1pPr>
              <a:defRPr sz="6362"/>
            </a:lvl1pPr>
            <a:lvl2pPr>
              <a:defRPr sz="5567"/>
            </a:lvl2pPr>
            <a:lvl3pPr>
              <a:defRPr sz="4772"/>
            </a:lvl3pPr>
            <a:lvl4pPr>
              <a:defRPr sz="3976"/>
            </a:lvl4pPr>
            <a:lvl5pPr>
              <a:defRPr sz="3976"/>
            </a:lvl5pPr>
            <a:lvl6pPr>
              <a:defRPr sz="3976"/>
            </a:lvl6pPr>
            <a:lvl7pPr>
              <a:defRPr sz="3976"/>
            </a:lvl7pPr>
            <a:lvl8pPr>
              <a:defRPr sz="3976"/>
            </a:lvl8pPr>
            <a:lvl9pPr>
              <a:defRPr sz="3976"/>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6DF32913-5D8F-C44E-A202-534B792B71CA}"/>
              </a:ext>
            </a:extLst>
          </p:cNvPr>
          <p:cNvSpPr>
            <a:spLocks noGrp="1"/>
          </p:cNvSpPr>
          <p:nvPr>
            <p:ph type="body" sz="half" idx="2"/>
          </p:nvPr>
        </p:nvSpPr>
        <p:spPr>
          <a:xfrm>
            <a:off x="1669627" y="4114800"/>
            <a:ext cx="7817881" cy="7623176"/>
          </a:xfrm>
          <a:prstGeom prst="rect">
            <a:avLst/>
          </a:prstGeo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Tree>
    <p:extLst>
      <p:ext uri="{BB962C8B-B14F-4D97-AF65-F5344CB8AC3E}">
        <p14:creationId xmlns:p14="http://schemas.microsoft.com/office/powerpoint/2010/main" val="31004659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1_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DAC7F9E-7A02-504C-B2E7-61A1BCAFCC9F}"/>
              </a:ext>
            </a:extLst>
          </p:cNvPr>
          <p:cNvSpPr>
            <a:spLocks noGrp="1"/>
          </p:cNvSpPr>
          <p:nvPr>
            <p:ph type="title"/>
          </p:nvPr>
        </p:nvSpPr>
        <p:spPr>
          <a:xfrm>
            <a:off x="1669627" y="914400"/>
            <a:ext cx="7817881" cy="3200400"/>
          </a:xfrm>
          <a:prstGeom prst="rect">
            <a:avLst/>
          </a:prstGeom>
        </p:spPr>
        <p:txBody>
          <a:bodyPr anchor="b"/>
          <a:lstStyle>
            <a:lvl1pPr>
              <a:defRPr sz="6362"/>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DCDD2421-F46C-FA45-B1C4-EAD6356D3610}"/>
              </a:ext>
            </a:extLst>
          </p:cNvPr>
          <p:cNvSpPr>
            <a:spLocks noGrp="1"/>
          </p:cNvSpPr>
          <p:nvPr>
            <p:ph type="pic" idx="1"/>
          </p:nvPr>
        </p:nvSpPr>
        <p:spPr>
          <a:xfrm>
            <a:off x="10304961" y="1974851"/>
            <a:ext cx="12271266" cy="9747250"/>
          </a:xfrm>
          <a:prstGeom prst="rect">
            <a:avLst/>
          </a:prstGeom>
        </p:spPr>
        <p:txBody>
          <a:bodyPr/>
          <a:lstStyle>
            <a:lvl1pPr marL="0" indent="0">
              <a:buNone/>
              <a:defRPr sz="6362"/>
            </a:lvl1pPr>
            <a:lvl2pPr marL="909005" indent="0">
              <a:buNone/>
              <a:defRPr sz="5567"/>
            </a:lvl2pPr>
            <a:lvl3pPr marL="1818010" indent="0">
              <a:buNone/>
              <a:defRPr sz="4772"/>
            </a:lvl3pPr>
            <a:lvl4pPr marL="2727015" indent="0">
              <a:buNone/>
              <a:defRPr sz="3976"/>
            </a:lvl4pPr>
            <a:lvl5pPr marL="3636020" indent="0">
              <a:buNone/>
              <a:defRPr sz="3976"/>
            </a:lvl5pPr>
            <a:lvl6pPr marL="4545025" indent="0">
              <a:buNone/>
              <a:defRPr sz="3976"/>
            </a:lvl6pPr>
            <a:lvl7pPr marL="5454030" indent="0">
              <a:buNone/>
              <a:defRPr sz="3976"/>
            </a:lvl7pPr>
            <a:lvl8pPr marL="6363035" indent="0">
              <a:buNone/>
              <a:defRPr sz="3976"/>
            </a:lvl8pPr>
            <a:lvl9pPr marL="7272040" indent="0">
              <a:buNone/>
              <a:defRPr sz="3976"/>
            </a:lvl9pPr>
          </a:lstStyle>
          <a:p>
            <a:endParaRPr lang="el-GR"/>
          </a:p>
        </p:txBody>
      </p:sp>
      <p:sp>
        <p:nvSpPr>
          <p:cNvPr id="4" name="Θέση κειμένου 3">
            <a:extLst>
              <a:ext uri="{FF2B5EF4-FFF2-40B4-BE49-F238E27FC236}">
                <a16:creationId xmlns:a16="http://schemas.microsoft.com/office/drawing/2014/main" id="{F52F8B60-2ACD-3748-A864-81E74B6B106C}"/>
              </a:ext>
            </a:extLst>
          </p:cNvPr>
          <p:cNvSpPr>
            <a:spLocks noGrp="1"/>
          </p:cNvSpPr>
          <p:nvPr>
            <p:ph type="body" sz="half" idx="2"/>
          </p:nvPr>
        </p:nvSpPr>
        <p:spPr>
          <a:xfrm>
            <a:off x="1669627" y="4114800"/>
            <a:ext cx="7817881" cy="7623176"/>
          </a:xfrm>
          <a:prstGeom prst="rect">
            <a:avLst/>
          </a:prstGeo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Tree>
    <p:extLst>
      <p:ext uri="{BB962C8B-B14F-4D97-AF65-F5344CB8AC3E}">
        <p14:creationId xmlns:p14="http://schemas.microsoft.com/office/powerpoint/2010/main" val="1465224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1_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2D9B0FE-285C-9746-8B26-D1DC405709EF}"/>
              </a:ext>
            </a:extLst>
          </p:cNvPr>
          <p:cNvSpPr>
            <a:spLocks noGrp="1"/>
          </p:cNvSpPr>
          <p:nvPr>
            <p:ph type="title"/>
          </p:nvPr>
        </p:nvSpPr>
        <p:spPr>
          <a:xfrm>
            <a:off x="1666468" y="730251"/>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E4636B7C-90F9-B342-9F16-FECFE820BA7C}"/>
              </a:ext>
            </a:extLst>
          </p:cNvPr>
          <p:cNvSpPr>
            <a:spLocks noGrp="1"/>
          </p:cNvSpPr>
          <p:nvPr>
            <p:ph type="body" orient="vert" idx="1"/>
          </p:nvPr>
        </p:nvSpPr>
        <p:spPr>
          <a:xfrm>
            <a:off x="1666468" y="3651250"/>
            <a:ext cx="20906602" cy="8702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4615490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1_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A79AD7DA-E083-B342-81C9-AA3FCC7F29F7}"/>
              </a:ext>
            </a:extLst>
          </p:cNvPr>
          <p:cNvSpPr>
            <a:spLocks noGrp="1"/>
          </p:cNvSpPr>
          <p:nvPr>
            <p:ph type="title" orient="vert"/>
          </p:nvPr>
        </p:nvSpPr>
        <p:spPr>
          <a:xfrm>
            <a:off x="17346420" y="730250"/>
            <a:ext cx="5226650" cy="11623676"/>
          </a:xfrm>
          <a:prstGeom prst="rect">
            <a:avLst/>
          </a:prstGeo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79DAF0CC-4FF9-0440-8739-1E98345FA6BC}"/>
              </a:ext>
            </a:extLst>
          </p:cNvPr>
          <p:cNvSpPr>
            <a:spLocks noGrp="1"/>
          </p:cNvSpPr>
          <p:nvPr>
            <p:ph type="body" orient="vert" idx="1"/>
          </p:nvPr>
        </p:nvSpPr>
        <p:spPr>
          <a:xfrm>
            <a:off x="1666468" y="730250"/>
            <a:ext cx="15376957" cy="11623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21501903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38625708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1653843" y="3419477"/>
            <a:ext cx="20906602" cy="5705474"/>
          </a:xfrm>
        </p:spPr>
        <p:txBody>
          <a:bodyPr anchor="b"/>
          <a:lstStyle>
            <a:lvl1pPr>
              <a:defRPr sz="11929"/>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53843" y="9178927"/>
            <a:ext cx="20906602" cy="3000374"/>
          </a:xfrm>
        </p:spPr>
        <p:txBody>
          <a:bodyPr/>
          <a:lstStyle>
            <a:lvl1pPr marL="0" indent="0">
              <a:buNone/>
              <a:defRPr sz="4772">
                <a:solidFill>
                  <a:schemeClr val="tx1">
                    <a:tint val="75000"/>
                  </a:schemeClr>
                </a:solidFill>
              </a:defRPr>
            </a:lvl1pPr>
            <a:lvl2pPr marL="909005" indent="0">
              <a:buNone/>
              <a:defRPr sz="3976">
                <a:solidFill>
                  <a:schemeClr val="tx1">
                    <a:tint val="75000"/>
                  </a:schemeClr>
                </a:solidFill>
              </a:defRPr>
            </a:lvl2pPr>
            <a:lvl3pPr marL="1818010" indent="0">
              <a:buNone/>
              <a:defRPr sz="3579">
                <a:solidFill>
                  <a:schemeClr val="tx1">
                    <a:tint val="75000"/>
                  </a:schemeClr>
                </a:solidFill>
              </a:defRPr>
            </a:lvl3pPr>
            <a:lvl4pPr marL="2727015" indent="0">
              <a:buNone/>
              <a:defRPr sz="3181">
                <a:solidFill>
                  <a:schemeClr val="tx1">
                    <a:tint val="75000"/>
                  </a:schemeClr>
                </a:solidFill>
              </a:defRPr>
            </a:lvl4pPr>
            <a:lvl5pPr marL="3636020" indent="0">
              <a:buNone/>
              <a:defRPr sz="3181">
                <a:solidFill>
                  <a:schemeClr val="tx1">
                    <a:tint val="75000"/>
                  </a:schemeClr>
                </a:solidFill>
              </a:defRPr>
            </a:lvl5pPr>
            <a:lvl6pPr marL="4545025" indent="0">
              <a:buNone/>
              <a:defRPr sz="3181">
                <a:solidFill>
                  <a:schemeClr val="tx1">
                    <a:tint val="75000"/>
                  </a:schemeClr>
                </a:solidFill>
              </a:defRPr>
            </a:lvl6pPr>
            <a:lvl7pPr marL="5454030" indent="0">
              <a:buNone/>
              <a:defRPr sz="3181">
                <a:solidFill>
                  <a:schemeClr val="tx1">
                    <a:tint val="75000"/>
                  </a:schemeClr>
                </a:solidFill>
              </a:defRPr>
            </a:lvl7pPr>
            <a:lvl8pPr marL="6363035" indent="0">
              <a:buNone/>
              <a:defRPr sz="3181">
                <a:solidFill>
                  <a:schemeClr val="tx1">
                    <a:tint val="75000"/>
                  </a:schemeClr>
                </a:solidFill>
              </a:defRPr>
            </a:lvl8pPr>
            <a:lvl9pPr marL="7272040" indent="0">
              <a:buNone/>
              <a:defRPr sz="3181">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051991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666468"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12271266"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4865447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1669625" y="730251"/>
            <a:ext cx="20906602" cy="2651126"/>
          </a:xfrm>
        </p:spPr>
        <p:txBody>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9626" y="3362326"/>
            <a:ext cx="10254460" cy="1647824"/>
          </a:xfr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4" name="Content Placeholder 3"/>
          <p:cNvSpPr>
            <a:spLocks noGrp="1"/>
          </p:cNvSpPr>
          <p:nvPr>
            <p:ph sz="half" idx="2"/>
          </p:nvPr>
        </p:nvSpPr>
        <p:spPr>
          <a:xfrm>
            <a:off x="1669626" y="5010150"/>
            <a:ext cx="10254460"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12271266" y="3362326"/>
            <a:ext cx="10304961" cy="1647824"/>
          </a:xfr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6" name="Content Placeholder 5"/>
          <p:cNvSpPr>
            <a:spLocks noGrp="1"/>
          </p:cNvSpPr>
          <p:nvPr>
            <p:ph sz="quarter" idx="4"/>
          </p:nvPr>
        </p:nvSpPr>
        <p:spPr>
          <a:xfrm>
            <a:off x="12271266" y="5010150"/>
            <a:ext cx="10304961"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33312B16-8557-4743-8EE6-3DDFEC79069C}" type="datetimeFigureOut">
              <a:rPr lang="el-GR" smtClean="0"/>
              <a:t>21/11/2025</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364005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7468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33312B16-8557-4743-8EE6-3DDFEC79069C}" type="datetimeFigureOut">
              <a:rPr lang="el-GR" smtClean="0"/>
              <a:t>21/11/2025</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132253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as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312B16-8557-4743-8EE6-3DDFEC79069C}" type="datetimeFigureOut">
              <a:rPr lang="el-GR" smtClean="0"/>
              <a:t>21/11/2025</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7596525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669627" y="914400"/>
            <a:ext cx="7817881" cy="3200400"/>
          </a:xfrm>
        </p:spPr>
        <p:txBody>
          <a:bodyPr anchor="b"/>
          <a:lstStyle>
            <a:lvl1pPr>
              <a:defRPr sz="6362"/>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10304961" y="1974851"/>
            <a:ext cx="12271266" cy="9747250"/>
          </a:xfrm>
        </p:spPr>
        <p:txBody>
          <a:bodyPr/>
          <a:lstStyle>
            <a:lvl1pPr>
              <a:defRPr sz="6362"/>
            </a:lvl1pPr>
            <a:lvl2pPr>
              <a:defRPr sz="5567"/>
            </a:lvl2pPr>
            <a:lvl3pPr>
              <a:defRPr sz="4772"/>
            </a:lvl3pPr>
            <a:lvl4pPr>
              <a:defRPr sz="3976"/>
            </a:lvl4pPr>
            <a:lvl5pPr>
              <a:defRPr sz="3976"/>
            </a:lvl5pPr>
            <a:lvl6pPr>
              <a:defRPr sz="3976"/>
            </a:lvl6pPr>
            <a:lvl7pPr>
              <a:defRPr sz="3976"/>
            </a:lvl7pPr>
            <a:lvl8pPr>
              <a:defRPr sz="3976"/>
            </a:lvl8pPr>
            <a:lvl9pPr>
              <a:defRPr sz="3976"/>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1669627" y="4114800"/>
            <a:ext cx="7817881" cy="7623176"/>
          </a:xfr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33090931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669627" y="914400"/>
            <a:ext cx="7817881" cy="3200400"/>
          </a:xfrm>
        </p:spPr>
        <p:txBody>
          <a:bodyPr anchor="b"/>
          <a:lstStyle>
            <a:lvl1pPr>
              <a:defRPr sz="6362"/>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10304961" y="1974851"/>
            <a:ext cx="12271266" cy="9747250"/>
          </a:xfrm>
        </p:spPr>
        <p:txBody>
          <a:bodyPr anchor="t"/>
          <a:lstStyle>
            <a:lvl1pPr marL="0" indent="0">
              <a:buNone/>
              <a:defRPr sz="6362"/>
            </a:lvl1pPr>
            <a:lvl2pPr marL="909005" indent="0">
              <a:buNone/>
              <a:defRPr sz="5567"/>
            </a:lvl2pPr>
            <a:lvl3pPr marL="1818010" indent="0">
              <a:buNone/>
              <a:defRPr sz="4772"/>
            </a:lvl3pPr>
            <a:lvl4pPr marL="2727015" indent="0">
              <a:buNone/>
              <a:defRPr sz="3976"/>
            </a:lvl4pPr>
            <a:lvl5pPr marL="3636020" indent="0">
              <a:buNone/>
              <a:defRPr sz="3976"/>
            </a:lvl5pPr>
            <a:lvl6pPr marL="4545025" indent="0">
              <a:buNone/>
              <a:defRPr sz="3976"/>
            </a:lvl6pPr>
            <a:lvl7pPr marL="5454030" indent="0">
              <a:buNone/>
              <a:defRPr sz="3976"/>
            </a:lvl7pPr>
            <a:lvl8pPr marL="6363035" indent="0">
              <a:buNone/>
              <a:defRPr sz="3976"/>
            </a:lvl8pPr>
            <a:lvl9pPr marL="7272040" indent="0">
              <a:buNone/>
              <a:defRPr sz="3976"/>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669627" y="4114800"/>
            <a:ext cx="7817881" cy="7623176"/>
          </a:xfr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6390612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3799088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346420" y="730250"/>
            <a:ext cx="5226650" cy="11623676"/>
          </a:xfrm>
        </p:spPr>
        <p:txBody>
          <a:bodyPr vert="eaVert"/>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1666468" y="730250"/>
            <a:ext cx="15376957" cy="11623676"/>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5999486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Προσαρμοσμένη διάταξη">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5C51F3F-A005-3BA9-10E2-3A482100AD8E}"/>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DB6E654C-8964-0AF7-34FF-BD50C2CF211F}"/>
              </a:ext>
            </a:extLst>
          </p:cNvPr>
          <p:cNvSpPr>
            <a:spLocks noGrp="1"/>
          </p:cNvSpPr>
          <p:nvPr>
            <p:ph type="dt" sz="half" idx="10"/>
          </p:nvPr>
        </p:nvSpPr>
        <p:spPr/>
        <p:txBody>
          <a:bodyPr/>
          <a:lstStyle/>
          <a:p>
            <a:fld id="{33312B16-8557-4743-8EE6-3DDFEC79069C}" type="datetimeFigureOut">
              <a:rPr lang="el-GR" smtClean="0"/>
              <a:t>21/11/2025</a:t>
            </a:fld>
            <a:endParaRPr lang="el-GR"/>
          </a:p>
        </p:txBody>
      </p:sp>
      <p:sp>
        <p:nvSpPr>
          <p:cNvPr id="4" name="Θέση υποσέλιδου 3">
            <a:extLst>
              <a:ext uri="{FF2B5EF4-FFF2-40B4-BE49-F238E27FC236}">
                <a16:creationId xmlns:a16="http://schemas.microsoft.com/office/drawing/2014/main" id="{2DA513F4-377C-8213-406E-E05FDA99FCA8}"/>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E66D9FAF-D353-4D75-6242-880A95ACE3F6}"/>
              </a:ext>
            </a:extLst>
          </p:cNvPr>
          <p:cNvSpPr>
            <a:spLocks noGrp="1"/>
          </p:cNvSpPr>
          <p:nvPr>
            <p:ph type="sldNum" sz="quarter" idx="12"/>
          </p:nvPr>
        </p:nvSpPr>
        <p:spPr/>
        <p:txBody>
          <a:bodyPr/>
          <a:lstStyle/>
          <a:p>
            <a:fld id="{C6DD6E9A-F6BC-4101-9D32-73E53CB7934B}" type="slidenum">
              <a:rPr lang="el-GR" smtClean="0"/>
              <a:t>‹#›</a:t>
            </a:fld>
            <a:endParaRPr lang="el-GR"/>
          </a:p>
        </p:txBody>
      </p:sp>
      <p:sp>
        <p:nvSpPr>
          <p:cNvPr id="6" name="Θέση περιεχομένου 2">
            <a:extLst>
              <a:ext uri="{FF2B5EF4-FFF2-40B4-BE49-F238E27FC236}">
                <a16:creationId xmlns:a16="http://schemas.microsoft.com/office/drawing/2014/main" id="{38F1B451-D1F7-FA4D-007E-083E8C9EDCBE}"/>
              </a:ext>
            </a:extLst>
          </p:cNvPr>
          <p:cNvSpPr>
            <a:spLocks noGrp="1"/>
          </p:cNvSpPr>
          <p:nvPr>
            <p:ph idx="1"/>
          </p:nvPr>
        </p:nvSpPr>
        <p:spPr>
          <a:xfrm>
            <a:off x="1666468" y="3651251"/>
            <a:ext cx="20906602" cy="870267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17727273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xof">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929"/>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72"/>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7254"/>
            <a:ext cx="24239538" cy="13658745"/>
          </a:xfrm>
          <a:prstGeom prst="rect">
            <a:avLst/>
          </a:prstGeom>
        </p:spPr>
      </p:pic>
      <p:pic>
        <p:nvPicPr>
          <p:cNvPr id="10" name="Εικόνα 9" descr="Εικόνα που περιέχει κείμενο, γραμματοσειρά, στιγμιότυπο οθόνης, λογότυπο&#10;&#10;Περιγραφή που δημιουργήθηκε αυτόματα">
            <a:extLst>
              <a:ext uri="{FF2B5EF4-FFF2-40B4-BE49-F238E27FC236}">
                <a16:creationId xmlns:a16="http://schemas.microsoft.com/office/drawing/2014/main" id="{08B51141-27C6-DEB4-8F59-B4599F839C3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24585" y="774311"/>
            <a:ext cx="6057117" cy="1353674"/>
          </a:xfrm>
          <a:prstGeom prst="rect">
            <a:avLst/>
          </a:prstGeom>
        </p:spPr>
      </p:pic>
    </p:spTree>
    <p:extLst>
      <p:ext uri="{BB962C8B-B14F-4D97-AF65-F5344CB8AC3E}">
        <p14:creationId xmlns:p14="http://schemas.microsoft.com/office/powerpoint/2010/main" val="19836107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pisth">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929"/>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72"/>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630"/>
            <a:ext cx="24239538" cy="13675370"/>
          </a:xfrm>
          <a:prstGeom prst="rect">
            <a:avLst/>
          </a:prstGeom>
        </p:spPr>
      </p:pic>
      <p:pic>
        <p:nvPicPr>
          <p:cNvPr id="8" name="Εικόνα 7" descr="Εικόνα που περιέχει κείμενο, γραμματοσειρά, στιγμιότυπο οθόνης, λογότυπο&#10;&#10;Περιγραφή που δημιουργήθηκε αυτόματα">
            <a:extLst>
              <a:ext uri="{FF2B5EF4-FFF2-40B4-BE49-F238E27FC236}">
                <a16:creationId xmlns:a16="http://schemas.microsoft.com/office/drawing/2014/main" id="{710987BD-AF7D-A6BE-6D5B-397E990C41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00145" y="3200400"/>
            <a:ext cx="5996015" cy="1340019"/>
          </a:xfrm>
          <a:prstGeom prst="rect">
            <a:avLst/>
          </a:prstGeom>
        </p:spPr>
      </p:pic>
    </p:spTree>
    <p:extLst>
      <p:ext uri="{BB962C8B-B14F-4D97-AF65-F5344CB8AC3E}">
        <p14:creationId xmlns:p14="http://schemas.microsoft.com/office/powerpoint/2010/main" val="24120814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1FD8487-9D61-484B-BB8C-E42E61A4CB13}"/>
              </a:ext>
            </a:extLst>
          </p:cNvPr>
          <p:cNvSpPr>
            <a:spLocks noGrp="1"/>
          </p:cNvSpPr>
          <p:nvPr>
            <p:ph type="ctrTitle"/>
          </p:nvPr>
        </p:nvSpPr>
        <p:spPr>
          <a:xfrm>
            <a:off x="3029942" y="2244726"/>
            <a:ext cx="18179654" cy="4775200"/>
          </a:xfrm>
          <a:prstGeom prst="rect">
            <a:avLst/>
          </a:prstGeom>
        </p:spPr>
        <p:txBody>
          <a:bodyPr anchor="b">
            <a:normAutofit/>
          </a:bodyPr>
          <a:lstStyle>
            <a:lvl1pPr algn="ctr" defTabSz="1817964" rtl="0" eaLnBrk="1" latinLnBrk="0" hangingPunct="1">
              <a:lnSpc>
                <a:spcPct val="90000"/>
              </a:lnSpc>
              <a:spcBef>
                <a:spcPct val="0"/>
              </a:spcBef>
              <a:buNone/>
              <a:defRPr lang="el-GR" sz="8800" kern="1200" dirty="0">
                <a:solidFill>
                  <a:srgbClr val="19BEDE"/>
                </a:solidFill>
                <a:latin typeface="Trebuchet MS" panose="020B0603020202020204" pitchFamily="34" charset="0"/>
                <a:ea typeface="+mj-ea"/>
                <a:cs typeface="+mj-cs"/>
              </a:defRPr>
            </a:lvl1pPr>
          </a:lstStyle>
          <a:p>
            <a:r>
              <a:rPr lang="el-GR" dirty="0"/>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EE864BF2-6C89-2246-AFF5-EF3976E4FEAF}"/>
              </a:ext>
            </a:extLst>
          </p:cNvPr>
          <p:cNvSpPr>
            <a:spLocks noGrp="1"/>
          </p:cNvSpPr>
          <p:nvPr>
            <p:ph type="subTitle" idx="1"/>
          </p:nvPr>
        </p:nvSpPr>
        <p:spPr>
          <a:xfrm>
            <a:off x="3029942" y="7204076"/>
            <a:ext cx="18179654" cy="3311524"/>
          </a:xfrm>
          <a:prstGeom prst="rect">
            <a:avLst/>
          </a:prstGeom>
        </p:spPr>
        <p:txBody>
          <a:bodyPr/>
          <a:lstStyle>
            <a:lvl1pPr marL="0" indent="0" algn="ctr">
              <a:buNone/>
              <a:defRPr sz="4772">
                <a:solidFill>
                  <a:srgbClr val="0D4F8C"/>
                </a:solidFill>
                <a:latin typeface="Trebuchet MS" panose="020B0603020202020204" pitchFamily="34" charset="0"/>
              </a:defRPr>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dirty="0"/>
              <a:t>Κάντε κλικ για να επεξεργαστείτε τον υπότιτλο του υποδείγματος</a:t>
            </a:r>
          </a:p>
        </p:txBody>
      </p:sp>
    </p:spTree>
    <p:extLst>
      <p:ext uri="{BB962C8B-B14F-4D97-AF65-F5344CB8AC3E}">
        <p14:creationId xmlns:p14="http://schemas.microsoft.com/office/powerpoint/2010/main" val="2424089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of">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929"/>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72"/>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7254"/>
            <a:ext cx="24239538" cy="13658745"/>
          </a:xfrm>
          <a:prstGeom prst="rect">
            <a:avLst/>
          </a:prstGeom>
        </p:spPr>
      </p:pic>
      <p:pic>
        <p:nvPicPr>
          <p:cNvPr id="15" name="Εικόνα 14" descr="Εικόνα που περιέχει κείμενο&#10;&#10;Περιγραφή που δημιουργήθηκε αυτόματα">
            <a:extLst>
              <a:ext uri="{FF2B5EF4-FFF2-40B4-BE49-F238E27FC236}">
                <a16:creationId xmlns:a16="http://schemas.microsoft.com/office/drawing/2014/main" id="{32D203E0-A124-2F45-BA75-1400B82F4B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15266" y="1146630"/>
            <a:ext cx="5956300" cy="1358900"/>
          </a:xfrm>
          <a:prstGeom prst="rect">
            <a:avLst/>
          </a:prstGeom>
        </p:spPr>
      </p:pic>
    </p:spTree>
    <p:extLst>
      <p:ext uri="{BB962C8B-B14F-4D97-AF65-F5344CB8AC3E}">
        <p14:creationId xmlns:p14="http://schemas.microsoft.com/office/powerpoint/2010/main" val="33360459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9CB91A0-D815-7746-ACA8-0558A82CD9C3}"/>
              </a:ext>
            </a:extLst>
          </p:cNvPr>
          <p:cNvSpPr>
            <a:spLocks noGrp="1"/>
          </p:cNvSpPr>
          <p:nvPr>
            <p:ph type="title"/>
          </p:nvPr>
        </p:nvSpPr>
        <p:spPr>
          <a:xfrm>
            <a:off x="1666468" y="730251"/>
            <a:ext cx="20906602" cy="1131800"/>
          </a:xfrm>
          <a:prstGeom prst="rect">
            <a:avLst/>
          </a:prstGeom>
        </p:spPr>
        <p:txBody>
          <a:bodyPr>
            <a:normAutofit/>
          </a:bodyPr>
          <a:lstStyle>
            <a:lvl1pPr>
              <a:defRPr sz="6000">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C38BDAA8-7888-ED4B-B89C-9CBA272AA0C4}"/>
              </a:ext>
            </a:extLst>
          </p:cNvPr>
          <p:cNvSpPr>
            <a:spLocks noGrp="1"/>
          </p:cNvSpPr>
          <p:nvPr>
            <p:ph idx="1"/>
          </p:nvPr>
        </p:nvSpPr>
        <p:spPr>
          <a:xfrm>
            <a:off x="1666468" y="2576945"/>
            <a:ext cx="20906602" cy="9776981"/>
          </a:xfrm>
          <a:prstGeom prst="rect">
            <a:avLst/>
          </a:prstGeom>
        </p:spPr>
        <p:txBody>
          <a:bodyPr/>
          <a:lstStyle>
            <a:lvl1pPr>
              <a:defRPr sz="4800">
                <a:solidFill>
                  <a:srgbClr val="0D4F8C"/>
                </a:solidFill>
                <a:latin typeface="Trebuchet MS" panose="020B0603020202020204" pitchFamily="34" charset="0"/>
              </a:defRPr>
            </a:lvl1pPr>
            <a:lvl2pPr>
              <a:defRPr sz="4400">
                <a:solidFill>
                  <a:srgbClr val="0D4F8C"/>
                </a:solidFill>
                <a:latin typeface="Trebuchet MS" panose="020B0603020202020204" pitchFamily="34" charset="0"/>
              </a:defRPr>
            </a:lvl2pPr>
            <a:lvl3pPr>
              <a:defRPr>
                <a:solidFill>
                  <a:srgbClr val="0D4F8C"/>
                </a:solidFill>
                <a:latin typeface="Trebuchet MS" panose="020B0603020202020204" pitchFamily="34" charset="0"/>
              </a:defRPr>
            </a:lvl3pPr>
            <a:lvl4pPr>
              <a:defRPr>
                <a:solidFill>
                  <a:srgbClr val="0D4F8C"/>
                </a:solidFill>
                <a:latin typeface="Trebuchet MS" panose="020B0603020202020204" pitchFamily="34" charset="0"/>
              </a:defRPr>
            </a:lvl4pPr>
            <a:lvl5pPr>
              <a:defRPr>
                <a:solidFill>
                  <a:srgbClr val="0D4F8C"/>
                </a:solidFill>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Tree>
    <p:extLst>
      <p:ext uri="{BB962C8B-B14F-4D97-AF65-F5344CB8AC3E}">
        <p14:creationId xmlns:p14="http://schemas.microsoft.com/office/powerpoint/2010/main" val="11810924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1_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2CA66A-1971-3745-A403-92564599CACE}"/>
              </a:ext>
            </a:extLst>
          </p:cNvPr>
          <p:cNvSpPr>
            <a:spLocks noGrp="1"/>
          </p:cNvSpPr>
          <p:nvPr>
            <p:ph type="title"/>
          </p:nvPr>
        </p:nvSpPr>
        <p:spPr>
          <a:xfrm>
            <a:off x="1653843" y="3419477"/>
            <a:ext cx="20906602" cy="5705474"/>
          </a:xfrm>
          <a:prstGeom prst="rect">
            <a:avLst/>
          </a:prstGeom>
        </p:spPr>
        <p:txBody>
          <a:bodyPr anchor="b"/>
          <a:lstStyle>
            <a:lvl1pPr>
              <a:defRPr sz="11929">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11AED08D-2086-DB4B-A44B-CEEB3287E225}"/>
              </a:ext>
            </a:extLst>
          </p:cNvPr>
          <p:cNvSpPr>
            <a:spLocks noGrp="1"/>
          </p:cNvSpPr>
          <p:nvPr>
            <p:ph type="body" idx="1"/>
          </p:nvPr>
        </p:nvSpPr>
        <p:spPr>
          <a:xfrm>
            <a:off x="1653843" y="9178927"/>
            <a:ext cx="20906602" cy="3000374"/>
          </a:xfrm>
          <a:prstGeom prst="rect">
            <a:avLst/>
          </a:prstGeom>
        </p:spPr>
        <p:txBody>
          <a:bodyPr/>
          <a:lstStyle>
            <a:lvl1pPr marL="0" indent="0">
              <a:buNone/>
              <a:defRPr sz="4772">
                <a:solidFill>
                  <a:schemeClr val="tx1">
                    <a:tint val="75000"/>
                  </a:schemeClr>
                </a:solidFill>
                <a:latin typeface="Trebuchet MS" panose="020B0603020202020204" pitchFamily="34" charset="0"/>
              </a:defRPr>
            </a:lvl1pPr>
            <a:lvl2pPr marL="909005" indent="0">
              <a:buNone/>
              <a:defRPr sz="3976">
                <a:solidFill>
                  <a:schemeClr val="tx1">
                    <a:tint val="75000"/>
                  </a:schemeClr>
                </a:solidFill>
              </a:defRPr>
            </a:lvl2pPr>
            <a:lvl3pPr marL="1818010" indent="0">
              <a:buNone/>
              <a:defRPr sz="3579">
                <a:solidFill>
                  <a:schemeClr val="tx1">
                    <a:tint val="75000"/>
                  </a:schemeClr>
                </a:solidFill>
              </a:defRPr>
            </a:lvl3pPr>
            <a:lvl4pPr marL="2727015" indent="0">
              <a:buNone/>
              <a:defRPr sz="3181">
                <a:solidFill>
                  <a:schemeClr val="tx1">
                    <a:tint val="75000"/>
                  </a:schemeClr>
                </a:solidFill>
              </a:defRPr>
            </a:lvl4pPr>
            <a:lvl5pPr marL="3636020" indent="0">
              <a:buNone/>
              <a:defRPr sz="3181">
                <a:solidFill>
                  <a:schemeClr val="tx1">
                    <a:tint val="75000"/>
                  </a:schemeClr>
                </a:solidFill>
              </a:defRPr>
            </a:lvl5pPr>
            <a:lvl6pPr marL="4545025" indent="0">
              <a:buNone/>
              <a:defRPr sz="3181">
                <a:solidFill>
                  <a:schemeClr val="tx1">
                    <a:tint val="75000"/>
                  </a:schemeClr>
                </a:solidFill>
              </a:defRPr>
            </a:lvl6pPr>
            <a:lvl7pPr marL="5454030" indent="0">
              <a:buNone/>
              <a:defRPr sz="3181">
                <a:solidFill>
                  <a:schemeClr val="tx1">
                    <a:tint val="75000"/>
                  </a:schemeClr>
                </a:solidFill>
              </a:defRPr>
            </a:lvl7pPr>
            <a:lvl8pPr marL="6363035" indent="0">
              <a:buNone/>
              <a:defRPr sz="3181">
                <a:solidFill>
                  <a:schemeClr val="tx1">
                    <a:tint val="75000"/>
                  </a:schemeClr>
                </a:solidFill>
              </a:defRPr>
            </a:lvl8pPr>
            <a:lvl9pPr marL="7272040" indent="0">
              <a:buNone/>
              <a:defRPr sz="3181">
                <a:solidFill>
                  <a:schemeClr val="tx1">
                    <a:tint val="75000"/>
                  </a:schemeClr>
                </a:solidFill>
              </a:defRPr>
            </a:lvl9pPr>
          </a:lstStyle>
          <a:p>
            <a:pPr lvl="0"/>
            <a:r>
              <a:rPr lang="el-GR" dirty="0"/>
              <a:t>Στυλ κειμένου υποδείγματος</a:t>
            </a:r>
          </a:p>
        </p:txBody>
      </p:sp>
    </p:spTree>
    <p:extLst>
      <p:ext uri="{BB962C8B-B14F-4D97-AF65-F5344CB8AC3E}">
        <p14:creationId xmlns:p14="http://schemas.microsoft.com/office/powerpoint/2010/main" val="20338188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133454B-536C-8547-B386-167DF34C5FDD}"/>
              </a:ext>
            </a:extLst>
          </p:cNvPr>
          <p:cNvSpPr>
            <a:spLocks noGrp="1"/>
          </p:cNvSpPr>
          <p:nvPr>
            <p:ph type="title"/>
          </p:nvPr>
        </p:nvSpPr>
        <p:spPr>
          <a:xfrm>
            <a:off x="1666468" y="730251"/>
            <a:ext cx="20906602" cy="2651126"/>
          </a:xfrm>
          <a:prstGeom prst="rect">
            <a:avLst/>
          </a:prstGeom>
        </p:spPr>
        <p:txBody>
          <a:bodyPr/>
          <a:lstStyle>
            <a:lvl1pPr>
              <a:defRPr>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4AD16F91-E89B-AF44-A663-D2508142488F}"/>
              </a:ext>
            </a:extLst>
          </p:cNvPr>
          <p:cNvSpPr>
            <a:spLocks noGrp="1"/>
          </p:cNvSpPr>
          <p:nvPr>
            <p:ph sz="half" idx="1"/>
          </p:nvPr>
        </p:nvSpPr>
        <p:spPr>
          <a:xfrm>
            <a:off x="1666468" y="3651250"/>
            <a:ext cx="10301804" cy="8702676"/>
          </a:xfrm>
          <a:prstGeom prst="rect">
            <a:avLst/>
          </a:prstGeo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
        <p:nvSpPr>
          <p:cNvPr id="4" name="Θέση περιεχομένου 3">
            <a:extLst>
              <a:ext uri="{FF2B5EF4-FFF2-40B4-BE49-F238E27FC236}">
                <a16:creationId xmlns:a16="http://schemas.microsoft.com/office/drawing/2014/main" id="{0C2A62E8-7553-2A4C-B342-EFA0CF161C24}"/>
              </a:ext>
            </a:extLst>
          </p:cNvPr>
          <p:cNvSpPr>
            <a:spLocks noGrp="1"/>
          </p:cNvSpPr>
          <p:nvPr>
            <p:ph sz="half" idx="2"/>
          </p:nvPr>
        </p:nvSpPr>
        <p:spPr>
          <a:xfrm>
            <a:off x="12271266" y="3651250"/>
            <a:ext cx="10301804" cy="8702676"/>
          </a:xfrm>
          <a:prstGeom prst="rect">
            <a:avLst/>
          </a:prstGeom>
        </p:spPr>
        <p:txBody>
          <a:bodyPr/>
          <a:lstStyle>
            <a:lvl1pPr>
              <a:defRPr>
                <a:latin typeface="Trebuchet MS" panose="020B0603020202020204" pitchFamily="34" charset="0"/>
              </a:defRPr>
            </a:lvl1pPr>
            <a:lvl2pPr>
              <a:defRPr>
                <a:latin typeface="Trebuchet MS" panose="020B0603020202020204" pitchFamily="34" charset="0"/>
              </a:defRPr>
            </a:lvl2pPr>
            <a:lvl3pPr>
              <a:defRPr>
                <a:latin typeface="Trebuchet MS" panose="020B0603020202020204" pitchFamily="34" charset="0"/>
              </a:defRPr>
            </a:lvl3pPr>
            <a:lvl4pPr>
              <a:defRPr>
                <a:latin typeface="Trebuchet MS" panose="020B0603020202020204" pitchFamily="34" charset="0"/>
              </a:defRPr>
            </a:lvl4pPr>
            <a:lvl5pPr>
              <a:defRPr>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Tree>
    <p:extLst>
      <p:ext uri="{BB962C8B-B14F-4D97-AF65-F5344CB8AC3E}">
        <p14:creationId xmlns:p14="http://schemas.microsoft.com/office/powerpoint/2010/main" val="821363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1_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4E3C192-E8D6-C541-99B1-5FC986B72C73}"/>
              </a:ext>
            </a:extLst>
          </p:cNvPr>
          <p:cNvSpPr>
            <a:spLocks noGrp="1"/>
          </p:cNvSpPr>
          <p:nvPr>
            <p:ph type="title"/>
          </p:nvPr>
        </p:nvSpPr>
        <p:spPr>
          <a:xfrm>
            <a:off x="1669625" y="730251"/>
            <a:ext cx="20906602" cy="2651126"/>
          </a:xfrm>
          <a:prstGeom prst="rect">
            <a:avLst/>
          </a:prstGeom>
        </p:spPr>
        <p:txBody>
          <a:bodyPr/>
          <a:lstStyle>
            <a:lvl1pPr>
              <a:defRPr>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9922D709-00C7-6849-82F6-B71C2F281DBA}"/>
              </a:ext>
            </a:extLst>
          </p:cNvPr>
          <p:cNvSpPr>
            <a:spLocks noGrp="1"/>
          </p:cNvSpPr>
          <p:nvPr>
            <p:ph type="body" idx="1"/>
          </p:nvPr>
        </p:nvSpPr>
        <p:spPr>
          <a:xfrm>
            <a:off x="1669626" y="3362326"/>
            <a:ext cx="10254460" cy="1647824"/>
          </a:xfrm>
          <a:prstGeom prst="rect">
            <a:avLst/>
          </a:prstGeom>
        </p:spPr>
        <p:txBody>
          <a:bodyPr anchor="b"/>
          <a:lstStyle>
            <a:lvl1pPr marL="0" indent="0">
              <a:buNone/>
              <a:defRPr sz="4772" b="1">
                <a:solidFill>
                  <a:srgbClr val="0D4F8C"/>
                </a:solidFill>
                <a:latin typeface="Trebuchet MS" panose="020B0603020202020204" pitchFamily="34" charset="0"/>
              </a:defRPr>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dirty="0"/>
              <a:t>Στυλ κειμένου υποδείγματος</a:t>
            </a:r>
          </a:p>
        </p:txBody>
      </p:sp>
      <p:sp>
        <p:nvSpPr>
          <p:cNvPr id="4" name="Θέση περιεχομένου 3">
            <a:extLst>
              <a:ext uri="{FF2B5EF4-FFF2-40B4-BE49-F238E27FC236}">
                <a16:creationId xmlns:a16="http://schemas.microsoft.com/office/drawing/2014/main" id="{E7DFD192-A261-B246-8F4F-44230F988EA9}"/>
              </a:ext>
            </a:extLst>
          </p:cNvPr>
          <p:cNvSpPr>
            <a:spLocks noGrp="1"/>
          </p:cNvSpPr>
          <p:nvPr>
            <p:ph sz="half" idx="2"/>
          </p:nvPr>
        </p:nvSpPr>
        <p:spPr>
          <a:xfrm>
            <a:off x="1669626" y="5010150"/>
            <a:ext cx="10254460" cy="7369176"/>
          </a:xfrm>
          <a:prstGeom prst="rect">
            <a:avLst/>
          </a:prstGeom>
        </p:spPr>
        <p:txBody>
          <a:bodyPr/>
          <a:lstStyle>
            <a:lvl1pPr>
              <a:defRPr>
                <a:solidFill>
                  <a:srgbClr val="0D4F8C"/>
                </a:solidFill>
                <a:latin typeface="Trebuchet MS" panose="020B0603020202020204" pitchFamily="34" charset="0"/>
              </a:defRPr>
            </a:lvl1pPr>
            <a:lvl2pPr>
              <a:defRPr>
                <a:solidFill>
                  <a:srgbClr val="0D4F8C"/>
                </a:solidFill>
                <a:latin typeface="Trebuchet MS" panose="020B0603020202020204" pitchFamily="34" charset="0"/>
              </a:defRPr>
            </a:lvl2pPr>
            <a:lvl3pPr>
              <a:defRPr>
                <a:solidFill>
                  <a:srgbClr val="0D4F8C"/>
                </a:solidFill>
                <a:latin typeface="Trebuchet MS" panose="020B0603020202020204" pitchFamily="34" charset="0"/>
              </a:defRPr>
            </a:lvl3pPr>
            <a:lvl4pPr>
              <a:defRPr>
                <a:solidFill>
                  <a:srgbClr val="0D4F8C"/>
                </a:solidFill>
                <a:latin typeface="Trebuchet MS" panose="020B0603020202020204" pitchFamily="34" charset="0"/>
              </a:defRPr>
            </a:lvl4pPr>
            <a:lvl5pPr>
              <a:defRPr>
                <a:solidFill>
                  <a:srgbClr val="0D4F8C"/>
                </a:solidFill>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
        <p:nvSpPr>
          <p:cNvPr id="5" name="Θέση κειμένου 4">
            <a:extLst>
              <a:ext uri="{FF2B5EF4-FFF2-40B4-BE49-F238E27FC236}">
                <a16:creationId xmlns:a16="http://schemas.microsoft.com/office/drawing/2014/main" id="{B53B8C0F-27A1-9641-9516-D33AEA8CE451}"/>
              </a:ext>
            </a:extLst>
          </p:cNvPr>
          <p:cNvSpPr>
            <a:spLocks noGrp="1"/>
          </p:cNvSpPr>
          <p:nvPr>
            <p:ph type="body" sz="quarter" idx="3"/>
          </p:nvPr>
        </p:nvSpPr>
        <p:spPr>
          <a:xfrm>
            <a:off x="12271266" y="3362326"/>
            <a:ext cx="10304961" cy="1647824"/>
          </a:xfrm>
          <a:prstGeom prst="rect">
            <a:avLst/>
          </a:prstGeom>
        </p:spPr>
        <p:txBody>
          <a:bodyPr anchor="b"/>
          <a:lstStyle>
            <a:lvl1pPr marL="0" indent="0">
              <a:buNone/>
              <a:defRPr sz="4772" b="1">
                <a:solidFill>
                  <a:srgbClr val="0D4F8C"/>
                </a:solidFill>
                <a:latin typeface="Trebuchet MS" panose="020B0603020202020204" pitchFamily="34" charset="0"/>
              </a:defRPr>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dirty="0"/>
              <a:t>Στυλ κειμένου υποδείγματος</a:t>
            </a:r>
          </a:p>
        </p:txBody>
      </p:sp>
      <p:sp>
        <p:nvSpPr>
          <p:cNvPr id="6" name="Θέση περιεχομένου 5">
            <a:extLst>
              <a:ext uri="{FF2B5EF4-FFF2-40B4-BE49-F238E27FC236}">
                <a16:creationId xmlns:a16="http://schemas.microsoft.com/office/drawing/2014/main" id="{780BAD56-F9FA-1C47-B89A-73E69F5C3BE6}"/>
              </a:ext>
            </a:extLst>
          </p:cNvPr>
          <p:cNvSpPr>
            <a:spLocks noGrp="1"/>
          </p:cNvSpPr>
          <p:nvPr>
            <p:ph sz="quarter" idx="4"/>
          </p:nvPr>
        </p:nvSpPr>
        <p:spPr>
          <a:xfrm>
            <a:off x="12271266" y="5010150"/>
            <a:ext cx="10304961" cy="7369176"/>
          </a:xfrm>
          <a:prstGeom prst="rect">
            <a:avLst/>
          </a:prstGeom>
        </p:spPr>
        <p:txBody>
          <a:bodyPr/>
          <a:lstStyle>
            <a:lvl1pPr>
              <a:defRPr>
                <a:solidFill>
                  <a:srgbClr val="0D4F8C"/>
                </a:solidFill>
                <a:latin typeface="Trebuchet MS" panose="020B0603020202020204" pitchFamily="34" charset="0"/>
              </a:defRPr>
            </a:lvl1pPr>
            <a:lvl2pPr>
              <a:defRPr>
                <a:solidFill>
                  <a:srgbClr val="0D4F8C"/>
                </a:solidFill>
                <a:latin typeface="Trebuchet MS" panose="020B0603020202020204" pitchFamily="34" charset="0"/>
              </a:defRPr>
            </a:lvl2pPr>
            <a:lvl3pPr>
              <a:defRPr>
                <a:solidFill>
                  <a:srgbClr val="0D4F8C"/>
                </a:solidFill>
                <a:latin typeface="Trebuchet MS" panose="020B0603020202020204" pitchFamily="34" charset="0"/>
              </a:defRPr>
            </a:lvl3pPr>
            <a:lvl4pPr>
              <a:defRPr>
                <a:solidFill>
                  <a:srgbClr val="0D4F8C"/>
                </a:solidFill>
                <a:latin typeface="Trebuchet MS" panose="020B0603020202020204" pitchFamily="34" charset="0"/>
              </a:defRPr>
            </a:lvl4pPr>
            <a:lvl5pPr>
              <a:defRPr>
                <a:solidFill>
                  <a:srgbClr val="0D4F8C"/>
                </a:solidFill>
                <a:latin typeface="Trebuchet MS" panose="020B0603020202020204" pitchFamily="34" charset="0"/>
              </a:defRPr>
            </a:lvl5pPr>
          </a:lstStyle>
          <a:p>
            <a:pPr lvl="0"/>
            <a:r>
              <a:rPr lang="el-GR" dirty="0"/>
              <a:t>Στυλ κειμένου υποδείγματος</a:t>
            </a:r>
          </a:p>
          <a:p>
            <a:pPr lvl="1"/>
            <a:r>
              <a:rPr lang="el-GR" dirty="0"/>
              <a:t>Δεύτερο επίπεδο</a:t>
            </a:r>
          </a:p>
          <a:p>
            <a:pPr lvl="2"/>
            <a:r>
              <a:rPr lang="el-GR" dirty="0"/>
              <a:t>Τρίτο επίπεδο</a:t>
            </a:r>
          </a:p>
          <a:p>
            <a:pPr lvl="3"/>
            <a:r>
              <a:rPr lang="el-GR" dirty="0"/>
              <a:t>Τέταρτο επίπεδο</a:t>
            </a:r>
          </a:p>
          <a:p>
            <a:pPr lvl="4"/>
            <a:r>
              <a:rPr lang="el-GR" dirty="0"/>
              <a:t>Πέμπτο επίπεδο</a:t>
            </a:r>
          </a:p>
        </p:txBody>
      </p:sp>
    </p:spTree>
    <p:extLst>
      <p:ext uri="{BB962C8B-B14F-4D97-AF65-F5344CB8AC3E}">
        <p14:creationId xmlns:p14="http://schemas.microsoft.com/office/powerpoint/2010/main" val="34171266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1_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2538F63-D0B7-F242-B11E-217E108FB75D}"/>
              </a:ext>
            </a:extLst>
          </p:cNvPr>
          <p:cNvSpPr>
            <a:spLocks noGrp="1"/>
          </p:cNvSpPr>
          <p:nvPr>
            <p:ph type="title"/>
          </p:nvPr>
        </p:nvSpPr>
        <p:spPr>
          <a:xfrm>
            <a:off x="1666468" y="730251"/>
            <a:ext cx="20906602" cy="2651126"/>
          </a:xfrm>
          <a:prstGeom prst="rect">
            <a:avLst/>
          </a:prstGeom>
        </p:spPr>
        <p:txBody>
          <a:bodyPr/>
          <a:lstStyle>
            <a:lvl1pPr>
              <a:defRPr>
                <a:solidFill>
                  <a:srgbClr val="19BEDE"/>
                </a:solidFill>
                <a:latin typeface="Trebuchet MS" panose="020B0603020202020204" pitchFamily="34" charset="0"/>
              </a:defRPr>
            </a:lvl1pPr>
          </a:lstStyle>
          <a:p>
            <a:r>
              <a:rPr lang="el-GR" dirty="0"/>
              <a:t>Κάντε κλικ για να επεξεργαστείτε τον τίτλο υποδείγματος</a:t>
            </a:r>
          </a:p>
        </p:txBody>
      </p:sp>
    </p:spTree>
    <p:extLst>
      <p:ext uri="{BB962C8B-B14F-4D97-AF65-F5344CB8AC3E}">
        <p14:creationId xmlns:p14="http://schemas.microsoft.com/office/powerpoint/2010/main" val="15096245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19109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1_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84F22B7-AABD-BD40-B43B-EEBB5BFCBA5F}"/>
              </a:ext>
            </a:extLst>
          </p:cNvPr>
          <p:cNvSpPr>
            <a:spLocks noGrp="1"/>
          </p:cNvSpPr>
          <p:nvPr>
            <p:ph type="title"/>
          </p:nvPr>
        </p:nvSpPr>
        <p:spPr>
          <a:xfrm>
            <a:off x="1669627" y="914400"/>
            <a:ext cx="7817881" cy="3200400"/>
          </a:xfrm>
          <a:prstGeom prst="rect">
            <a:avLst/>
          </a:prstGeom>
        </p:spPr>
        <p:txBody>
          <a:bodyPr anchor="b"/>
          <a:lstStyle>
            <a:lvl1pPr>
              <a:defRPr sz="6362"/>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13C8B233-910C-2646-8277-96769BD5BA64}"/>
              </a:ext>
            </a:extLst>
          </p:cNvPr>
          <p:cNvSpPr>
            <a:spLocks noGrp="1"/>
          </p:cNvSpPr>
          <p:nvPr>
            <p:ph idx="1"/>
          </p:nvPr>
        </p:nvSpPr>
        <p:spPr>
          <a:xfrm>
            <a:off x="10304961" y="1974851"/>
            <a:ext cx="12271266" cy="9747250"/>
          </a:xfrm>
          <a:prstGeom prst="rect">
            <a:avLst/>
          </a:prstGeom>
        </p:spPr>
        <p:txBody>
          <a:bodyPr/>
          <a:lstStyle>
            <a:lvl1pPr>
              <a:defRPr sz="6362"/>
            </a:lvl1pPr>
            <a:lvl2pPr>
              <a:defRPr sz="5567"/>
            </a:lvl2pPr>
            <a:lvl3pPr>
              <a:defRPr sz="4772"/>
            </a:lvl3pPr>
            <a:lvl4pPr>
              <a:defRPr sz="3976"/>
            </a:lvl4pPr>
            <a:lvl5pPr>
              <a:defRPr sz="3976"/>
            </a:lvl5pPr>
            <a:lvl6pPr>
              <a:defRPr sz="3976"/>
            </a:lvl6pPr>
            <a:lvl7pPr>
              <a:defRPr sz="3976"/>
            </a:lvl7pPr>
            <a:lvl8pPr>
              <a:defRPr sz="3976"/>
            </a:lvl8pPr>
            <a:lvl9pPr>
              <a:defRPr sz="3976"/>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6DF32913-5D8F-C44E-A202-534B792B71CA}"/>
              </a:ext>
            </a:extLst>
          </p:cNvPr>
          <p:cNvSpPr>
            <a:spLocks noGrp="1"/>
          </p:cNvSpPr>
          <p:nvPr>
            <p:ph type="body" sz="half" idx="2"/>
          </p:nvPr>
        </p:nvSpPr>
        <p:spPr>
          <a:xfrm>
            <a:off x="1669627" y="4114800"/>
            <a:ext cx="7817881" cy="7623176"/>
          </a:xfrm>
          <a:prstGeom prst="rect">
            <a:avLst/>
          </a:prstGeo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Tree>
    <p:extLst>
      <p:ext uri="{BB962C8B-B14F-4D97-AF65-F5344CB8AC3E}">
        <p14:creationId xmlns:p14="http://schemas.microsoft.com/office/powerpoint/2010/main" val="19212574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1_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DAC7F9E-7A02-504C-B2E7-61A1BCAFCC9F}"/>
              </a:ext>
            </a:extLst>
          </p:cNvPr>
          <p:cNvSpPr>
            <a:spLocks noGrp="1"/>
          </p:cNvSpPr>
          <p:nvPr>
            <p:ph type="title"/>
          </p:nvPr>
        </p:nvSpPr>
        <p:spPr>
          <a:xfrm>
            <a:off x="1669627" y="914400"/>
            <a:ext cx="7817881" cy="3200400"/>
          </a:xfrm>
          <a:prstGeom prst="rect">
            <a:avLst/>
          </a:prstGeom>
        </p:spPr>
        <p:txBody>
          <a:bodyPr anchor="b"/>
          <a:lstStyle>
            <a:lvl1pPr>
              <a:defRPr sz="6362"/>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DCDD2421-F46C-FA45-B1C4-EAD6356D3610}"/>
              </a:ext>
            </a:extLst>
          </p:cNvPr>
          <p:cNvSpPr>
            <a:spLocks noGrp="1"/>
          </p:cNvSpPr>
          <p:nvPr>
            <p:ph type="pic" idx="1"/>
          </p:nvPr>
        </p:nvSpPr>
        <p:spPr>
          <a:xfrm>
            <a:off x="10304961" y="1974851"/>
            <a:ext cx="12271266" cy="9747250"/>
          </a:xfrm>
          <a:prstGeom prst="rect">
            <a:avLst/>
          </a:prstGeom>
        </p:spPr>
        <p:txBody>
          <a:bodyPr/>
          <a:lstStyle>
            <a:lvl1pPr marL="0" indent="0">
              <a:buNone/>
              <a:defRPr sz="6362"/>
            </a:lvl1pPr>
            <a:lvl2pPr marL="909005" indent="0">
              <a:buNone/>
              <a:defRPr sz="5567"/>
            </a:lvl2pPr>
            <a:lvl3pPr marL="1818010" indent="0">
              <a:buNone/>
              <a:defRPr sz="4772"/>
            </a:lvl3pPr>
            <a:lvl4pPr marL="2727015" indent="0">
              <a:buNone/>
              <a:defRPr sz="3976"/>
            </a:lvl4pPr>
            <a:lvl5pPr marL="3636020" indent="0">
              <a:buNone/>
              <a:defRPr sz="3976"/>
            </a:lvl5pPr>
            <a:lvl6pPr marL="4545025" indent="0">
              <a:buNone/>
              <a:defRPr sz="3976"/>
            </a:lvl6pPr>
            <a:lvl7pPr marL="5454030" indent="0">
              <a:buNone/>
              <a:defRPr sz="3976"/>
            </a:lvl7pPr>
            <a:lvl8pPr marL="6363035" indent="0">
              <a:buNone/>
              <a:defRPr sz="3976"/>
            </a:lvl8pPr>
            <a:lvl9pPr marL="7272040" indent="0">
              <a:buNone/>
              <a:defRPr sz="3976"/>
            </a:lvl9pPr>
          </a:lstStyle>
          <a:p>
            <a:endParaRPr lang="el-GR"/>
          </a:p>
        </p:txBody>
      </p:sp>
      <p:sp>
        <p:nvSpPr>
          <p:cNvPr id="4" name="Θέση κειμένου 3">
            <a:extLst>
              <a:ext uri="{FF2B5EF4-FFF2-40B4-BE49-F238E27FC236}">
                <a16:creationId xmlns:a16="http://schemas.microsoft.com/office/drawing/2014/main" id="{F52F8B60-2ACD-3748-A864-81E74B6B106C}"/>
              </a:ext>
            </a:extLst>
          </p:cNvPr>
          <p:cNvSpPr>
            <a:spLocks noGrp="1"/>
          </p:cNvSpPr>
          <p:nvPr>
            <p:ph type="body" sz="half" idx="2"/>
          </p:nvPr>
        </p:nvSpPr>
        <p:spPr>
          <a:xfrm>
            <a:off x="1669627" y="4114800"/>
            <a:ext cx="7817881" cy="7623176"/>
          </a:xfrm>
          <a:prstGeom prst="rect">
            <a:avLst/>
          </a:prstGeom>
        </p:spPr>
        <p:txBody>
          <a:bodyPr/>
          <a:lstStyle>
            <a:lvl1pPr marL="0" indent="0">
              <a:buNone/>
              <a:defRPr sz="3181"/>
            </a:lvl1pPr>
            <a:lvl2pPr marL="909005" indent="0">
              <a:buNone/>
              <a:defRPr sz="2783"/>
            </a:lvl2pPr>
            <a:lvl3pPr marL="1818010" indent="0">
              <a:buNone/>
              <a:defRPr sz="2386"/>
            </a:lvl3pPr>
            <a:lvl4pPr marL="2727015" indent="0">
              <a:buNone/>
              <a:defRPr sz="1988"/>
            </a:lvl4pPr>
            <a:lvl5pPr marL="3636020" indent="0">
              <a:buNone/>
              <a:defRPr sz="1988"/>
            </a:lvl5pPr>
            <a:lvl6pPr marL="4545025" indent="0">
              <a:buNone/>
              <a:defRPr sz="1988"/>
            </a:lvl6pPr>
            <a:lvl7pPr marL="5454030" indent="0">
              <a:buNone/>
              <a:defRPr sz="1988"/>
            </a:lvl7pPr>
            <a:lvl8pPr marL="6363035" indent="0">
              <a:buNone/>
              <a:defRPr sz="1988"/>
            </a:lvl8pPr>
            <a:lvl9pPr marL="7272040" indent="0">
              <a:buNone/>
              <a:defRPr sz="1988"/>
            </a:lvl9pPr>
          </a:lstStyle>
          <a:p>
            <a:pPr lvl="0"/>
            <a:r>
              <a:rPr lang="el-GR"/>
              <a:t>Στυλ κειμένου υποδείγματος</a:t>
            </a:r>
          </a:p>
        </p:txBody>
      </p:sp>
    </p:spTree>
    <p:extLst>
      <p:ext uri="{BB962C8B-B14F-4D97-AF65-F5344CB8AC3E}">
        <p14:creationId xmlns:p14="http://schemas.microsoft.com/office/powerpoint/2010/main" val="17331519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1_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2D9B0FE-285C-9746-8B26-D1DC405709EF}"/>
              </a:ext>
            </a:extLst>
          </p:cNvPr>
          <p:cNvSpPr>
            <a:spLocks noGrp="1"/>
          </p:cNvSpPr>
          <p:nvPr>
            <p:ph type="title"/>
          </p:nvPr>
        </p:nvSpPr>
        <p:spPr>
          <a:xfrm>
            <a:off x="1666468" y="730251"/>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E4636B7C-90F9-B342-9F16-FECFE820BA7C}"/>
              </a:ext>
            </a:extLst>
          </p:cNvPr>
          <p:cNvSpPr>
            <a:spLocks noGrp="1"/>
          </p:cNvSpPr>
          <p:nvPr>
            <p:ph type="body" orient="vert" idx="1"/>
          </p:nvPr>
        </p:nvSpPr>
        <p:spPr>
          <a:xfrm>
            <a:off x="1666468" y="3651250"/>
            <a:ext cx="20906602" cy="8702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37758963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1_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A79AD7DA-E083-B342-81C9-AA3FCC7F29F7}"/>
              </a:ext>
            </a:extLst>
          </p:cNvPr>
          <p:cNvSpPr>
            <a:spLocks noGrp="1"/>
          </p:cNvSpPr>
          <p:nvPr>
            <p:ph type="title" orient="vert"/>
          </p:nvPr>
        </p:nvSpPr>
        <p:spPr>
          <a:xfrm>
            <a:off x="17346420" y="730250"/>
            <a:ext cx="5226650" cy="11623676"/>
          </a:xfrm>
          <a:prstGeom prst="rect">
            <a:avLst/>
          </a:prstGeo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79DAF0CC-4FF9-0440-8739-1E98345FA6BC}"/>
              </a:ext>
            </a:extLst>
          </p:cNvPr>
          <p:cNvSpPr>
            <a:spLocks noGrp="1"/>
          </p:cNvSpPr>
          <p:nvPr>
            <p:ph type="body" orient="vert" idx="1"/>
          </p:nvPr>
        </p:nvSpPr>
        <p:spPr>
          <a:xfrm>
            <a:off x="1666468" y="730250"/>
            <a:ext cx="15376957" cy="11623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3535258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isth">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929"/>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72"/>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630"/>
            <a:ext cx="24239538" cy="13675370"/>
          </a:xfrm>
          <a:prstGeom prst="rect">
            <a:avLst/>
          </a:prstGeom>
        </p:spPr>
      </p:pic>
      <p:pic>
        <p:nvPicPr>
          <p:cNvPr id="15" name="Εικόνα 14" descr="Εικόνα που περιέχει κείμενο&#10;&#10;Περιγραφή που δημιουργήθηκε αυτόματα">
            <a:extLst>
              <a:ext uri="{FF2B5EF4-FFF2-40B4-BE49-F238E27FC236}">
                <a16:creationId xmlns:a16="http://schemas.microsoft.com/office/drawing/2014/main" id="{32D203E0-A124-2F45-BA75-1400B82F4B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41619" y="3599089"/>
            <a:ext cx="5956300" cy="1358900"/>
          </a:xfrm>
          <a:prstGeom prst="rect">
            <a:avLst/>
          </a:prstGeom>
        </p:spPr>
      </p:pic>
    </p:spTree>
    <p:extLst>
      <p:ext uri="{BB962C8B-B14F-4D97-AF65-F5344CB8AC3E}">
        <p14:creationId xmlns:p14="http://schemas.microsoft.com/office/powerpoint/2010/main" val="14764689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9730998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1653843" y="3419477"/>
            <a:ext cx="20906602" cy="5705474"/>
          </a:xfrm>
        </p:spPr>
        <p:txBody>
          <a:bodyPr anchor="b"/>
          <a:lstStyle>
            <a:lvl1pPr>
              <a:defRPr sz="11929"/>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53843" y="9178927"/>
            <a:ext cx="20906602" cy="3000374"/>
          </a:xfrm>
        </p:spPr>
        <p:txBody>
          <a:bodyPr/>
          <a:lstStyle>
            <a:lvl1pPr marL="0" indent="0">
              <a:buNone/>
              <a:defRPr sz="4772">
                <a:solidFill>
                  <a:schemeClr val="tx1">
                    <a:tint val="75000"/>
                  </a:schemeClr>
                </a:solidFill>
              </a:defRPr>
            </a:lvl1pPr>
            <a:lvl2pPr marL="909005" indent="0">
              <a:buNone/>
              <a:defRPr sz="3976">
                <a:solidFill>
                  <a:schemeClr val="tx1">
                    <a:tint val="75000"/>
                  </a:schemeClr>
                </a:solidFill>
              </a:defRPr>
            </a:lvl2pPr>
            <a:lvl3pPr marL="1818010" indent="0">
              <a:buNone/>
              <a:defRPr sz="3579">
                <a:solidFill>
                  <a:schemeClr val="tx1">
                    <a:tint val="75000"/>
                  </a:schemeClr>
                </a:solidFill>
              </a:defRPr>
            </a:lvl3pPr>
            <a:lvl4pPr marL="2727015" indent="0">
              <a:buNone/>
              <a:defRPr sz="3181">
                <a:solidFill>
                  <a:schemeClr val="tx1">
                    <a:tint val="75000"/>
                  </a:schemeClr>
                </a:solidFill>
              </a:defRPr>
            </a:lvl4pPr>
            <a:lvl5pPr marL="3636020" indent="0">
              <a:buNone/>
              <a:defRPr sz="3181">
                <a:solidFill>
                  <a:schemeClr val="tx1">
                    <a:tint val="75000"/>
                  </a:schemeClr>
                </a:solidFill>
              </a:defRPr>
            </a:lvl5pPr>
            <a:lvl6pPr marL="4545025" indent="0">
              <a:buNone/>
              <a:defRPr sz="3181">
                <a:solidFill>
                  <a:schemeClr val="tx1">
                    <a:tint val="75000"/>
                  </a:schemeClr>
                </a:solidFill>
              </a:defRPr>
            </a:lvl6pPr>
            <a:lvl7pPr marL="5454030" indent="0">
              <a:buNone/>
              <a:defRPr sz="3181">
                <a:solidFill>
                  <a:schemeClr val="tx1">
                    <a:tint val="75000"/>
                  </a:schemeClr>
                </a:solidFill>
              </a:defRPr>
            </a:lvl7pPr>
            <a:lvl8pPr marL="6363035" indent="0">
              <a:buNone/>
              <a:defRPr sz="3181">
                <a:solidFill>
                  <a:schemeClr val="tx1">
                    <a:tint val="75000"/>
                  </a:schemeClr>
                </a:solidFill>
              </a:defRPr>
            </a:lvl8pPr>
            <a:lvl9pPr marL="7272040" indent="0">
              <a:buNone/>
              <a:defRPr sz="3181">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1529181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666468"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12271266"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3005899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1669625" y="730251"/>
            <a:ext cx="20906602" cy="2651126"/>
          </a:xfrm>
        </p:spPr>
        <p:txBody>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9626" y="3362326"/>
            <a:ext cx="10254460" cy="1647824"/>
          </a:xfr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4" name="Content Placeholder 3"/>
          <p:cNvSpPr>
            <a:spLocks noGrp="1"/>
          </p:cNvSpPr>
          <p:nvPr>
            <p:ph sz="half" idx="2"/>
          </p:nvPr>
        </p:nvSpPr>
        <p:spPr>
          <a:xfrm>
            <a:off x="1669626" y="5010150"/>
            <a:ext cx="10254460"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12271266" y="3362326"/>
            <a:ext cx="10304961" cy="1647824"/>
          </a:xfr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6" name="Content Placeholder 5"/>
          <p:cNvSpPr>
            <a:spLocks noGrp="1"/>
          </p:cNvSpPr>
          <p:nvPr>
            <p:ph sz="quarter" idx="4"/>
          </p:nvPr>
        </p:nvSpPr>
        <p:spPr>
          <a:xfrm>
            <a:off x="12271266" y="5010150"/>
            <a:ext cx="10304961"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33312B16-8557-4743-8EE6-3DDFEC79069C}" type="datetimeFigureOut">
              <a:rPr lang="el-GR" smtClean="0"/>
              <a:t>21/11/2025</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1131292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33312B16-8557-4743-8EE6-3DDFEC79069C}" type="datetimeFigureOut">
              <a:rPr lang="el-GR" smtClean="0"/>
              <a:t>21/11/2025</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8590550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as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312B16-8557-4743-8EE6-3DDFEC79069C}" type="datetimeFigureOut">
              <a:rPr lang="el-GR" smtClean="0"/>
              <a:t>21/11/2025</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7142951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Τίτλος και περιεχόμενο">
    <p:spTree>
      <p:nvGrpSpPr>
        <p:cNvPr id="1" name=""/>
        <p:cNvGrpSpPr/>
        <p:nvPr/>
      </p:nvGrpSpPr>
      <p:grpSpPr>
        <a:xfrm>
          <a:off x="0" y="0"/>
          <a:ext cx="0" cy="0"/>
          <a:chOff x="0" y="0"/>
          <a:chExt cx="0" cy="0"/>
        </a:xfrm>
      </p:grpSpPr>
      <p:sp>
        <p:nvSpPr>
          <p:cNvPr id="2" name="Ορθογώνιο 1">
            <a:extLst>
              <a:ext uri="{FF2B5EF4-FFF2-40B4-BE49-F238E27FC236}">
                <a16:creationId xmlns:a16="http://schemas.microsoft.com/office/drawing/2014/main" id="{7A8E5444-4922-EAFD-BA12-BEAFFDFE3351}"/>
              </a:ext>
            </a:extLst>
          </p:cNvPr>
          <p:cNvSpPr/>
          <p:nvPr userDrawn="1"/>
        </p:nvSpPr>
        <p:spPr>
          <a:xfrm>
            <a:off x="9077311" y="1845425"/>
            <a:ext cx="6084916" cy="3042459"/>
          </a:xfrm>
          <a:prstGeom prst="rect">
            <a:avLst/>
          </a:prstGeom>
          <a:solidFill>
            <a:srgbClr val="0D4F8C"/>
          </a:solidFill>
          <a:ln>
            <a:solidFill>
              <a:srgbClr val="0D4F8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4" name="Εικόνα 3" descr="Εικόνα που περιέχει κείμενο, γραμματοσειρά, στιγμιότυπο οθόνης, λογότυπο&#10;&#10;Περιγραφή που δημιουργήθηκε αυτόματα">
            <a:extLst>
              <a:ext uri="{FF2B5EF4-FFF2-40B4-BE49-F238E27FC236}">
                <a16:creationId xmlns:a16="http://schemas.microsoft.com/office/drawing/2014/main" id="{D5BFE4CC-0242-11C8-EA76-4A871118E4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12973" y="2421162"/>
            <a:ext cx="3413592" cy="1890983"/>
          </a:xfrm>
          <a:prstGeom prst="rect">
            <a:avLst/>
          </a:prstGeom>
        </p:spPr>
      </p:pic>
    </p:spTree>
    <p:extLst>
      <p:ext uri="{BB962C8B-B14F-4D97-AF65-F5344CB8AC3E}">
        <p14:creationId xmlns:p14="http://schemas.microsoft.com/office/powerpoint/2010/main" val="25496409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xof">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860"/>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44"/>
            </a:lvl1pPr>
            <a:lvl2pPr marL="903643" indent="0" algn="ctr">
              <a:buNone/>
              <a:defRPr sz="3953"/>
            </a:lvl2pPr>
            <a:lvl3pPr marL="1807284" indent="0" algn="ctr">
              <a:buNone/>
              <a:defRPr sz="3559"/>
            </a:lvl3pPr>
            <a:lvl4pPr marL="2710927" indent="0" algn="ctr">
              <a:buNone/>
              <a:defRPr sz="3163"/>
            </a:lvl4pPr>
            <a:lvl5pPr marL="3614567" indent="0" algn="ctr">
              <a:buNone/>
              <a:defRPr sz="3163"/>
            </a:lvl5pPr>
            <a:lvl6pPr marL="4518210" indent="0" algn="ctr">
              <a:buNone/>
              <a:defRPr sz="3163"/>
            </a:lvl6pPr>
            <a:lvl7pPr marL="5421851" indent="0" algn="ctr">
              <a:buNone/>
              <a:defRPr sz="3163"/>
            </a:lvl7pPr>
            <a:lvl8pPr marL="6325494" indent="0" algn="ctr">
              <a:buNone/>
              <a:defRPr sz="3163"/>
            </a:lvl8pPr>
            <a:lvl9pPr marL="7229135" indent="0" algn="ctr">
              <a:buNone/>
              <a:defRPr sz="3163"/>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7255"/>
            <a:ext cx="24239538" cy="13658746"/>
          </a:xfrm>
          <a:prstGeom prst="rect">
            <a:avLst/>
          </a:prstGeom>
        </p:spPr>
      </p:pic>
      <p:pic>
        <p:nvPicPr>
          <p:cNvPr id="15" name="Εικόνα 14" descr="Εικόνα που περιέχει κείμενο&#10;&#10;Περιγραφή που δημιουργήθηκε αυτόματα">
            <a:extLst>
              <a:ext uri="{FF2B5EF4-FFF2-40B4-BE49-F238E27FC236}">
                <a16:creationId xmlns:a16="http://schemas.microsoft.com/office/drawing/2014/main" id="{32D203E0-A124-2F45-BA75-1400B82F4B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15266" y="1146630"/>
            <a:ext cx="5956300" cy="1358900"/>
          </a:xfrm>
          <a:prstGeom prst="rect">
            <a:avLst/>
          </a:prstGeom>
        </p:spPr>
      </p:pic>
    </p:spTree>
    <p:extLst>
      <p:ext uri="{BB962C8B-B14F-4D97-AF65-F5344CB8AC3E}">
        <p14:creationId xmlns:p14="http://schemas.microsoft.com/office/powerpoint/2010/main" val="2436837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pisth">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860"/>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44"/>
            </a:lvl1pPr>
            <a:lvl2pPr marL="903643" indent="0" algn="ctr">
              <a:buNone/>
              <a:defRPr sz="3953"/>
            </a:lvl2pPr>
            <a:lvl3pPr marL="1807284" indent="0" algn="ctr">
              <a:buNone/>
              <a:defRPr sz="3559"/>
            </a:lvl3pPr>
            <a:lvl4pPr marL="2710927" indent="0" algn="ctr">
              <a:buNone/>
              <a:defRPr sz="3163"/>
            </a:lvl4pPr>
            <a:lvl5pPr marL="3614567" indent="0" algn="ctr">
              <a:buNone/>
              <a:defRPr sz="3163"/>
            </a:lvl5pPr>
            <a:lvl6pPr marL="4518210" indent="0" algn="ctr">
              <a:buNone/>
              <a:defRPr sz="3163"/>
            </a:lvl6pPr>
            <a:lvl7pPr marL="5421851" indent="0" algn="ctr">
              <a:buNone/>
              <a:defRPr sz="3163"/>
            </a:lvl7pPr>
            <a:lvl8pPr marL="6325494" indent="0" algn="ctr">
              <a:buNone/>
              <a:defRPr sz="3163"/>
            </a:lvl8pPr>
            <a:lvl9pPr marL="7229135" indent="0" algn="ctr">
              <a:buNone/>
              <a:defRPr sz="3163"/>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0631"/>
            <a:ext cx="24239538" cy="13675370"/>
          </a:xfrm>
          <a:prstGeom prst="rect">
            <a:avLst/>
          </a:prstGeom>
        </p:spPr>
      </p:pic>
      <p:pic>
        <p:nvPicPr>
          <p:cNvPr id="15" name="Εικόνα 14" descr="Εικόνα που περιέχει κείμενο&#10;&#10;Περιγραφή που δημιουργήθηκε αυτόματα">
            <a:extLst>
              <a:ext uri="{FF2B5EF4-FFF2-40B4-BE49-F238E27FC236}">
                <a16:creationId xmlns:a16="http://schemas.microsoft.com/office/drawing/2014/main" id="{32D203E0-A124-2F45-BA75-1400B82F4B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141621" y="3599090"/>
            <a:ext cx="5956300" cy="1358900"/>
          </a:xfrm>
          <a:prstGeom prst="rect">
            <a:avLst/>
          </a:prstGeom>
        </p:spPr>
      </p:pic>
    </p:spTree>
    <p:extLst>
      <p:ext uri="{BB962C8B-B14F-4D97-AF65-F5344CB8AC3E}">
        <p14:creationId xmlns:p14="http://schemas.microsoft.com/office/powerpoint/2010/main" val="21901739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1FD8487-9D61-484B-BB8C-E42E61A4CB13}"/>
              </a:ext>
            </a:extLst>
          </p:cNvPr>
          <p:cNvSpPr>
            <a:spLocks noGrp="1"/>
          </p:cNvSpPr>
          <p:nvPr>
            <p:ph type="ctrTitle"/>
          </p:nvPr>
        </p:nvSpPr>
        <p:spPr>
          <a:xfrm>
            <a:off x="3029942" y="2244726"/>
            <a:ext cx="18179654" cy="4775200"/>
          </a:xfrm>
          <a:prstGeom prst="rect">
            <a:avLst/>
          </a:prstGeom>
        </p:spPr>
        <p:txBody>
          <a:bodyPr anchor="b"/>
          <a:lstStyle>
            <a:lvl1pPr algn="ctr">
              <a:defRPr sz="1186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EE864BF2-6C89-2246-AFF5-EF3976E4FEAF}"/>
              </a:ext>
            </a:extLst>
          </p:cNvPr>
          <p:cNvSpPr>
            <a:spLocks noGrp="1"/>
          </p:cNvSpPr>
          <p:nvPr>
            <p:ph type="subTitle" idx="1"/>
          </p:nvPr>
        </p:nvSpPr>
        <p:spPr>
          <a:xfrm>
            <a:off x="3029942" y="7204076"/>
            <a:ext cx="18179654" cy="3311524"/>
          </a:xfrm>
          <a:prstGeom prst="rect">
            <a:avLst/>
          </a:prstGeom>
        </p:spPr>
        <p:txBody>
          <a:bodyPr/>
          <a:lstStyle>
            <a:lvl1pPr marL="0" indent="0" algn="ctr">
              <a:buNone/>
              <a:defRPr sz="4744"/>
            </a:lvl1pPr>
            <a:lvl2pPr marL="903643" indent="0" algn="ctr">
              <a:buNone/>
              <a:defRPr sz="3953"/>
            </a:lvl2pPr>
            <a:lvl3pPr marL="1807284" indent="0" algn="ctr">
              <a:buNone/>
              <a:defRPr sz="3559"/>
            </a:lvl3pPr>
            <a:lvl4pPr marL="2710927" indent="0" algn="ctr">
              <a:buNone/>
              <a:defRPr sz="3163"/>
            </a:lvl4pPr>
            <a:lvl5pPr marL="3614567" indent="0" algn="ctr">
              <a:buNone/>
              <a:defRPr sz="3163"/>
            </a:lvl5pPr>
            <a:lvl6pPr marL="4518210" indent="0" algn="ctr">
              <a:buNone/>
              <a:defRPr sz="3163"/>
            </a:lvl6pPr>
            <a:lvl7pPr marL="5421851" indent="0" algn="ctr">
              <a:buNone/>
              <a:defRPr sz="3163"/>
            </a:lvl7pPr>
            <a:lvl8pPr marL="6325494" indent="0" algn="ctr">
              <a:buNone/>
              <a:defRPr sz="3163"/>
            </a:lvl8pPr>
            <a:lvl9pPr marL="7229135" indent="0" algn="ctr">
              <a:buNone/>
              <a:defRPr sz="3163"/>
            </a:lvl9pPr>
          </a:lstStyle>
          <a:p>
            <a:r>
              <a:rPr lang="el-GR"/>
              <a:t>Κάντε κλικ για να επεξεργαστείτε τον υπότιτλο του υποδείγματος</a:t>
            </a:r>
          </a:p>
        </p:txBody>
      </p:sp>
    </p:spTree>
    <p:extLst>
      <p:ext uri="{BB962C8B-B14F-4D97-AF65-F5344CB8AC3E}">
        <p14:creationId xmlns:p14="http://schemas.microsoft.com/office/powerpoint/2010/main" val="2795795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1FD8487-9D61-484B-BB8C-E42E61A4CB13}"/>
              </a:ext>
            </a:extLst>
          </p:cNvPr>
          <p:cNvSpPr>
            <a:spLocks noGrp="1"/>
          </p:cNvSpPr>
          <p:nvPr>
            <p:ph type="ctrTitle"/>
          </p:nvPr>
        </p:nvSpPr>
        <p:spPr>
          <a:xfrm>
            <a:off x="3029942" y="2244726"/>
            <a:ext cx="18179654" cy="4775200"/>
          </a:xfrm>
          <a:prstGeom prst="rect">
            <a:avLst/>
          </a:prstGeom>
        </p:spPr>
        <p:txBody>
          <a:bodyPr anchor="b"/>
          <a:lstStyle>
            <a:lvl1pPr algn="ctr">
              <a:defRPr sz="11929"/>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EE864BF2-6C89-2246-AFF5-EF3976E4FEAF}"/>
              </a:ext>
            </a:extLst>
          </p:cNvPr>
          <p:cNvSpPr>
            <a:spLocks noGrp="1"/>
          </p:cNvSpPr>
          <p:nvPr>
            <p:ph type="subTitle" idx="1"/>
          </p:nvPr>
        </p:nvSpPr>
        <p:spPr>
          <a:xfrm>
            <a:off x="3029942" y="7204076"/>
            <a:ext cx="18179654" cy="3311524"/>
          </a:xfrm>
          <a:prstGeom prst="rect">
            <a:avLst/>
          </a:prstGeom>
        </p:spPr>
        <p:txBody>
          <a:bodyPr/>
          <a:lstStyle>
            <a:lvl1pPr marL="0" indent="0" algn="ctr">
              <a:buNone/>
              <a:defRPr sz="4772"/>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a:t>Κάντε κλικ για να επεξεργαστείτε τον υπότιτλο του υποδείγματος</a:t>
            </a:r>
          </a:p>
        </p:txBody>
      </p:sp>
    </p:spTree>
    <p:extLst>
      <p:ext uri="{BB962C8B-B14F-4D97-AF65-F5344CB8AC3E}">
        <p14:creationId xmlns:p14="http://schemas.microsoft.com/office/powerpoint/2010/main" val="391541555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1_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9CB91A0-D815-7746-ACA8-0558A82CD9C3}"/>
              </a:ext>
            </a:extLst>
          </p:cNvPr>
          <p:cNvSpPr>
            <a:spLocks noGrp="1"/>
          </p:cNvSpPr>
          <p:nvPr>
            <p:ph type="title"/>
          </p:nvPr>
        </p:nvSpPr>
        <p:spPr>
          <a:xfrm>
            <a:off x="1666468" y="730253"/>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C38BDAA8-7888-ED4B-B89C-9CBA272AA0C4}"/>
              </a:ext>
            </a:extLst>
          </p:cNvPr>
          <p:cNvSpPr>
            <a:spLocks noGrp="1"/>
          </p:cNvSpPr>
          <p:nvPr>
            <p:ph idx="1"/>
          </p:nvPr>
        </p:nvSpPr>
        <p:spPr>
          <a:xfrm>
            <a:off x="1666468" y="3651250"/>
            <a:ext cx="20906602" cy="87026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2127245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1_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2CA66A-1971-3745-A403-92564599CACE}"/>
              </a:ext>
            </a:extLst>
          </p:cNvPr>
          <p:cNvSpPr>
            <a:spLocks noGrp="1"/>
          </p:cNvSpPr>
          <p:nvPr>
            <p:ph type="title"/>
          </p:nvPr>
        </p:nvSpPr>
        <p:spPr>
          <a:xfrm>
            <a:off x="1653843" y="3419479"/>
            <a:ext cx="20906602" cy="5705474"/>
          </a:xfrm>
          <a:prstGeom prst="rect">
            <a:avLst/>
          </a:prstGeom>
        </p:spPr>
        <p:txBody>
          <a:bodyPr anchor="b"/>
          <a:lstStyle>
            <a:lvl1pPr>
              <a:defRPr sz="11860"/>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11AED08D-2086-DB4B-A44B-CEEB3287E225}"/>
              </a:ext>
            </a:extLst>
          </p:cNvPr>
          <p:cNvSpPr>
            <a:spLocks noGrp="1"/>
          </p:cNvSpPr>
          <p:nvPr>
            <p:ph type="body" idx="1"/>
          </p:nvPr>
        </p:nvSpPr>
        <p:spPr>
          <a:xfrm>
            <a:off x="1653843" y="9178929"/>
            <a:ext cx="20906602" cy="3000374"/>
          </a:xfrm>
          <a:prstGeom prst="rect">
            <a:avLst/>
          </a:prstGeom>
        </p:spPr>
        <p:txBody>
          <a:bodyPr/>
          <a:lstStyle>
            <a:lvl1pPr marL="0" indent="0">
              <a:buNone/>
              <a:defRPr sz="4744">
                <a:solidFill>
                  <a:schemeClr val="tx1">
                    <a:tint val="75000"/>
                  </a:schemeClr>
                </a:solidFill>
              </a:defRPr>
            </a:lvl1pPr>
            <a:lvl2pPr marL="903643" indent="0">
              <a:buNone/>
              <a:defRPr sz="3953">
                <a:solidFill>
                  <a:schemeClr val="tx1">
                    <a:tint val="75000"/>
                  </a:schemeClr>
                </a:solidFill>
              </a:defRPr>
            </a:lvl2pPr>
            <a:lvl3pPr marL="1807284" indent="0">
              <a:buNone/>
              <a:defRPr sz="3559">
                <a:solidFill>
                  <a:schemeClr val="tx1">
                    <a:tint val="75000"/>
                  </a:schemeClr>
                </a:solidFill>
              </a:defRPr>
            </a:lvl3pPr>
            <a:lvl4pPr marL="2710927" indent="0">
              <a:buNone/>
              <a:defRPr sz="3163">
                <a:solidFill>
                  <a:schemeClr val="tx1">
                    <a:tint val="75000"/>
                  </a:schemeClr>
                </a:solidFill>
              </a:defRPr>
            </a:lvl4pPr>
            <a:lvl5pPr marL="3614567" indent="0">
              <a:buNone/>
              <a:defRPr sz="3163">
                <a:solidFill>
                  <a:schemeClr val="tx1">
                    <a:tint val="75000"/>
                  </a:schemeClr>
                </a:solidFill>
              </a:defRPr>
            </a:lvl5pPr>
            <a:lvl6pPr marL="4518210" indent="0">
              <a:buNone/>
              <a:defRPr sz="3163">
                <a:solidFill>
                  <a:schemeClr val="tx1">
                    <a:tint val="75000"/>
                  </a:schemeClr>
                </a:solidFill>
              </a:defRPr>
            </a:lvl6pPr>
            <a:lvl7pPr marL="5421851" indent="0">
              <a:buNone/>
              <a:defRPr sz="3163">
                <a:solidFill>
                  <a:schemeClr val="tx1">
                    <a:tint val="75000"/>
                  </a:schemeClr>
                </a:solidFill>
              </a:defRPr>
            </a:lvl7pPr>
            <a:lvl8pPr marL="6325494" indent="0">
              <a:buNone/>
              <a:defRPr sz="3163">
                <a:solidFill>
                  <a:schemeClr val="tx1">
                    <a:tint val="75000"/>
                  </a:schemeClr>
                </a:solidFill>
              </a:defRPr>
            </a:lvl8pPr>
            <a:lvl9pPr marL="7229135" indent="0">
              <a:buNone/>
              <a:defRPr sz="3163">
                <a:solidFill>
                  <a:schemeClr val="tx1">
                    <a:tint val="75000"/>
                  </a:schemeClr>
                </a:solidFill>
              </a:defRPr>
            </a:lvl9pPr>
          </a:lstStyle>
          <a:p>
            <a:pPr lvl="0"/>
            <a:r>
              <a:rPr lang="el-GR"/>
              <a:t>Στυλ κειμένου υποδείγματος</a:t>
            </a:r>
          </a:p>
        </p:txBody>
      </p:sp>
    </p:spTree>
    <p:extLst>
      <p:ext uri="{BB962C8B-B14F-4D97-AF65-F5344CB8AC3E}">
        <p14:creationId xmlns:p14="http://schemas.microsoft.com/office/powerpoint/2010/main" val="314552505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1_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133454B-536C-8547-B386-167DF34C5FDD}"/>
              </a:ext>
            </a:extLst>
          </p:cNvPr>
          <p:cNvSpPr>
            <a:spLocks noGrp="1"/>
          </p:cNvSpPr>
          <p:nvPr>
            <p:ph type="title"/>
          </p:nvPr>
        </p:nvSpPr>
        <p:spPr>
          <a:xfrm>
            <a:off x="1666468" y="730253"/>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4AD16F91-E89B-AF44-A663-D2508142488F}"/>
              </a:ext>
            </a:extLst>
          </p:cNvPr>
          <p:cNvSpPr>
            <a:spLocks noGrp="1"/>
          </p:cNvSpPr>
          <p:nvPr>
            <p:ph sz="half" idx="1"/>
          </p:nvPr>
        </p:nvSpPr>
        <p:spPr>
          <a:xfrm>
            <a:off x="1666468" y="3651250"/>
            <a:ext cx="10301804" cy="87026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0C2A62E8-7553-2A4C-B342-EFA0CF161C24}"/>
              </a:ext>
            </a:extLst>
          </p:cNvPr>
          <p:cNvSpPr>
            <a:spLocks noGrp="1"/>
          </p:cNvSpPr>
          <p:nvPr>
            <p:ph sz="half" idx="2"/>
          </p:nvPr>
        </p:nvSpPr>
        <p:spPr>
          <a:xfrm>
            <a:off x="12271266" y="3651250"/>
            <a:ext cx="10301804" cy="87026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9876528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1_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4E3C192-E8D6-C541-99B1-5FC986B72C73}"/>
              </a:ext>
            </a:extLst>
          </p:cNvPr>
          <p:cNvSpPr>
            <a:spLocks noGrp="1"/>
          </p:cNvSpPr>
          <p:nvPr>
            <p:ph type="title"/>
          </p:nvPr>
        </p:nvSpPr>
        <p:spPr>
          <a:xfrm>
            <a:off x="1669625" y="730253"/>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9922D709-00C7-6849-82F6-B71C2F281DBA}"/>
              </a:ext>
            </a:extLst>
          </p:cNvPr>
          <p:cNvSpPr>
            <a:spLocks noGrp="1"/>
          </p:cNvSpPr>
          <p:nvPr>
            <p:ph type="body" idx="1"/>
          </p:nvPr>
        </p:nvSpPr>
        <p:spPr>
          <a:xfrm>
            <a:off x="1669626" y="3362326"/>
            <a:ext cx="10254460" cy="1647824"/>
          </a:xfrm>
          <a:prstGeom prst="rect">
            <a:avLst/>
          </a:prstGeom>
        </p:spPr>
        <p:txBody>
          <a:bodyPr anchor="b"/>
          <a:lstStyle>
            <a:lvl1pPr marL="0" indent="0">
              <a:buNone/>
              <a:defRPr sz="4744" b="1"/>
            </a:lvl1pPr>
            <a:lvl2pPr marL="903643" indent="0">
              <a:buNone/>
              <a:defRPr sz="3953" b="1"/>
            </a:lvl2pPr>
            <a:lvl3pPr marL="1807284" indent="0">
              <a:buNone/>
              <a:defRPr sz="3559" b="1"/>
            </a:lvl3pPr>
            <a:lvl4pPr marL="2710927" indent="0">
              <a:buNone/>
              <a:defRPr sz="3163" b="1"/>
            </a:lvl4pPr>
            <a:lvl5pPr marL="3614567" indent="0">
              <a:buNone/>
              <a:defRPr sz="3163" b="1"/>
            </a:lvl5pPr>
            <a:lvl6pPr marL="4518210" indent="0">
              <a:buNone/>
              <a:defRPr sz="3163" b="1"/>
            </a:lvl6pPr>
            <a:lvl7pPr marL="5421851" indent="0">
              <a:buNone/>
              <a:defRPr sz="3163" b="1"/>
            </a:lvl7pPr>
            <a:lvl8pPr marL="6325494" indent="0">
              <a:buNone/>
              <a:defRPr sz="3163" b="1"/>
            </a:lvl8pPr>
            <a:lvl9pPr marL="7229135" indent="0">
              <a:buNone/>
              <a:defRPr sz="3163"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E7DFD192-A261-B246-8F4F-44230F988EA9}"/>
              </a:ext>
            </a:extLst>
          </p:cNvPr>
          <p:cNvSpPr>
            <a:spLocks noGrp="1"/>
          </p:cNvSpPr>
          <p:nvPr>
            <p:ph sz="half" idx="2"/>
          </p:nvPr>
        </p:nvSpPr>
        <p:spPr>
          <a:xfrm>
            <a:off x="1669626" y="5010150"/>
            <a:ext cx="10254460" cy="73691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B53B8C0F-27A1-9641-9516-D33AEA8CE451}"/>
              </a:ext>
            </a:extLst>
          </p:cNvPr>
          <p:cNvSpPr>
            <a:spLocks noGrp="1"/>
          </p:cNvSpPr>
          <p:nvPr>
            <p:ph type="body" sz="quarter" idx="3"/>
          </p:nvPr>
        </p:nvSpPr>
        <p:spPr>
          <a:xfrm>
            <a:off x="12271266" y="3362326"/>
            <a:ext cx="10304961" cy="1647824"/>
          </a:xfrm>
          <a:prstGeom prst="rect">
            <a:avLst/>
          </a:prstGeom>
        </p:spPr>
        <p:txBody>
          <a:bodyPr anchor="b"/>
          <a:lstStyle>
            <a:lvl1pPr marL="0" indent="0">
              <a:buNone/>
              <a:defRPr sz="4744" b="1"/>
            </a:lvl1pPr>
            <a:lvl2pPr marL="903643" indent="0">
              <a:buNone/>
              <a:defRPr sz="3953" b="1"/>
            </a:lvl2pPr>
            <a:lvl3pPr marL="1807284" indent="0">
              <a:buNone/>
              <a:defRPr sz="3559" b="1"/>
            </a:lvl3pPr>
            <a:lvl4pPr marL="2710927" indent="0">
              <a:buNone/>
              <a:defRPr sz="3163" b="1"/>
            </a:lvl4pPr>
            <a:lvl5pPr marL="3614567" indent="0">
              <a:buNone/>
              <a:defRPr sz="3163" b="1"/>
            </a:lvl5pPr>
            <a:lvl6pPr marL="4518210" indent="0">
              <a:buNone/>
              <a:defRPr sz="3163" b="1"/>
            </a:lvl6pPr>
            <a:lvl7pPr marL="5421851" indent="0">
              <a:buNone/>
              <a:defRPr sz="3163" b="1"/>
            </a:lvl7pPr>
            <a:lvl8pPr marL="6325494" indent="0">
              <a:buNone/>
              <a:defRPr sz="3163" b="1"/>
            </a:lvl8pPr>
            <a:lvl9pPr marL="7229135" indent="0">
              <a:buNone/>
              <a:defRPr sz="3163"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780BAD56-F9FA-1C47-B89A-73E69F5C3BE6}"/>
              </a:ext>
            </a:extLst>
          </p:cNvPr>
          <p:cNvSpPr>
            <a:spLocks noGrp="1"/>
          </p:cNvSpPr>
          <p:nvPr>
            <p:ph sz="quarter" idx="4"/>
          </p:nvPr>
        </p:nvSpPr>
        <p:spPr>
          <a:xfrm>
            <a:off x="12271266" y="5010150"/>
            <a:ext cx="10304961" cy="73691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37607789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1_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2538F63-D0B7-F242-B11E-217E108FB75D}"/>
              </a:ext>
            </a:extLst>
          </p:cNvPr>
          <p:cNvSpPr>
            <a:spLocks noGrp="1"/>
          </p:cNvSpPr>
          <p:nvPr>
            <p:ph type="title"/>
          </p:nvPr>
        </p:nvSpPr>
        <p:spPr>
          <a:xfrm>
            <a:off x="1666468" y="730253"/>
            <a:ext cx="20906602" cy="2651126"/>
          </a:xfrm>
          <a:prstGeom prst="rect">
            <a:avLst/>
          </a:prstGeom>
        </p:spPr>
        <p:txBody>
          <a:bodyPr/>
          <a:lstStyle/>
          <a:p>
            <a:r>
              <a:rPr lang="el-GR"/>
              <a:t>Κάντε κλικ για να επεξεργαστείτε τον τίτλο υποδείγματος</a:t>
            </a:r>
          </a:p>
        </p:txBody>
      </p:sp>
    </p:spTree>
    <p:extLst>
      <p:ext uri="{BB962C8B-B14F-4D97-AF65-F5344CB8AC3E}">
        <p14:creationId xmlns:p14="http://schemas.microsoft.com/office/powerpoint/2010/main" val="35312212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Tree>
    <p:extLst>
      <p:ext uri="{BB962C8B-B14F-4D97-AF65-F5344CB8AC3E}">
        <p14:creationId xmlns:p14="http://schemas.microsoft.com/office/powerpoint/2010/main" val="4783892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1_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84F22B7-AABD-BD40-B43B-EEBB5BFCBA5F}"/>
              </a:ext>
            </a:extLst>
          </p:cNvPr>
          <p:cNvSpPr>
            <a:spLocks noGrp="1"/>
          </p:cNvSpPr>
          <p:nvPr>
            <p:ph type="title"/>
          </p:nvPr>
        </p:nvSpPr>
        <p:spPr>
          <a:xfrm>
            <a:off x="1669629" y="914400"/>
            <a:ext cx="7817881" cy="3200400"/>
          </a:xfrm>
          <a:prstGeom prst="rect">
            <a:avLst/>
          </a:prstGeom>
        </p:spPr>
        <p:txBody>
          <a:bodyPr anchor="b"/>
          <a:lstStyle>
            <a:lvl1pPr>
              <a:defRPr sz="6324"/>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13C8B233-910C-2646-8277-96769BD5BA64}"/>
              </a:ext>
            </a:extLst>
          </p:cNvPr>
          <p:cNvSpPr>
            <a:spLocks noGrp="1"/>
          </p:cNvSpPr>
          <p:nvPr>
            <p:ph idx="1"/>
          </p:nvPr>
        </p:nvSpPr>
        <p:spPr>
          <a:xfrm>
            <a:off x="10304961" y="1974853"/>
            <a:ext cx="12271266" cy="9747250"/>
          </a:xfrm>
          <a:prstGeom prst="rect">
            <a:avLst/>
          </a:prstGeom>
        </p:spPr>
        <p:txBody>
          <a:bodyPr/>
          <a:lstStyle>
            <a:lvl1pPr>
              <a:defRPr sz="6324"/>
            </a:lvl1pPr>
            <a:lvl2pPr>
              <a:defRPr sz="5535"/>
            </a:lvl2pPr>
            <a:lvl3pPr>
              <a:defRPr sz="4744"/>
            </a:lvl3pPr>
            <a:lvl4pPr>
              <a:defRPr sz="3953"/>
            </a:lvl4pPr>
            <a:lvl5pPr>
              <a:defRPr sz="3953"/>
            </a:lvl5pPr>
            <a:lvl6pPr>
              <a:defRPr sz="3953"/>
            </a:lvl6pPr>
            <a:lvl7pPr>
              <a:defRPr sz="3953"/>
            </a:lvl7pPr>
            <a:lvl8pPr>
              <a:defRPr sz="3953"/>
            </a:lvl8pPr>
            <a:lvl9pPr>
              <a:defRPr sz="3953"/>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6DF32913-5D8F-C44E-A202-534B792B71CA}"/>
              </a:ext>
            </a:extLst>
          </p:cNvPr>
          <p:cNvSpPr>
            <a:spLocks noGrp="1"/>
          </p:cNvSpPr>
          <p:nvPr>
            <p:ph type="body" sz="half" idx="2"/>
          </p:nvPr>
        </p:nvSpPr>
        <p:spPr>
          <a:xfrm>
            <a:off x="1669629" y="4114800"/>
            <a:ext cx="7817881" cy="7623176"/>
          </a:xfrm>
          <a:prstGeom prst="rect">
            <a:avLst/>
          </a:prstGeom>
        </p:spPr>
        <p:txBody>
          <a:bodyPr/>
          <a:lstStyle>
            <a:lvl1pPr marL="0" indent="0">
              <a:buNone/>
              <a:defRPr sz="3163"/>
            </a:lvl1pPr>
            <a:lvl2pPr marL="903643" indent="0">
              <a:buNone/>
              <a:defRPr sz="2768"/>
            </a:lvl2pPr>
            <a:lvl3pPr marL="1807284" indent="0">
              <a:buNone/>
              <a:defRPr sz="2372"/>
            </a:lvl3pPr>
            <a:lvl4pPr marL="2710927" indent="0">
              <a:buNone/>
              <a:defRPr sz="1976"/>
            </a:lvl4pPr>
            <a:lvl5pPr marL="3614567" indent="0">
              <a:buNone/>
              <a:defRPr sz="1976"/>
            </a:lvl5pPr>
            <a:lvl6pPr marL="4518210" indent="0">
              <a:buNone/>
              <a:defRPr sz="1976"/>
            </a:lvl6pPr>
            <a:lvl7pPr marL="5421851" indent="0">
              <a:buNone/>
              <a:defRPr sz="1976"/>
            </a:lvl7pPr>
            <a:lvl8pPr marL="6325494" indent="0">
              <a:buNone/>
              <a:defRPr sz="1976"/>
            </a:lvl8pPr>
            <a:lvl9pPr marL="7229135" indent="0">
              <a:buNone/>
              <a:defRPr sz="1976"/>
            </a:lvl9pPr>
          </a:lstStyle>
          <a:p>
            <a:pPr lvl="0"/>
            <a:r>
              <a:rPr lang="el-GR"/>
              <a:t>Στυλ κειμένου υποδείγματος</a:t>
            </a:r>
          </a:p>
        </p:txBody>
      </p:sp>
    </p:spTree>
    <p:extLst>
      <p:ext uri="{BB962C8B-B14F-4D97-AF65-F5344CB8AC3E}">
        <p14:creationId xmlns:p14="http://schemas.microsoft.com/office/powerpoint/2010/main" val="396715934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1_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DAC7F9E-7A02-504C-B2E7-61A1BCAFCC9F}"/>
              </a:ext>
            </a:extLst>
          </p:cNvPr>
          <p:cNvSpPr>
            <a:spLocks noGrp="1"/>
          </p:cNvSpPr>
          <p:nvPr>
            <p:ph type="title"/>
          </p:nvPr>
        </p:nvSpPr>
        <p:spPr>
          <a:xfrm>
            <a:off x="1669629" y="914400"/>
            <a:ext cx="7817881" cy="3200400"/>
          </a:xfrm>
          <a:prstGeom prst="rect">
            <a:avLst/>
          </a:prstGeom>
        </p:spPr>
        <p:txBody>
          <a:bodyPr anchor="b"/>
          <a:lstStyle>
            <a:lvl1pPr>
              <a:defRPr sz="6324"/>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DCDD2421-F46C-FA45-B1C4-EAD6356D3610}"/>
              </a:ext>
            </a:extLst>
          </p:cNvPr>
          <p:cNvSpPr>
            <a:spLocks noGrp="1"/>
          </p:cNvSpPr>
          <p:nvPr>
            <p:ph type="pic" idx="1"/>
          </p:nvPr>
        </p:nvSpPr>
        <p:spPr>
          <a:xfrm>
            <a:off x="10304961" y="1974853"/>
            <a:ext cx="12271266" cy="9747250"/>
          </a:xfrm>
          <a:prstGeom prst="rect">
            <a:avLst/>
          </a:prstGeom>
        </p:spPr>
        <p:txBody>
          <a:bodyPr/>
          <a:lstStyle>
            <a:lvl1pPr marL="0" indent="0">
              <a:buNone/>
              <a:defRPr sz="6324"/>
            </a:lvl1pPr>
            <a:lvl2pPr marL="903643" indent="0">
              <a:buNone/>
              <a:defRPr sz="5535"/>
            </a:lvl2pPr>
            <a:lvl3pPr marL="1807284" indent="0">
              <a:buNone/>
              <a:defRPr sz="4744"/>
            </a:lvl3pPr>
            <a:lvl4pPr marL="2710927" indent="0">
              <a:buNone/>
              <a:defRPr sz="3953"/>
            </a:lvl4pPr>
            <a:lvl5pPr marL="3614567" indent="0">
              <a:buNone/>
              <a:defRPr sz="3953"/>
            </a:lvl5pPr>
            <a:lvl6pPr marL="4518210" indent="0">
              <a:buNone/>
              <a:defRPr sz="3953"/>
            </a:lvl6pPr>
            <a:lvl7pPr marL="5421851" indent="0">
              <a:buNone/>
              <a:defRPr sz="3953"/>
            </a:lvl7pPr>
            <a:lvl8pPr marL="6325494" indent="0">
              <a:buNone/>
              <a:defRPr sz="3953"/>
            </a:lvl8pPr>
            <a:lvl9pPr marL="7229135" indent="0">
              <a:buNone/>
              <a:defRPr sz="3953"/>
            </a:lvl9pPr>
          </a:lstStyle>
          <a:p>
            <a:endParaRPr lang="el-GR"/>
          </a:p>
        </p:txBody>
      </p:sp>
      <p:sp>
        <p:nvSpPr>
          <p:cNvPr id="4" name="Θέση κειμένου 3">
            <a:extLst>
              <a:ext uri="{FF2B5EF4-FFF2-40B4-BE49-F238E27FC236}">
                <a16:creationId xmlns:a16="http://schemas.microsoft.com/office/drawing/2014/main" id="{F52F8B60-2ACD-3748-A864-81E74B6B106C}"/>
              </a:ext>
            </a:extLst>
          </p:cNvPr>
          <p:cNvSpPr>
            <a:spLocks noGrp="1"/>
          </p:cNvSpPr>
          <p:nvPr>
            <p:ph type="body" sz="half" idx="2"/>
          </p:nvPr>
        </p:nvSpPr>
        <p:spPr>
          <a:xfrm>
            <a:off x="1669629" y="4114800"/>
            <a:ext cx="7817881" cy="7623176"/>
          </a:xfrm>
          <a:prstGeom prst="rect">
            <a:avLst/>
          </a:prstGeom>
        </p:spPr>
        <p:txBody>
          <a:bodyPr/>
          <a:lstStyle>
            <a:lvl1pPr marL="0" indent="0">
              <a:buNone/>
              <a:defRPr sz="3163"/>
            </a:lvl1pPr>
            <a:lvl2pPr marL="903643" indent="0">
              <a:buNone/>
              <a:defRPr sz="2768"/>
            </a:lvl2pPr>
            <a:lvl3pPr marL="1807284" indent="0">
              <a:buNone/>
              <a:defRPr sz="2372"/>
            </a:lvl3pPr>
            <a:lvl4pPr marL="2710927" indent="0">
              <a:buNone/>
              <a:defRPr sz="1976"/>
            </a:lvl4pPr>
            <a:lvl5pPr marL="3614567" indent="0">
              <a:buNone/>
              <a:defRPr sz="1976"/>
            </a:lvl5pPr>
            <a:lvl6pPr marL="4518210" indent="0">
              <a:buNone/>
              <a:defRPr sz="1976"/>
            </a:lvl6pPr>
            <a:lvl7pPr marL="5421851" indent="0">
              <a:buNone/>
              <a:defRPr sz="1976"/>
            </a:lvl7pPr>
            <a:lvl8pPr marL="6325494" indent="0">
              <a:buNone/>
              <a:defRPr sz="1976"/>
            </a:lvl8pPr>
            <a:lvl9pPr marL="7229135" indent="0">
              <a:buNone/>
              <a:defRPr sz="1976"/>
            </a:lvl9pPr>
          </a:lstStyle>
          <a:p>
            <a:pPr lvl="0"/>
            <a:r>
              <a:rPr lang="el-GR"/>
              <a:t>Στυλ κειμένου υποδείγματος</a:t>
            </a:r>
          </a:p>
        </p:txBody>
      </p:sp>
    </p:spTree>
    <p:extLst>
      <p:ext uri="{BB962C8B-B14F-4D97-AF65-F5344CB8AC3E}">
        <p14:creationId xmlns:p14="http://schemas.microsoft.com/office/powerpoint/2010/main" val="268727739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1_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2D9B0FE-285C-9746-8B26-D1DC405709EF}"/>
              </a:ext>
            </a:extLst>
          </p:cNvPr>
          <p:cNvSpPr>
            <a:spLocks noGrp="1"/>
          </p:cNvSpPr>
          <p:nvPr>
            <p:ph type="title"/>
          </p:nvPr>
        </p:nvSpPr>
        <p:spPr>
          <a:xfrm>
            <a:off x="1666468" y="730253"/>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E4636B7C-90F9-B342-9F16-FECFE820BA7C}"/>
              </a:ext>
            </a:extLst>
          </p:cNvPr>
          <p:cNvSpPr>
            <a:spLocks noGrp="1"/>
          </p:cNvSpPr>
          <p:nvPr>
            <p:ph type="body" orient="vert" idx="1"/>
          </p:nvPr>
        </p:nvSpPr>
        <p:spPr>
          <a:xfrm>
            <a:off x="1666468" y="3651250"/>
            <a:ext cx="20906602" cy="8702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27537219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1_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A79AD7DA-E083-B342-81C9-AA3FCC7F29F7}"/>
              </a:ext>
            </a:extLst>
          </p:cNvPr>
          <p:cNvSpPr>
            <a:spLocks noGrp="1"/>
          </p:cNvSpPr>
          <p:nvPr>
            <p:ph type="title" orient="vert"/>
          </p:nvPr>
        </p:nvSpPr>
        <p:spPr>
          <a:xfrm>
            <a:off x="17346420" y="730250"/>
            <a:ext cx="5226650" cy="11623676"/>
          </a:xfrm>
          <a:prstGeom prst="rect">
            <a:avLst/>
          </a:prstGeo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79DAF0CC-4FF9-0440-8739-1E98345FA6BC}"/>
              </a:ext>
            </a:extLst>
          </p:cNvPr>
          <p:cNvSpPr>
            <a:spLocks noGrp="1"/>
          </p:cNvSpPr>
          <p:nvPr>
            <p:ph type="body" orient="vert" idx="1"/>
          </p:nvPr>
        </p:nvSpPr>
        <p:spPr>
          <a:xfrm>
            <a:off x="1666468" y="730250"/>
            <a:ext cx="15376957" cy="11623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241946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9CB91A0-D815-7746-ACA8-0558A82CD9C3}"/>
              </a:ext>
            </a:extLst>
          </p:cNvPr>
          <p:cNvSpPr>
            <a:spLocks noGrp="1"/>
          </p:cNvSpPr>
          <p:nvPr>
            <p:ph type="title"/>
          </p:nvPr>
        </p:nvSpPr>
        <p:spPr>
          <a:xfrm>
            <a:off x="1666468" y="730251"/>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C38BDAA8-7888-ED4B-B89C-9CBA272AA0C4}"/>
              </a:ext>
            </a:extLst>
          </p:cNvPr>
          <p:cNvSpPr>
            <a:spLocks noGrp="1"/>
          </p:cNvSpPr>
          <p:nvPr>
            <p:ph idx="1"/>
          </p:nvPr>
        </p:nvSpPr>
        <p:spPr>
          <a:xfrm>
            <a:off x="1666468" y="3651250"/>
            <a:ext cx="20906602" cy="87026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5025523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8093650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1653843" y="3419479"/>
            <a:ext cx="20906602" cy="5705474"/>
          </a:xfrm>
        </p:spPr>
        <p:txBody>
          <a:bodyPr anchor="b"/>
          <a:lstStyle>
            <a:lvl1pPr>
              <a:defRPr sz="11860"/>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53843" y="9178929"/>
            <a:ext cx="20906602" cy="3000374"/>
          </a:xfrm>
        </p:spPr>
        <p:txBody>
          <a:bodyPr/>
          <a:lstStyle>
            <a:lvl1pPr marL="0" indent="0">
              <a:buNone/>
              <a:defRPr sz="4744">
                <a:solidFill>
                  <a:schemeClr val="tx1">
                    <a:tint val="75000"/>
                  </a:schemeClr>
                </a:solidFill>
              </a:defRPr>
            </a:lvl1pPr>
            <a:lvl2pPr marL="903643" indent="0">
              <a:buNone/>
              <a:defRPr sz="3953">
                <a:solidFill>
                  <a:schemeClr val="tx1">
                    <a:tint val="75000"/>
                  </a:schemeClr>
                </a:solidFill>
              </a:defRPr>
            </a:lvl2pPr>
            <a:lvl3pPr marL="1807284" indent="0">
              <a:buNone/>
              <a:defRPr sz="3559">
                <a:solidFill>
                  <a:schemeClr val="tx1">
                    <a:tint val="75000"/>
                  </a:schemeClr>
                </a:solidFill>
              </a:defRPr>
            </a:lvl3pPr>
            <a:lvl4pPr marL="2710927" indent="0">
              <a:buNone/>
              <a:defRPr sz="3163">
                <a:solidFill>
                  <a:schemeClr val="tx1">
                    <a:tint val="75000"/>
                  </a:schemeClr>
                </a:solidFill>
              </a:defRPr>
            </a:lvl4pPr>
            <a:lvl5pPr marL="3614567" indent="0">
              <a:buNone/>
              <a:defRPr sz="3163">
                <a:solidFill>
                  <a:schemeClr val="tx1">
                    <a:tint val="75000"/>
                  </a:schemeClr>
                </a:solidFill>
              </a:defRPr>
            </a:lvl5pPr>
            <a:lvl6pPr marL="4518210" indent="0">
              <a:buNone/>
              <a:defRPr sz="3163">
                <a:solidFill>
                  <a:schemeClr val="tx1">
                    <a:tint val="75000"/>
                  </a:schemeClr>
                </a:solidFill>
              </a:defRPr>
            </a:lvl6pPr>
            <a:lvl7pPr marL="5421851" indent="0">
              <a:buNone/>
              <a:defRPr sz="3163">
                <a:solidFill>
                  <a:schemeClr val="tx1">
                    <a:tint val="75000"/>
                  </a:schemeClr>
                </a:solidFill>
              </a:defRPr>
            </a:lvl7pPr>
            <a:lvl8pPr marL="6325494" indent="0">
              <a:buNone/>
              <a:defRPr sz="3163">
                <a:solidFill>
                  <a:schemeClr val="tx1">
                    <a:tint val="75000"/>
                  </a:schemeClr>
                </a:solidFill>
              </a:defRPr>
            </a:lvl8pPr>
            <a:lvl9pPr marL="7229135" indent="0">
              <a:buNone/>
              <a:defRPr sz="3163">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3905258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666468"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12271266"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1334990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1669625" y="730253"/>
            <a:ext cx="20906602" cy="2651126"/>
          </a:xfrm>
        </p:spPr>
        <p:txBody>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9626" y="3362326"/>
            <a:ext cx="10254460" cy="1647824"/>
          </a:xfrm>
        </p:spPr>
        <p:txBody>
          <a:bodyPr anchor="b"/>
          <a:lstStyle>
            <a:lvl1pPr marL="0" indent="0">
              <a:buNone/>
              <a:defRPr sz="4744" b="1"/>
            </a:lvl1pPr>
            <a:lvl2pPr marL="903643" indent="0">
              <a:buNone/>
              <a:defRPr sz="3953" b="1"/>
            </a:lvl2pPr>
            <a:lvl3pPr marL="1807284" indent="0">
              <a:buNone/>
              <a:defRPr sz="3559" b="1"/>
            </a:lvl3pPr>
            <a:lvl4pPr marL="2710927" indent="0">
              <a:buNone/>
              <a:defRPr sz="3163" b="1"/>
            </a:lvl4pPr>
            <a:lvl5pPr marL="3614567" indent="0">
              <a:buNone/>
              <a:defRPr sz="3163" b="1"/>
            </a:lvl5pPr>
            <a:lvl6pPr marL="4518210" indent="0">
              <a:buNone/>
              <a:defRPr sz="3163" b="1"/>
            </a:lvl6pPr>
            <a:lvl7pPr marL="5421851" indent="0">
              <a:buNone/>
              <a:defRPr sz="3163" b="1"/>
            </a:lvl7pPr>
            <a:lvl8pPr marL="6325494" indent="0">
              <a:buNone/>
              <a:defRPr sz="3163" b="1"/>
            </a:lvl8pPr>
            <a:lvl9pPr marL="7229135" indent="0">
              <a:buNone/>
              <a:defRPr sz="3163" b="1"/>
            </a:lvl9pPr>
          </a:lstStyle>
          <a:p>
            <a:pPr lvl="0"/>
            <a:r>
              <a:rPr lang="el-GR"/>
              <a:t>Στυλ κειμένου υποδείγματος</a:t>
            </a:r>
          </a:p>
        </p:txBody>
      </p:sp>
      <p:sp>
        <p:nvSpPr>
          <p:cNvPr id="4" name="Content Placeholder 3"/>
          <p:cNvSpPr>
            <a:spLocks noGrp="1"/>
          </p:cNvSpPr>
          <p:nvPr>
            <p:ph sz="half" idx="2"/>
          </p:nvPr>
        </p:nvSpPr>
        <p:spPr>
          <a:xfrm>
            <a:off x="1669626" y="5010150"/>
            <a:ext cx="10254460"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12271266" y="3362326"/>
            <a:ext cx="10304961" cy="1647824"/>
          </a:xfrm>
        </p:spPr>
        <p:txBody>
          <a:bodyPr anchor="b"/>
          <a:lstStyle>
            <a:lvl1pPr marL="0" indent="0">
              <a:buNone/>
              <a:defRPr sz="4744" b="1"/>
            </a:lvl1pPr>
            <a:lvl2pPr marL="903643" indent="0">
              <a:buNone/>
              <a:defRPr sz="3953" b="1"/>
            </a:lvl2pPr>
            <a:lvl3pPr marL="1807284" indent="0">
              <a:buNone/>
              <a:defRPr sz="3559" b="1"/>
            </a:lvl3pPr>
            <a:lvl4pPr marL="2710927" indent="0">
              <a:buNone/>
              <a:defRPr sz="3163" b="1"/>
            </a:lvl4pPr>
            <a:lvl5pPr marL="3614567" indent="0">
              <a:buNone/>
              <a:defRPr sz="3163" b="1"/>
            </a:lvl5pPr>
            <a:lvl6pPr marL="4518210" indent="0">
              <a:buNone/>
              <a:defRPr sz="3163" b="1"/>
            </a:lvl6pPr>
            <a:lvl7pPr marL="5421851" indent="0">
              <a:buNone/>
              <a:defRPr sz="3163" b="1"/>
            </a:lvl7pPr>
            <a:lvl8pPr marL="6325494" indent="0">
              <a:buNone/>
              <a:defRPr sz="3163" b="1"/>
            </a:lvl8pPr>
            <a:lvl9pPr marL="7229135" indent="0">
              <a:buNone/>
              <a:defRPr sz="3163" b="1"/>
            </a:lvl9pPr>
          </a:lstStyle>
          <a:p>
            <a:pPr lvl="0"/>
            <a:r>
              <a:rPr lang="el-GR"/>
              <a:t>Στυλ κειμένου υποδείγματος</a:t>
            </a:r>
          </a:p>
        </p:txBody>
      </p:sp>
      <p:sp>
        <p:nvSpPr>
          <p:cNvPr id="6" name="Content Placeholder 5"/>
          <p:cNvSpPr>
            <a:spLocks noGrp="1"/>
          </p:cNvSpPr>
          <p:nvPr>
            <p:ph sz="quarter" idx="4"/>
          </p:nvPr>
        </p:nvSpPr>
        <p:spPr>
          <a:xfrm>
            <a:off x="12271266" y="5010150"/>
            <a:ext cx="10304961"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33312B16-8557-4743-8EE6-3DDFEC79069C}" type="datetimeFigureOut">
              <a:rPr lang="el-GR" smtClean="0"/>
              <a:t>21/11/2025</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6807654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33312B16-8557-4743-8EE6-3DDFEC79069C}" type="datetimeFigureOut">
              <a:rPr lang="el-GR" smtClean="0"/>
              <a:t>21/11/2025</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72135251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as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312B16-8557-4743-8EE6-3DDFEC79069C}" type="datetimeFigureOut">
              <a:rPr lang="el-GR" smtClean="0"/>
              <a:t>21/11/2025</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399425465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669629" y="914400"/>
            <a:ext cx="7817881" cy="3200400"/>
          </a:xfrm>
        </p:spPr>
        <p:txBody>
          <a:bodyPr anchor="b"/>
          <a:lstStyle>
            <a:lvl1pPr>
              <a:defRPr sz="6324"/>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10304961" y="1974853"/>
            <a:ext cx="12271266" cy="9747250"/>
          </a:xfrm>
        </p:spPr>
        <p:txBody>
          <a:bodyPr/>
          <a:lstStyle>
            <a:lvl1pPr>
              <a:defRPr sz="6324"/>
            </a:lvl1pPr>
            <a:lvl2pPr>
              <a:defRPr sz="5535"/>
            </a:lvl2pPr>
            <a:lvl3pPr>
              <a:defRPr sz="4744"/>
            </a:lvl3pPr>
            <a:lvl4pPr>
              <a:defRPr sz="3953"/>
            </a:lvl4pPr>
            <a:lvl5pPr>
              <a:defRPr sz="3953"/>
            </a:lvl5pPr>
            <a:lvl6pPr>
              <a:defRPr sz="3953"/>
            </a:lvl6pPr>
            <a:lvl7pPr>
              <a:defRPr sz="3953"/>
            </a:lvl7pPr>
            <a:lvl8pPr>
              <a:defRPr sz="3953"/>
            </a:lvl8pPr>
            <a:lvl9pPr>
              <a:defRPr sz="3953"/>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1669629" y="4114800"/>
            <a:ext cx="7817881" cy="7623176"/>
          </a:xfrm>
        </p:spPr>
        <p:txBody>
          <a:bodyPr/>
          <a:lstStyle>
            <a:lvl1pPr marL="0" indent="0">
              <a:buNone/>
              <a:defRPr sz="3163"/>
            </a:lvl1pPr>
            <a:lvl2pPr marL="903643" indent="0">
              <a:buNone/>
              <a:defRPr sz="2768"/>
            </a:lvl2pPr>
            <a:lvl3pPr marL="1807284" indent="0">
              <a:buNone/>
              <a:defRPr sz="2372"/>
            </a:lvl3pPr>
            <a:lvl4pPr marL="2710927" indent="0">
              <a:buNone/>
              <a:defRPr sz="1976"/>
            </a:lvl4pPr>
            <a:lvl5pPr marL="3614567" indent="0">
              <a:buNone/>
              <a:defRPr sz="1976"/>
            </a:lvl5pPr>
            <a:lvl6pPr marL="4518210" indent="0">
              <a:buNone/>
              <a:defRPr sz="1976"/>
            </a:lvl6pPr>
            <a:lvl7pPr marL="5421851" indent="0">
              <a:buNone/>
              <a:defRPr sz="1976"/>
            </a:lvl7pPr>
            <a:lvl8pPr marL="6325494" indent="0">
              <a:buNone/>
              <a:defRPr sz="1976"/>
            </a:lvl8pPr>
            <a:lvl9pPr marL="7229135" indent="0">
              <a:buNone/>
              <a:defRPr sz="1976"/>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421947484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669629" y="914400"/>
            <a:ext cx="7817881" cy="3200400"/>
          </a:xfrm>
        </p:spPr>
        <p:txBody>
          <a:bodyPr anchor="b"/>
          <a:lstStyle>
            <a:lvl1pPr>
              <a:defRPr sz="6324"/>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10304961" y="1974853"/>
            <a:ext cx="12271266" cy="9747250"/>
          </a:xfrm>
        </p:spPr>
        <p:txBody>
          <a:bodyPr anchor="t"/>
          <a:lstStyle>
            <a:lvl1pPr marL="0" indent="0">
              <a:buNone/>
              <a:defRPr sz="6324"/>
            </a:lvl1pPr>
            <a:lvl2pPr marL="903643" indent="0">
              <a:buNone/>
              <a:defRPr sz="5535"/>
            </a:lvl2pPr>
            <a:lvl3pPr marL="1807284" indent="0">
              <a:buNone/>
              <a:defRPr sz="4744"/>
            </a:lvl3pPr>
            <a:lvl4pPr marL="2710927" indent="0">
              <a:buNone/>
              <a:defRPr sz="3953"/>
            </a:lvl4pPr>
            <a:lvl5pPr marL="3614567" indent="0">
              <a:buNone/>
              <a:defRPr sz="3953"/>
            </a:lvl5pPr>
            <a:lvl6pPr marL="4518210" indent="0">
              <a:buNone/>
              <a:defRPr sz="3953"/>
            </a:lvl6pPr>
            <a:lvl7pPr marL="5421851" indent="0">
              <a:buNone/>
              <a:defRPr sz="3953"/>
            </a:lvl7pPr>
            <a:lvl8pPr marL="6325494" indent="0">
              <a:buNone/>
              <a:defRPr sz="3953"/>
            </a:lvl8pPr>
            <a:lvl9pPr marL="7229135" indent="0">
              <a:buNone/>
              <a:defRPr sz="3953"/>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669629" y="4114800"/>
            <a:ext cx="7817881" cy="7623176"/>
          </a:xfrm>
        </p:spPr>
        <p:txBody>
          <a:bodyPr/>
          <a:lstStyle>
            <a:lvl1pPr marL="0" indent="0">
              <a:buNone/>
              <a:defRPr sz="3163"/>
            </a:lvl1pPr>
            <a:lvl2pPr marL="903643" indent="0">
              <a:buNone/>
              <a:defRPr sz="2768"/>
            </a:lvl2pPr>
            <a:lvl3pPr marL="1807284" indent="0">
              <a:buNone/>
              <a:defRPr sz="2372"/>
            </a:lvl3pPr>
            <a:lvl4pPr marL="2710927" indent="0">
              <a:buNone/>
              <a:defRPr sz="1976"/>
            </a:lvl4pPr>
            <a:lvl5pPr marL="3614567" indent="0">
              <a:buNone/>
              <a:defRPr sz="1976"/>
            </a:lvl5pPr>
            <a:lvl6pPr marL="4518210" indent="0">
              <a:buNone/>
              <a:defRPr sz="1976"/>
            </a:lvl6pPr>
            <a:lvl7pPr marL="5421851" indent="0">
              <a:buNone/>
              <a:defRPr sz="1976"/>
            </a:lvl7pPr>
            <a:lvl8pPr marL="6325494" indent="0">
              <a:buNone/>
              <a:defRPr sz="1976"/>
            </a:lvl8pPr>
            <a:lvl9pPr marL="7229135" indent="0">
              <a:buNone/>
              <a:defRPr sz="1976"/>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1514305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7940616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346420" y="730250"/>
            <a:ext cx="5226650" cy="11623676"/>
          </a:xfrm>
        </p:spPr>
        <p:txBody>
          <a:bodyPr vert="eaVert"/>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1666468" y="730250"/>
            <a:ext cx="15376957" cy="11623676"/>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4155192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1_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2CA66A-1971-3745-A403-92564599CACE}"/>
              </a:ext>
            </a:extLst>
          </p:cNvPr>
          <p:cNvSpPr>
            <a:spLocks noGrp="1"/>
          </p:cNvSpPr>
          <p:nvPr>
            <p:ph type="title"/>
          </p:nvPr>
        </p:nvSpPr>
        <p:spPr>
          <a:xfrm>
            <a:off x="1653843" y="3419477"/>
            <a:ext cx="20906602" cy="5705474"/>
          </a:xfrm>
          <a:prstGeom prst="rect">
            <a:avLst/>
          </a:prstGeom>
        </p:spPr>
        <p:txBody>
          <a:bodyPr anchor="b"/>
          <a:lstStyle>
            <a:lvl1pPr>
              <a:defRPr sz="11929"/>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11AED08D-2086-DB4B-A44B-CEEB3287E225}"/>
              </a:ext>
            </a:extLst>
          </p:cNvPr>
          <p:cNvSpPr>
            <a:spLocks noGrp="1"/>
          </p:cNvSpPr>
          <p:nvPr>
            <p:ph type="body" idx="1"/>
          </p:nvPr>
        </p:nvSpPr>
        <p:spPr>
          <a:xfrm>
            <a:off x="1653843" y="9178927"/>
            <a:ext cx="20906602" cy="3000374"/>
          </a:xfrm>
          <a:prstGeom prst="rect">
            <a:avLst/>
          </a:prstGeom>
        </p:spPr>
        <p:txBody>
          <a:bodyPr/>
          <a:lstStyle>
            <a:lvl1pPr marL="0" indent="0">
              <a:buNone/>
              <a:defRPr sz="4772">
                <a:solidFill>
                  <a:schemeClr val="tx1">
                    <a:tint val="75000"/>
                  </a:schemeClr>
                </a:solidFill>
              </a:defRPr>
            </a:lvl1pPr>
            <a:lvl2pPr marL="909005" indent="0">
              <a:buNone/>
              <a:defRPr sz="3976">
                <a:solidFill>
                  <a:schemeClr val="tx1">
                    <a:tint val="75000"/>
                  </a:schemeClr>
                </a:solidFill>
              </a:defRPr>
            </a:lvl2pPr>
            <a:lvl3pPr marL="1818010" indent="0">
              <a:buNone/>
              <a:defRPr sz="3579">
                <a:solidFill>
                  <a:schemeClr val="tx1">
                    <a:tint val="75000"/>
                  </a:schemeClr>
                </a:solidFill>
              </a:defRPr>
            </a:lvl3pPr>
            <a:lvl4pPr marL="2727015" indent="0">
              <a:buNone/>
              <a:defRPr sz="3181">
                <a:solidFill>
                  <a:schemeClr val="tx1">
                    <a:tint val="75000"/>
                  </a:schemeClr>
                </a:solidFill>
              </a:defRPr>
            </a:lvl4pPr>
            <a:lvl5pPr marL="3636020" indent="0">
              <a:buNone/>
              <a:defRPr sz="3181">
                <a:solidFill>
                  <a:schemeClr val="tx1">
                    <a:tint val="75000"/>
                  </a:schemeClr>
                </a:solidFill>
              </a:defRPr>
            </a:lvl5pPr>
            <a:lvl6pPr marL="4545025" indent="0">
              <a:buNone/>
              <a:defRPr sz="3181">
                <a:solidFill>
                  <a:schemeClr val="tx1">
                    <a:tint val="75000"/>
                  </a:schemeClr>
                </a:solidFill>
              </a:defRPr>
            </a:lvl6pPr>
            <a:lvl7pPr marL="5454030" indent="0">
              <a:buNone/>
              <a:defRPr sz="3181">
                <a:solidFill>
                  <a:schemeClr val="tx1">
                    <a:tint val="75000"/>
                  </a:schemeClr>
                </a:solidFill>
              </a:defRPr>
            </a:lvl7pPr>
            <a:lvl8pPr marL="6363035" indent="0">
              <a:buNone/>
              <a:defRPr sz="3181">
                <a:solidFill>
                  <a:schemeClr val="tx1">
                    <a:tint val="75000"/>
                  </a:schemeClr>
                </a:solidFill>
              </a:defRPr>
            </a:lvl8pPr>
            <a:lvl9pPr marL="7272040" indent="0">
              <a:buNone/>
              <a:defRPr sz="3181">
                <a:solidFill>
                  <a:schemeClr val="tx1">
                    <a:tint val="75000"/>
                  </a:schemeClr>
                </a:solidFill>
              </a:defRPr>
            </a:lvl9pPr>
          </a:lstStyle>
          <a:p>
            <a:pPr lvl="0"/>
            <a:r>
              <a:rPr lang="el-GR"/>
              <a:t>Στυλ κειμένου υποδείγματος</a:t>
            </a:r>
          </a:p>
        </p:txBody>
      </p:sp>
    </p:spTree>
    <p:extLst>
      <p:ext uri="{BB962C8B-B14F-4D97-AF65-F5344CB8AC3E}">
        <p14:creationId xmlns:p14="http://schemas.microsoft.com/office/powerpoint/2010/main" val="418078644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Προσαρμοσμένη διάταξη">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5C51F3F-A005-3BA9-10E2-3A482100AD8E}"/>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DB6E654C-8964-0AF7-34FF-BD50C2CF211F}"/>
              </a:ext>
            </a:extLst>
          </p:cNvPr>
          <p:cNvSpPr>
            <a:spLocks noGrp="1"/>
          </p:cNvSpPr>
          <p:nvPr>
            <p:ph type="dt" sz="half" idx="10"/>
          </p:nvPr>
        </p:nvSpPr>
        <p:spPr/>
        <p:txBody>
          <a:bodyPr/>
          <a:lstStyle/>
          <a:p>
            <a:fld id="{33312B16-8557-4743-8EE6-3DDFEC79069C}" type="datetimeFigureOut">
              <a:rPr lang="el-GR" smtClean="0"/>
              <a:t>21/11/2025</a:t>
            </a:fld>
            <a:endParaRPr lang="el-GR"/>
          </a:p>
        </p:txBody>
      </p:sp>
      <p:sp>
        <p:nvSpPr>
          <p:cNvPr id="4" name="Θέση υποσέλιδου 3">
            <a:extLst>
              <a:ext uri="{FF2B5EF4-FFF2-40B4-BE49-F238E27FC236}">
                <a16:creationId xmlns:a16="http://schemas.microsoft.com/office/drawing/2014/main" id="{2DA513F4-377C-8213-406E-E05FDA99FCA8}"/>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E66D9FAF-D353-4D75-6242-880A95ACE3F6}"/>
              </a:ext>
            </a:extLst>
          </p:cNvPr>
          <p:cNvSpPr>
            <a:spLocks noGrp="1"/>
          </p:cNvSpPr>
          <p:nvPr>
            <p:ph type="sldNum" sz="quarter" idx="12"/>
          </p:nvPr>
        </p:nvSpPr>
        <p:spPr/>
        <p:txBody>
          <a:bodyPr/>
          <a:lstStyle/>
          <a:p>
            <a:fld id="{C6DD6E9A-F6BC-4101-9D32-73E53CB7934B}" type="slidenum">
              <a:rPr lang="el-GR" smtClean="0"/>
              <a:t>‹#›</a:t>
            </a:fld>
            <a:endParaRPr lang="el-GR"/>
          </a:p>
        </p:txBody>
      </p:sp>
      <p:sp>
        <p:nvSpPr>
          <p:cNvPr id="6" name="Θέση περιεχομένου 2">
            <a:extLst>
              <a:ext uri="{FF2B5EF4-FFF2-40B4-BE49-F238E27FC236}">
                <a16:creationId xmlns:a16="http://schemas.microsoft.com/office/drawing/2014/main" id="{38F1B451-D1F7-FA4D-007E-083E8C9EDCBE}"/>
              </a:ext>
            </a:extLst>
          </p:cNvPr>
          <p:cNvSpPr>
            <a:spLocks noGrp="1"/>
          </p:cNvSpPr>
          <p:nvPr>
            <p:ph idx="1"/>
          </p:nvPr>
        </p:nvSpPr>
        <p:spPr>
          <a:xfrm>
            <a:off x="1666468" y="3651251"/>
            <a:ext cx="20906602" cy="870267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192422800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exof">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860"/>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44"/>
            </a:lvl1pPr>
            <a:lvl2pPr marL="903643" indent="0" algn="ctr">
              <a:buNone/>
              <a:defRPr sz="3953"/>
            </a:lvl2pPr>
            <a:lvl3pPr marL="1807284" indent="0" algn="ctr">
              <a:buNone/>
              <a:defRPr sz="3559"/>
            </a:lvl3pPr>
            <a:lvl4pPr marL="2710927" indent="0" algn="ctr">
              <a:buNone/>
              <a:defRPr sz="3163"/>
            </a:lvl4pPr>
            <a:lvl5pPr marL="3614567" indent="0" algn="ctr">
              <a:buNone/>
              <a:defRPr sz="3163"/>
            </a:lvl5pPr>
            <a:lvl6pPr marL="4518210" indent="0" algn="ctr">
              <a:buNone/>
              <a:defRPr sz="3163"/>
            </a:lvl6pPr>
            <a:lvl7pPr marL="5421851" indent="0" algn="ctr">
              <a:buNone/>
              <a:defRPr sz="3163"/>
            </a:lvl7pPr>
            <a:lvl8pPr marL="6325494" indent="0" algn="ctr">
              <a:buNone/>
              <a:defRPr sz="3163"/>
            </a:lvl8pPr>
            <a:lvl9pPr marL="7229135" indent="0" algn="ctr">
              <a:buNone/>
              <a:defRPr sz="3163"/>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7255"/>
            <a:ext cx="24239538" cy="13658746"/>
          </a:xfrm>
          <a:prstGeom prst="rect">
            <a:avLst/>
          </a:prstGeom>
        </p:spPr>
      </p:pic>
      <p:pic>
        <p:nvPicPr>
          <p:cNvPr id="15" name="Εικόνα 14" descr="Εικόνα που περιέχει κείμενο&#10;&#10;Περιγραφή που δημιουργήθηκε αυτόματα">
            <a:extLst>
              <a:ext uri="{FF2B5EF4-FFF2-40B4-BE49-F238E27FC236}">
                <a16:creationId xmlns:a16="http://schemas.microsoft.com/office/drawing/2014/main" id="{32D203E0-A124-2F45-BA75-1400B82F4B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15266" y="1146630"/>
            <a:ext cx="5956300" cy="1358900"/>
          </a:xfrm>
          <a:prstGeom prst="rect">
            <a:avLst/>
          </a:prstGeom>
        </p:spPr>
      </p:pic>
    </p:spTree>
    <p:extLst>
      <p:ext uri="{BB962C8B-B14F-4D97-AF65-F5344CB8AC3E}">
        <p14:creationId xmlns:p14="http://schemas.microsoft.com/office/powerpoint/2010/main" val="19598983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opisth">
    <p:spTree>
      <p:nvGrpSpPr>
        <p:cNvPr id="1" name=""/>
        <p:cNvGrpSpPr/>
        <p:nvPr/>
      </p:nvGrpSpPr>
      <p:grpSpPr>
        <a:xfrm>
          <a:off x="0" y="0"/>
          <a:ext cx="0" cy="0"/>
          <a:chOff x="0" y="0"/>
          <a:chExt cx="0" cy="0"/>
        </a:xfrm>
      </p:grpSpPr>
      <p:sp>
        <p:nvSpPr>
          <p:cNvPr id="2" name="Title 1"/>
          <p:cNvSpPr>
            <a:spLocks noGrp="1"/>
          </p:cNvSpPr>
          <p:nvPr>
            <p:ph type="ctrTitle"/>
          </p:nvPr>
        </p:nvSpPr>
        <p:spPr>
          <a:xfrm>
            <a:off x="3029942" y="2244726"/>
            <a:ext cx="18179654" cy="4775200"/>
          </a:xfrm>
        </p:spPr>
        <p:txBody>
          <a:bodyPr anchor="b"/>
          <a:lstStyle>
            <a:lvl1pPr algn="ctr">
              <a:defRPr sz="11860"/>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3029942" y="7204076"/>
            <a:ext cx="18179654" cy="3311524"/>
          </a:xfrm>
        </p:spPr>
        <p:txBody>
          <a:bodyPr/>
          <a:lstStyle>
            <a:lvl1pPr marL="0" indent="0" algn="ctr">
              <a:buNone/>
              <a:defRPr sz="4744"/>
            </a:lvl1pPr>
            <a:lvl2pPr marL="903643" indent="0" algn="ctr">
              <a:buNone/>
              <a:defRPr sz="3953"/>
            </a:lvl2pPr>
            <a:lvl3pPr marL="1807284" indent="0" algn="ctr">
              <a:buNone/>
              <a:defRPr sz="3559"/>
            </a:lvl3pPr>
            <a:lvl4pPr marL="2710927" indent="0" algn="ctr">
              <a:buNone/>
              <a:defRPr sz="3163"/>
            </a:lvl4pPr>
            <a:lvl5pPr marL="3614567" indent="0" algn="ctr">
              <a:buNone/>
              <a:defRPr sz="3163"/>
            </a:lvl5pPr>
            <a:lvl6pPr marL="4518210" indent="0" algn="ctr">
              <a:buNone/>
              <a:defRPr sz="3163"/>
            </a:lvl6pPr>
            <a:lvl7pPr marL="5421851" indent="0" algn="ctr">
              <a:buNone/>
              <a:defRPr sz="3163"/>
            </a:lvl7pPr>
            <a:lvl8pPr marL="6325494" indent="0" algn="ctr">
              <a:buNone/>
              <a:defRPr sz="3163"/>
            </a:lvl8pPr>
            <a:lvl9pPr marL="7229135" indent="0" algn="ctr">
              <a:buNone/>
              <a:defRPr sz="3163"/>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dirty="0"/>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pic>
        <p:nvPicPr>
          <p:cNvPr id="13" name="Εικόνα 12">
            <a:extLst>
              <a:ext uri="{FF2B5EF4-FFF2-40B4-BE49-F238E27FC236}">
                <a16:creationId xmlns:a16="http://schemas.microsoft.com/office/drawing/2014/main" id="{317E4E07-77B0-594A-A681-C9E24D7493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0631"/>
            <a:ext cx="24239538" cy="13675370"/>
          </a:xfrm>
          <a:prstGeom prst="rect">
            <a:avLst/>
          </a:prstGeom>
        </p:spPr>
      </p:pic>
      <p:pic>
        <p:nvPicPr>
          <p:cNvPr id="15" name="Εικόνα 14" descr="Εικόνα που περιέχει κείμενο&#10;&#10;Περιγραφή που δημιουργήθηκε αυτόματα">
            <a:extLst>
              <a:ext uri="{FF2B5EF4-FFF2-40B4-BE49-F238E27FC236}">
                <a16:creationId xmlns:a16="http://schemas.microsoft.com/office/drawing/2014/main" id="{32D203E0-A124-2F45-BA75-1400B82F4B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41621" y="3599090"/>
            <a:ext cx="5956300" cy="1358900"/>
          </a:xfrm>
          <a:prstGeom prst="rect">
            <a:avLst/>
          </a:prstGeom>
        </p:spPr>
      </p:pic>
    </p:spTree>
    <p:extLst>
      <p:ext uri="{BB962C8B-B14F-4D97-AF65-F5344CB8AC3E}">
        <p14:creationId xmlns:p14="http://schemas.microsoft.com/office/powerpoint/2010/main" val="44974139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1FD8487-9D61-484B-BB8C-E42E61A4CB13}"/>
              </a:ext>
            </a:extLst>
          </p:cNvPr>
          <p:cNvSpPr>
            <a:spLocks noGrp="1"/>
          </p:cNvSpPr>
          <p:nvPr>
            <p:ph type="ctrTitle"/>
          </p:nvPr>
        </p:nvSpPr>
        <p:spPr>
          <a:xfrm>
            <a:off x="3029942" y="2244726"/>
            <a:ext cx="18179654" cy="4775200"/>
          </a:xfrm>
          <a:prstGeom prst="rect">
            <a:avLst/>
          </a:prstGeom>
        </p:spPr>
        <p:txBody>
          <a:bodyPr anchor="b"/>
          <a:lstStyle>
            <a:lvl1pPr algn="ctr">
              <a:defRPr sz="1186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EE864BF2-6C89-2246-AFF5-EF3976E4FEAF}"/>
              </a:ext>
            </a:extLst>
          </p:cNvPr>
          <p:cNvSpPr>
            <a:spLocks noGrp="1"/>
          </p:cNvSpPr>
          <p:nvPr>
            <p:ph type="subTitle" idx="1"/>
          </p:nvPr>
        </p:nvSpPr>
        <p:spPr>
          <a:xfrm>
            <a:off x="3029942" y="7204076"/>
            <a:ext cx="18179654" cy="3311524"/>
          </a:xfrm>
          <a:prstGeom prst="rect">
            <a:avLst/>
          </a:prstGeom>
        </p:spPr>
        <p:txBody>
          <a:bodyPr/>
          <a:lstStyle>
            <a:lvl1pPr marL="0" indent="0" algn="ctr">
              <a:buNone/>
              <a:defRPr sz="4744"/>
            </a:lvl1pPr>
            <a:lvl2pPr marL="903643" indent="0" algn="ctr">
              <a:buNone/>
              <a:defRPr sz="3953"/>
            </a:lvl2pPr>
            <a:lvl3pPr marL="1807284" indent="0" algn="ctr">
              <a:buNone/>
              <a:defRPr sz="3559"/>
            </a:lvl3pPr>
            <a:lvl4pPr marL="2710927" indent="0" algn="ctr">
              <a:buNone/>
              <a:defRPr sz="3163"/>
            </a:lvl4pPr>
            <a:lvl5pPr marL="3614567" indent="0" algn="ctr">
              <a:buNone/>
              <a:defRPr sz="3163"/>
            </a:lvl5pPr>
            <a:lvl6pPr marL="4518210" indent="0" algn="ctr">
              <a:buNone/>
              <a:defRPr sz="3163"/>
            </a:lvl6pPr>
            <a:lvl7pPr marL="5421851" indent="0" algn="ctr">
              <a:buNone/>
              <a:defRPr sz="3163"/>
            </a:lvl7pPr>
            <a:lvl8pPr marL="6325494" indent="0" algn="ctr">
              <a:buNone/>
              <a:defRPr sz="3163"/>
            </a:lvl8pPr>
            <a:lvl9pPr marL="7229135" indent="0" algn="ctr">
              <a:buNone/>
              <a:defRPr sz="3163"/>
            </a:lvl9pPr>
          </a:lstStyle>
          <a:p>
            <a:r>
              <a:rPr lang="el-GR"/>
              <a:t>Κάντε κλικ για να επεξεργαστείτε τον υπότιτλο του υποδείγματος</a:t>
            </a:r>
          </a:p>
        </p:txBody>
      </p:sp>
    </p:spTree>
    <p:extLst>
      <p:ext uri="{BB962C8B-B14F-4D97-AF65-F5344CB8AC3E}">
        <p14:creationId xmlns:p14="http://schemas.microsoft.com/office/powerpoint/2010/main" val="45992738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1_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9CB91A0-D815-7746-ACA8-0558A82CD9C3}"/>
              </a:ext>
            </a:extLst>
          </p:cNvPr>
          <p:cNvSpPr>
            <a:spLocks noGrp="1"/>
          </p:cNvSpPr>
          <p:nvPr>
            <p:ph type="title"/>
          </p:nvPr>
        </p:nvSpPr>
        <p:spPr>
          <a:xfrm>
            <a:off x="1666468" y="730253"/>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C38BDAA8-7888-ED4B-B89C-9CBA272AA0C4}"/>
              </a:ext>
            </a:extLst>
          </p:cNvPr>
          <p:cNvSpPr>
            <a:spLocks noGrp="1"/>
          </p:cNvSpPr>
          <p:nvPr>
            <p:ph idx="1"/>
          </p:nvPr>
        </p:nvSpPr>
        <p:spPr>
          <a:xfrm>
            <a:off x="1666468" y="3651250"/>
            <a:ext cx="20906602" cy="87026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705590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1_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2CA66A-1971-3745-A403-92564599CACE}"/>
              </a:ext>
            </a:extLst>
          </p:cNvPr>
          <p:cNvSpPr>
            <a:spLocks noGrp="1"/>
          </p:cNvSpPr>
          <p:nvPr>
            <p:ph type="title"/>
          </p:nvPr>
        </p:nvSpPr>
        <p:spPr>
          <a:xfrm>
            <a:off x="1653843" y="3419479"/>
            <a:ext cx="20906602" cy="5705474"/>
          </a:xfrm>
          <a:prstGeom prst="rect">
            <a:avLst/>
          </a:prstGeom>
        </p:spPr>
        <p:txBody>
          <a:bodyPr anchor="b"/>
          <a:lstStyle>
            <a:lvl1pPr>
              <a:defRPr sz="11860"/>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11AED08D-2086-DB4B-A44B-CEEB3287E225}"/>
              </a:ext>
            </a:extLst>
          </p:cNvPr>
          <p:cNvSpPr>
            <a:spLocks noGrp="1"/>
          </p:cNvSpPr>
          <p:nvPr>
            <p:ph type="body" idx="1"/>
          </p:nvPr>
        </p:nvSpPr>
        <p:spPr>
          <a:xfrm>
            <a:off x="1653843" y="9178929"/>
            <a:ext cx="20906602" cy="3000374"/>
          </a:xfrm>
          <a:prstGeom prst="rect">
            <a:avLst/>
          </a:prstGeom>
        </p:spPr>
        <p:txBody>
          <a:bodyPr/>
          <a:lstStyle>
            <a:lvl1pPr marL="0" indent="0">
              <a:buNone/>
              <a:defRPr sz="4744">
                <a:solidFill>
                  <a:schemeClr val="tx1">
                    <a:tint val="75000"/>
                  </a:schemeClr>
                </a:solidFill>
              </a:defRPr>
            </a:lvl1pPr>
            <a:lvl2pPr marL="903643" indent="0">
              <a:buNone/>
              <a:defRPr sz="3953">
                <a:solidFill>
                  <a:schemeClr val="tx1">
                    <a:tint val="75000"/>
                  </a:schemeClr>
                </a:solidFill>
              </a:defRPr>
            </a:lvl2pPr>
            <a:lvl3pPr marL="1807284" indent="0">
              <a:buNone/>
              <a:defRPr sz="3559">
                <a:solidFill>
                  <a:schemeClr val="tx1">
                    <a:tint val="75000"/>
                  </a:schemeClr>
                </a:solidFill>
              </a:defRPr>
            </a:lvl3pPr>
            <a:lvl4pPr marL="2710927" indent="0">
              <a:buNone/>
              <a:defRPr sz="3163">
                <a:solidFill>
                  <a:schemeClr val="tx1">
                    <a:tint val="75000"/>
                  </a:schemeClr>
                </a:solidFill>
              </a:defRPr>
            </a:lvl4pPr>
            <a:lvl5pPr marL="3614567" indent="0">
              <a:buNone/>
              <a:defRPr sz="3163">
                <a:solidFill>
                  <a:schemeClr val="tx1">
                    <a:tint val="75000"/>
                  </a:schemeClr>
                </a:solidFill>
              </a:defRPr>
            </a:lvl5pPr>
            <a:lvl6pPr marL="4518210" indent="0">
              <a:buNone/>
              <a:defRPr sz="3163">
                <a:solidFill>
                  <a:schemeClr val="tx1">
                    <a:tint val="75000"/>
                  </a:schemeClr>
                </a:solidFill>
              </a:defRPr>
            </a:lvl6pPr>
            <a:lvl7pPr marL="5421851" indent="0">
              <a:buNone/>
              <a:defRPr sz="3163">
                <a:solidFill>
                  <a:schemeClr val="tx1">
                    <a:tint val="75000"/>
                  </a:schemeClr>
                </a:solidFill>
              </a:defRPr>
            </a:lvl7pPr>
            <a:lvl8pPr marL="6325494" indent="0">
              <a:buNone/>
              <a:defRPr sz="3163">
                <a:solidFill>
                  <a:schemeClr val="tx1">
                    <a:tint val="75000"/>
                  </a:schemeClr>
                </a:solidFill>
              </a:defRPr>
            </a:lvl8pPr>
            <a:lvl9pPr marL="7229135" indent="0">
              <a:buNone/>
              <a:defRPr sz="3163">
                <a:solidFill>
                  <a:schemeClr val="tx1">
                    <a:tint val="75000"/>
                  </a:schemeClr>
                </a:solidFill>
              </a:defRPr>
            </a:lvl9pPr>
          </a:lstStyle>
          <a:p>
            <a:pPr lvl="0"/>
            <a:r>
              <a:rPr lang="el-GR"/>
              <a:t>Στυλ κειμένου υποδείγματος</a:t>
            </a:r>
          </a:p>
        </p:txBody>
      </p:sp>
    </p:spTree>
    <p:extLst>
      <p:ext uri="{BB962C8B-B14F-4D97-AF65-F5344CB8AC3E}">
        <p14:creationId xmlns:p14="http://schemas.microsoft.com/office/powerpoint/2010/main" val="28232058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1_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133454B-536C-8547-B386-167DF34C5FDD}"/>
              </a:ext>
            </a:extLst>
          </p:cNvPr>
          <p:cNvSpPr>
            <a:spLocks noGrp="1"/>
          </p:cNvSpPr>
          <p:nvPr>
            <p:ph type="title"/>
          </p:nvPr>
        </p:nvSpPr>
        <p:spPr>
          <a:xfrm>
            <a:off x="1666468" y="730253"/>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4AD16F91-E89B-AF44-A663-D2508142488F}"/>
              </a:ext>
            </a:extLst>
          </p:cNvPr>
          <p:cNvSpPr>
            <a:spLocks noGrp="1"/>
          </p:cNvSpPr>
          <p:nvPr>
            <p:ph sz="half" idx="1"/>
          </p:nvPr>
        </p:nvSpPr>
        <p:spPr>
          <a:xfrm>
            <a:off x="1666468" y="3651250"/>
            <a:ext cx="10301804" cy="87026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0C2A62E8-7553-2A4C-B342-EFA0CF161C24}"/>
              </a:ext>
            </a:extLst>
          </p:cNvPr>
          <p:cNvSpPr>
            <a:spLocks noGrp="1"/>
          </p:cNvSpPr>
          <p:nvPr>
            <p:ph sz="half" idx="2"/>
          </p:nvPr>
        </p:nvSpPr>
        <p:spPr>
          <a:xfrm>
            <a:off x="12271266" y="3651250"/>
            <a:ext cx="10301804" cy="87026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230415596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1_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4E3C192-E8D6-C541-99B1-5FC986B72C73}"/>
              </a:ext>
            </a:extLst>
          </p:cNvPr>
          <p:cNvSpPr>
            <a:spLocks noGrp="1"/>
          </p:cNvSpPr>
          <p:nvPr>
            <p:ph type="title"/>
          </p:nvPr>
        </p:nvSpPr>
        <p:spPr>
          <a:xfrm>
            <a:off x="1669625" y="730253"/>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9922D709-00C7-6849-82F6-B71C2F281DBA}"/>
              </a:ext>
            </a:extLst>
          </p:cNvPr>
          <p:cNvSpPr>
            <a:spLocks noGrp="1"/>
          </p:cNvSpPr>
          <p:nvPr>
            <p:ph type="body" idx="1"/>
          </p:nvPr>
        </p:nvSpPr>
        <p:spPr>
          <a:xfrm>
            <a:off x="1669626" y="3362326"/>
            <a:ext cx="10254460" cy="1647824"/>
          </a:xfrm>
          <a:prstGeom prst="rect">
            <a:avLst/>
          </a:prstGeom>
        </p:spPr>
        <p:txBody>
          <a:bodyPr anchor="b"/>
          <a:lstStyle>
            <a:lvl1pPr marL="0" indent="0">
              <a:buNone/>
              <a:defRPr sz="4744" b="1"/>
            </a:lvl1pPr>
            <a:lvl2pPr marL="903643" indent="0">
              <a:buNone/>
              <a:defRPr sz="3953" b="1"/>
            </a:lvl2pPr>
            <a:lvl3pPr marL="1807284" indent="0">
              <a:buNone/>
              <a:defRPr sz="3559" b="1"/>
            </a:lvl3pPr>
            <a:lvl4pPr marL="2710927" indent="0">
              <a:buNone/>
              <a:defRPr sz="3163" b="1"/>
            </a:lvl4pPr>
            <a:lvl5pPr marL="3614567" indent="0">
              <a:buNone/>
              <a:defRPr sz="3163" b="1"/>
            </a:lvl5pPr>
            <a:lvl6pPr marL="4518210" indent="0">
              <a:buNone/>
              <a:defRPr sz="3163" b="1"/>
            </a:lvl6pPr>
            <a:lvl7pPr marL="5421851" indent="0">
              <a:buNone/>
              <a:defRPr sz="3163" b="1"/>
            </a:lvl7pPr>
            <a:lvl8pPr marL="6325494" indent="0">
              <a:buNone/>
              <a:defRPr sz="3163" b="1"/>
            </a:lvl8pPr>
            <a:lvl9pPr marL="7229135" indent="0">
              <a:buNone/>
              <a:defRPr sz="3163"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E7DFD192-A261-B246-8F4F-44230F988EA9}"/>
              </a:ext>
            </a:extLst>
          </p:cNvPr>
          <p:cNvSpPr>
            <a:spLocks noGrp="1"/>
          </p:cNvSpPr>
          <p:nvPr>
            <p:ph sz="half" idx="2"/>
          </p:nvPr>
        </p:nvSpPr>
        <p:spPr>
          <a:xfrm>
            <a:off x="1669626" y="5010150"/>
            <a:ext cx="10254460" cy="73691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B53B8C0F-27A1-9641-9516-D33AEA8CE451}"/>
              </a:ext>
            </a:extLst>
          </p:cNvPr>
          <p:cNvSpPr>
            <a:spLocks noGrp="1"/>
          </p:cNvSpPr>
          <p:nvPr>
            <p:ph type="body" sz="quarter" idx="3"/>
          </p:nvPr>
        </p:nvSpPr>
        <p:spPr>
          <a:xfrm>
            <a:off x="12271266" y="3362326"/>
            <a:ext cx="10304961" cy="1647824"/>
          </a:xfrm>
          <a:prstGeom prst="rect">
            <a:avLst/>
          </a:prstGeom>
        </p:spPr>
        <p:txBody>
          <a:bodyPr anchor="b"/>
          <a:lstStyle>
            <a:lvl1pPr marL="0" indent="0">
              <a:buNone/>
              <a:defRPr sz="4744" b="1"/>
            </a:lvl1pPr>
            <a:lvl2pPr marL="903643" indent="0">
              <a:buNone/>
              <a:defRPr sz="3953" b="1"/>
            </a:lvl2pPr>
            <a:lvl3pPr marL="1807284" indent="0">
              <a:buNone/>
              <a:defRPr sz="3559" b="1"/>
            </a:lvl3pPr>
            <a:lvl4pPr marL="2710927" indent="0">
              <a:buNone/>
              <a:defRPr sz="3163" b="1"/>
            </a:lvl4pPr>
            <a:lvl5pPr marL="3614567" indent="0">
              <a:buNone/>
              <a:defRPr sz="3163" b="1"/>
            </a:lvl5pPr>
            <a:lvl6pPr marL="4518210" indent="0">
              <a:buNone/>
              <a:defRPr sz="3163" b="1"/>
            </a:lvl6pPr>
            <a:lvl7pPr marL="5421851" indent="0">
              <a:buNone/>
              <a:defRPr sz="3163" b="1"/>
            </a:lvl7pPr>
            <a:lvl8pPr marL="6325494" indent="0">
              <a:buNone/>
              <a:defRPr sz="3163" b="1"/>
            </a:lvl8pPr>
            <a:lvl9pPr marL="7229135" indent="0">
              <a:buNone/>
              <a:defRPr sz="3163"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780BAD56-F9FA-1C47-B89A-73E69F5C3BE6}"/>
              </a:ext>
            </a:extLst>
          </p:cNvPr>
          <p:cNvSpPr>
            <a:spLocks noGrp="1"/>
          </p:cNvSpPr>
          <p:nvPr>
            <p:ph sz="quarter" idx="4"/>
          </p:nvPr>
        </p:nvSpPr>
        <p:spPr>
          <a:xfrm>
            <a:off x="12271266" y="5010150"/>
            <a:ext cx="10304961" cy="73691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66063255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1_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2538F63-D0B7-F242-B11E-217E108FB75D}"/>
              </a:ext>
            </a:extLst>
          </p:cNvPr>
          <p:cNvSpPr>
            <a:spLocks noGrp="1"/>
          </p:cNvSpPr>
          <p:nvPr>
            <p:ph type="title"/>
          </p:nvPr>
        </p:nvSpPr>
        <p:spPr>
          <a:xfrm>
            <a:off x="1666468" y="730253"/>
            <a:ext cx="20906602" cy="2651126"/>
          </a:xfrm>
          <a:prstGeom prst="rect">
            <a:avLst/>
          </a:prstGeom>
        </p:spPr>
        <p:txBody>
          <a:bodyPr/>
          <a:lstStyle/>
          <a:p>
            <a:r>
              <a:rPr lang="el-GR"/>
              <a:t>Κάντε κλικ για να επεξεργαστείτε τον τίτλο υποδείγματος</a:t>
            </a:r>
          </a:p>
        </p:txBody>
      </p:sp>
    </p:spTree>
    <p:extLst>
      <p:ext uri="{BB962C8B-B14F-4D97-AF65-F5344CB8AC3E}">
        <p14:creationId xmlns:p14="http://schemas.microsoft.com/office/powerpoint/2010/main" val="88651610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3534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133454B-536C-8547-B386-167DF34C5FDD}"/>
              </a:ext>
            </a:extLst>
          </p:cNvPr>
          <p:cNvSpPr>
            <a:spLocks noGrp="1"/>
          </p:cNvSpPr>
          <p:nvPr>
            <p:ph type="title"/>
          </p:nvPr>
        </p:nvSpPr>
        <p:spPr>
          <a:xfrm>
            <a:off x="1666468" y="730251"/>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4AD16F91-E89B-AF44-A663-D2508142488F}"/>
              </a:ext>
            </a:extLst>
          </p:cNvPr>
          <p:cNvSpPr>
            <a:spLocks noGrp="1"/>
          </p:cNvSpPr>
          <p:nvPr>
            <p:ph sz="half" idx="1"/>
          </p:nvPr>
        </p:nvSpPr>
        <p:spPr>
          <a:xfrm>
            <a:off x="1666468" y="3651250"/>
            <a:ext cx="10301804" cy="87026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0C2A62E8-7553-2A4C-B342-EFA0CF161C24}"/>
              </a:ext>
            </a:extLst>
          </p:cNvPr>
          <p:cNvSpPr>
            <a:spLocks noGrp="1"/>
          </p:cNvSpPr>
          <p:nvPr>
            <p:ph sz="half" idx="2"/>
          </p:nvPr>
        </p:nvSpPr>
        <p:spPr>
          <a:xfrm>
            <a:off x="12271266" y="3651250"/>
            <a:ext cx="10301804" cy="87026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325686817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1_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84F22B7-AABD-BD40-B43B-EEBB5BFCBA5F}"/>
              </a:ext>
            </a:extLst>
          </p:cNvPr>
          <p:cNvSpPr>
            <a:spLocks noGrp="1"/>
          </p:cNvSpPr>
          <p:nvPr>
            <p:ph type="title"/>
          </p:nvPr>
        </p:nvSpPr>
        <p:spPr>
          <a:xfrm>
            <a:off x="1669629" y="914400"/>
            <a:ext cx="7817881" cy="3200400"/>
          </a:xfrm>
          <a:prstGeom prst="rect">
            <a:avLst/>
          </a:prstGeom>
        </p:spPr>
        <p:txBody>
          <a:bodyPr anchor="b"/>
          <a:lstStyle>
            <a:lvl1pPr>
              <a:defRPr sz="6324"/>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13C8B233-910C-2646-8277-96769BD5BA64}"/>
              </a:ext>
            </a:extLst>
          </p:cNvPr>
          <p:cNvSpPr>
            <a:spLocks noGrp="1"/>
          </p:cNvSpPr>
          <p:nvPr>
            <p:ph idx="1"/>
          </p:nvPr>
        </p:nvSpPr>
        <p:spPr>
          <a:xfrm>
            <a:off x="10304961" y="1974853"/>
            <a:ext cx="12271266" cy="9747250"/>
          </a:xfrm>
          <a:prstGeom prst="rect">
            <a:avLst/>
          </a:prstGeom>
        </p:spPr>
        <p:txBody>
          <a:bodyPr/>
          <a:lstStyle>
            <a:lvl1pPr>
              <a:defRPr sz="6324"/>
            </a:lvl1pPr>
            <a:lvl2pPr>
              <a:defRPr sz="5535"/>
            </a:lvl2pPr>
            <a:lvl3pPr>
              <a:defRPr sz="4744"/>
            </a:lvl3pPr>
            <a:lvl4pPr>
              <a:defRPr sz="3953"/>
            </a:lvl4pPr>
            <a:lvl5pPr>
              <a:defRPr sz="3953"/>
            </a:lvl5pPr>
            <a:lvl6pPr>
              <a:defRPr sz="3953"/>
            </a:lvl6pPr>
            <a:lvl7pPr>
              <a:defRPr sz="3953"/>
            </a:lvl7pPr>
            <a:lvl8pPr>
              <a:defRPr sz="3953"/>
            </a:lvl8pPr>
            <a:lvl9pPr>
              <a:defRPr sz="3953"/>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6DF32913-5D8F-C44E-A202-534B792B71CA}"/>
              </a:ext>
            </a:extLst>
          </p:cNvPr>
          <p:cNvSpPr>
            <a:spLocks noGrp="1"/>
          </p:cNvSpPr>
          <p:nvPr>
            <p:ph type="body" sz="half" idx="2"/>
          </p:nvPr>
        </p:nvSpPr>
        <p:spPr>
          <a:xfrm>
            <a:off x="1669629" y="4114800"/>
            <a:ext cx="7817881" cy="7623176"/>
          </a:xfrm>
          <a:prstGeom prst="rect">
            <a:avLst/>
          </a:prstGeom>
        </p:spPr>
        <p:txBody>
          <a:bodyPr/>
          <a:lstStyle>
            <a:lvl1pPr marL="0" indent="0">
              <a:buNone/>
              <a:defRPr sz="3163"/>
            </a:lvl1pPr>
            <a:lvl2pPr marL="903643" indent="0">
              <a:buNone/>
              <a:defRPr sz="2768"/>
            </a:lvl2pPr>
            <a:lvl3pPr marL="1807284" indent="0">
              <a:buNone/>
              <a:defRPr sz="2372"/>
            </a:lvl3pPr>
            <a:lvl4pPr marL="2710927" indent="0">
              <a:buNone/>
              <a:defRPr sz="1976"/>
            </a:lvl4pPr>
            <a:lvl5pPr marL="3614567" indent="0">
              <a:buNone/>
              <a:defRPr sz="1976"/>
            </a:lvl5pPr>
            <a:lvl6pPr marL="4518210" indent="0">
              <a:buNone/>
              <a:defRPr sz="1976"/>
            </a:lvl6pPr>
            <a:lvl7pPr marL="5421851" indent="0">
              <a:buNone/>
              <a:defRPr sz="1976"/>
            </a:lvl7pPr>
            <a:lvl8pPr marL="6325494" indent="0">
              <a:buNone/>
              <a:defRPr sz="1976"/>
            </a:lvl8pPr>
            <a:lvl9pPr marL="7229135" indent="0">
              <a:buNone/>
              <a:defRPr sz="1976"/>
            </a:lvl9pPr>
          </a:lstStyle>
          <a:p>
            <a:pPr lvl="0"/>
            <a:r>
              <a:rPr lang="el-GR"/>
              <a:t>Στυλ κειμένου υποδείγματος</a:t>
            </a:r>
          </a:p>
        </p:txBody>
      </p:sp>
    </p:spTree>
    <p:extLst>
      <p:ext uri="{BB962C8B-B14F-4D97-AF65-F5344CB8AC3E}">
        <p14:creationId xmlns:p14="http://schemas.microsoft.com/office/powerpoint/2010/main" val="34702789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1_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DAC7F9E-7A02-504C-B2E7-61A1BCAFCC9F}"/>
              </a:ext>
            </a:extLst>
          </p:cNvPr>
          <p:cNvSpPr>
            <a:spLocks noGrp="1"/>
          </p:cNvSpPr>
          <p:nvPr>
            <p:ph type="title"/>
          </p:nvPr>
        </p:nvSpPr>
        <p:spPr>
          <a:xfrm>
            <a:off x="1669629" y="914400"/>
            <a:ext cx="7817881" cy="3200400"/>
          </a:xfrm>
          <a:prstGeom prst="rect">
            <a:avLst/>
          </a:prstGeom>
        </p:spPr>
        <p:txBody>
          <a:bodyPr anchor="b"/>
          <a:lstStyle>
            <a:lvl1pPr>
              <a:defRPr sz="6324"/>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DCDD2421-F46C-FA45-B1C4-EAD6356D3610}"/>
              </a:ext>
            </a:extLst>
          </p:cNvPr>
          <p:cNvSpPr>
            <a:spLocks noGrp="1"/>
          </p:cNvSpPr>
          <p:nvPr>
            <p:ph type="pic" idx="1"/>
          </p:nvPr>
        </p:nvSpPr>
        <p:spPr>
          <a:xfrm>
            <a:off x="10304961" y="1974853"/>
            <a:ext cx="12271266" cy="9747250"/>
          </a:xfrm>
          <a:prstGeom prst="rect">
            <a:avLst/>
          </a:prstGeom>
        </p:spPr>
        <p:txBody>
          <a:bodyPr/>
          <a:lstStyle>
            <a:lvl1pPr marL="0" indent="0">
              <a:buNone/>
              <a:defRPr sz="6324"/>
            </a:lvl1pPr>
            <a:lvl2pPr marL="903643" indent="0">
              <a:buNone/>
              <a:defRPr sz="5535"/>
            </a:lvl2pPr>
            <a:lvl3pPr marL="1807284" indent="0">
              <a:buNone/>
              <a:defRPr sz="4744"/>
            </a:lvl3pPr>
            <a:lvl4pPr marL="2710927" indent="0">
              <a:buNone/>
              <a:defRPr sz="3953"/>
            </a:lvl4pPr>
            <a:lvl5pPr marL="3614567" indent="0">
              <a:buNone/>
              <a:defRPr sz="3953"/>
            </a:lvl5pPr>
            <a:lvl6pPr marL="4518210" indent="0">
              <a:buNone/>
              <a:defRPr sz="3953"/>
            </a:lvl6pPr>
            <a:lvl7pPr marL="5421851" indent="0">
              <a:buNone/>
              <a:defRPr sz="3953"/>
            </a:lvl7pPr>
            <a:lvl8pPr marL="6325494" indent="0">
              <a:buNone/>
              <a:defRPr sz="3953"/>
            </a:lvl8pPr>
            <a:lvl9pPr marL="7229135" indent="0">
              <a:buNone/>
              <a:defRPr sz="3953"/>
            </a:lvl9pPr>
          </a:lstStyle>
          <a:p>
            <a:endParaRPr lang="el-GR"/>
          </a:p>
        </p:txBody>
      </p:sp>
      <p:sp>
        <p:nvSpPr>
          <p:cNvPr id="4" name="Θέση κειμένου 3">
            <a:extLst>
              <a:ext uri="{FF2B5EF4-FFF2-40B4-BE49-F238E27FC236}">
                <a16:creationId xmlns:a16="http://schemas.microsoft.com/office/drawing/2014/main" id="{F52F8B60-2ACD-3748-A864-81E74B6B106C}"/>
              </a:ext>
            </a:extLst>
          </p:cNvPr>
          <p:cNvSpPr>
            <a:spLocks noGrp="1"/>
          </p:cNvSpPr>
          <p:nvPr>
            <p:ph type="body" sz="half" idx="2"/>
          </p:nvPr>
        </p:nvSpPr>
        <p:spPr>
          <a:xfrm>
            <a:off x="1669629" y="4114800"/>
            <a:ext cx="7817881" cy="7623176"/>
          </a:xfrm>
          <a:prstGeom prst="rect">
            <a:avLst/>
          </a:prstGeom>
        </p:spPr>
        <p:txBody>
          <a:bodyPr/>
          <a:lstStyle>
            <a:lvl1pPr marL="0" indent="0">
              <a:buNone/>
              <a:defRPr sz="3163"/>
            </a:lvl1pPr>
            <a:lvl2pPr marL="903643" indent="0">
              <a:buNone/>
              <a:defRPr sz="2768"/>
            </a:lvl2pPr>
            <a:lvl3pPr marL="1807284" indent="0">
              <a:buNone/>
              <a:defRPr sz="2372"/>
            </a:lvl3pPr>
            <a:lvl4pPr marL="2710927" indent="0">
              <a:buNone/>
              <a:defRPr sz="1976"/>
            </a:lvl4pPr>
            <a:lvl5pPr marL="3614567" indent="0">
              <a:buNone/>
              <a:defRPr sz="1976"/>
            </a:lvl5pPr>
            <a:lvl6pPr marL="4518210" indent="0">
              <a:buNone/>
              <a:defRPr sz="1976"/>
            </a:lvl6pPr>
            <a:lvl7pPr marL="5421851" indent="0">
              <a:buNone/>
              <a:defRPr sz="1976"/>
            </a:lvl7pPr>
            <a:lvl8pPr marL="6325494" indent="0">
              <a:buNone/>
              <a:defRPr sz="1976"/>
            </a:lvl8pPr>
            <a:lvl9pPr marL="7229135" indent="0">
              <a:buNone/>
              <a:defRPr sz="1976"/>
            </a:lvl9pPr>
          </a:lstStyle>
          <a:p>
            <a:pPr lvl="0"/>
            <a:r>
              <a:rPr lang="el-GR"/>
              <a:t>Στυλ κειμένου υποδείγματος</a:t>
            </a:r>
          </a:p>
        </p:txBody>
      </p:sp>
    </p:spTree>
    <p:extLst>
      <p:ext uri="{BB962C8B-B14F-4D97-AF65-F5344CB8AC3E}">
        <p14:creationId xmlns:p14="http://schemas.microsoft.com/office/powerpoint/2010/main" val="6445757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1_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2D9B0FE-285C-9746-8B26-D1DC405709EF}"/>
              </a:ext>
            </a:extLst>
          </p:cNvPr>
          <p:cNvSpPr>
            <a:spLocks noGrp="1"/>
          </p:cNvSpPr>
          <p:nvPr>
            <p:ph type="title"/>
          </p:nvPr>
        </p:nvSpPr>
        <p:spPr>
          <a:xfrm>
            <a:off x="1666468" y="730253"/>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E4636B7C-90F9-B342-9F16-FECFE820BA7C}"/>
              </a:ext>
            </a:extLst>
          </p:cNvPr>
          <p:cNvSpPr>
            <a:spLocks noGrp="1"/>
          </p:cNvSpPr>
          <p:nvPr>
            <p:ph type="body" orient="vert" idx="1"/>
          </p:nvPr>
        </p:nvSpPr>
        <p:spPr>
          <a:xfrm>
            <a:off x="1666468" y="3651250"/>
            <a:ext cx="20906602" cy="8702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335163817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1_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A79AD7DA-E083-B342-81C9-AA3FCC7F29F7}"/>
              </a:ext>
            </a:extLst>
          </p:cNvPr>
          <p:cNvSpPr>
            <a:spLocks noGrp="1"/>
          </p:cNvSpPr>
          <p:nvPr>
            <p:ph type="title" orient="vert"/>
          </p:nvPr>
        </p:nvSpPr>
        <p:spPr>
          <a:xfrm>
            <a:off x="17346420" y="730250"/>
            <a:ext cx="5226650" cy="11623676"/>
          </a:xfrm>
          <a:prstGeom prst="rect">
            <a:avLst/>
          </a:prstGeo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79DAF0CC-4FF9-0440-8739-1E98345FA6BC}"/>
              </a:ext>
            </a:extLst>
          </p:cNvPr>
          <p:cNvSpPr>
            <a:spLocks noGrp="1"/>
          </p:cNvSpPr>
          <p:nvPr>
            <p:ph type="body" orient="vert" idx="1"/>
          </p:nvPr>
        </p:nvSpPr>
        <p:spPr>
          <a:xfrm>
            <a:off x="1666468" y="730250"/>
            <a:ext cx="15376957" cy="11623676"/>
          </a:xfrm>
          <a:prstGeom prst="rect">
            <a:avLst/>
          </a:prstGeo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152507562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46878272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1653843" y="3419479"/>
            <a:ext cx="20906602" cy="5705474"/>
          </a:xfrm>
        </p:spPr>
        <p:txBody>
          <a:bodyPr anchor="b"/>
          <a:lstStyle>
            <a:lvl1pPr>
              <a:defRPr sz="11860"/>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53843" y="9178929"/>
            <a:ext cx="20906602" cy="3000374"/>
          </a:xfrm>
        </p:spPr>
        <p:txBody>
          <a:bodyPr/>
          <a:lstStyle>
            <a:lvl1pPr marL="0" indent="0">
              <a:buNone/>
              <a:defRPr sz="4744">
                <a:solidFill>
                  <a:schemeClr val="tx1">
                    <a:tint val="75000"/>
                  </a:schemeClr>
                </a:solidFill>
              </a:defRPr>
            </a:lvl1pPr>
            <a:lvl2pPr marL="903643" indent="0">
              <a:buNone/>
              <a:defRPr sz="3953">
                <a:solidFill>
                  <a:schemeClr val="tx1">
                    <a:tint val="75000"/>
                  </a:schemeClr>
                </a:solidFill>
              </a:defRPr>
            </a:lvl2pPr>
            <a:lvl3pPr marL="1807284" indent="0">
              <a:buNone/>
              <a:defRPr sz="3559">
                <a:solidFill>
                  <a:schemeClr val="tx1">
                    <a:tint val="75000"/>
                  </a:schemeClr>
                </a:solidFill>
              </a:defRPr>
            </a:lvl3pPr>
            <a:lvl4pPr marL="2710927" indent="0">
              <a:buNone/>
              <a:defRPr sz="3163">
                <a:solidFill>
                  <a:schemeClr val="tx1">
                    <a:tint val="75000"/>
                  </a:schemeClr>
                </a:solidFill>
              </a:defRPr>
            </a:lvl4pPr>
            <a:lvl5pPr marL="3614567" indent="0">
              <a:buNone/>
              <a:defRPr sz="3163">
                <a:solidFill>
                  <a:schemeClr val="tx1">
                    <a:tint val="75000"/>
                  </a:schemeClr>
                </a:solidFill>
              </a:defRPr>
            </a:lvl5pPr>
            <a:lvl6pPr marL="4518210" indent="0">
              <a:buNone/>
              <a:defRPr sz="3163">
                <a:solidFill>
                  <a:schemeClr val="tx1">
                    <a:tint val="75000"/>
                  </a:schemeClr>
                </a:solidFill>
              </a:defRPr>
            </a:lvl6pPr>
            <a:lvl7pPr marL="5421851" indent="0">
              <a:buNone/>
              <a:defRPr sz="3163">
                <a:solidFill>
                  <a:schemeClr val="tx1">
                    <a:tint val="75000"/>
                  </a:schemeClr>
                </a:solidFill>
              </a:defRPr>
            </a:lvl7pPr>
            <a:lvl8pPr marL="6325494" indent="0">
              <a:buNone/>
              <a:defRPr sz="3163">
                <a:solidFill>
                  <a:schemeClr val="tx1">
                    <a:tint val="75000"/>
                  </a:schemeClr>
                </a:solidFill>
              </a:defRPr>
            </a:lvl8pPr>
            <a:lvl9pPr marL="7229135" indent="0">
              <a:buNone/>
              <a:defRPr sz="3163">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54739623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1666468"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12271266"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1432648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1669625" y="730253"/>
            <a:ext cx="20906602" cy="2651126"/>
          </a:xfrm>
        </p:spPr>
        <p:txBody>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9626" y="3362326"/>
            <a:ext cx="10254460" cy="1647824"/>
          </a:xfrm>
        </p:spPr>
        <p:txBody>
          <a:bodyPr anchor="b"/>
          <a:lstStyle>
            <a:lvl1pPr marL="0" indent="0">
              <a:buNone/>
              <a:defRPr sz="4744" b="1"/>
            </a:lvl1pPr>
            <a:lvl2pPr marL="903643" indent="0">
              <a:buNone/>
              <a:defRPr sz="3953" b="1"/>
            </a:lvl2pPr>
            <a:lvl3pPr marL="1807284" indent="0">
              <a:buNone/>
              <a:defRPr sz="3559" b="1"/>
            </a:lvl3pPr>
            <a:lvl4pPr marL="2710927" indent="0">
              <a:buNone/>
              <a:defRPr sz="3163" b="1"/>
            </a:lvl4pPr>
            <a:lvl5pPr marL="3614567" indent="0">
              <a:buNone/>
              <a:defRPr sz="3163" b="1"/>
            </a:lvl5pPr>
            <a:lvl6pPr marL="4518210" indent="0">
              <a:buNone/>
              <a:defRPr sz="3163" b="1"/>
            </a:lvl6pPr>
            <a:lvl7pPr marL="5421851" indent="0">
              <a:buNone/>
              <a:defRPr sz="3163" b="1"/>
            </a:lvl7pPr>
            <a:lvl8pPr marL="6325494" indent="0">
              <a:buNone/>
              <a:defRPr sz="3163" b="1"/>
            </a:lvl8pPr>
            <a:lvl9pPr marL="7229135" indent="0">
              <a:buNone/>
              <a:defRPr sz="3163" b="1"/>
            </a:lvl9pPr>
          </a:lstStyle>
          <a:p>
            <a:pPr lvl="0"/>
            <a:r>
              <a:rPr lang="el-GR"/>
              <a:t>Στυλ κειμένου υποδείγματος</a:t>
            </a:r>
          </a:p>
        </p:txBody>
      </p:sp>
      <p:sp>
        <p:nvSpPr>
          <p:cNvPr id="4" name="Content Placeholder 3"/>
          <p:cNvSpPr>
            <a:spLocks noGrp="1"/>
          </p:cNvSpPr>
          <p:nvPr>
            <p:ph sz="half" idx="2"/>
          </p:nvPr>
        </p:nvSpPr>
        <p:spPr>
          <a:xfrm>
            <a:off x="1669626" y="5010150"/>
            <a:ext cx="10254460"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12271266" y="3362326"/>
            <a:ext cx="10304961" cy="1647824"/>
          </a:xfrm>
        </p:spPr>
        <p:txBody>
          <a:bodyPr anchor="b"/>
          <a:lstStyle>
            <a:lvl1pPr marL="0" indent="0">
              <a:buNone/>
              <a:defRPr sz="4744" b="1"/>
            </a:lvl1pPr>
            <a:lvl2pPr marL="903643" indent="0">
              <a:buNone/>
              <a:defRPr sz="3953" b="1"/>
            </a:lvl2pPr>
            <a:lvl3pPr marL="1807284" indent="0">
              <a:buNone/>
              <a:defRPr sz="3559" b="1"/>
            </a:lvl3pPr>
            <a:lvl4pPr marL="2710927" indent="0">
              <a:buNone/>
              <a:defRPr sz="3163" b="1"/>
            </a:lvl4pPr>
            <a:lvl5pPr marL="3614567" indent="0">
              <a:buNone/>
              <a:defRPr sz="3163" b="1"/>
            </a:lvl5pPr>
            <a:lvl6pPr marL="4518210" indent="0">
              <a:buNone/>
              <a:defRPr sz="3163" b="1"/>
            </a:lvl6pPr>
            <a:lvl7pPr marL="5421851" indent="0">
              <a:buNone/>
              <a:defRPr sz="3163" b="1"/>
            </a:lvl7pPr>
            <a:lvl8pPr marL="6325494" indent="0">
              <a:buNone/>
              <a:defRPr sz="3163" b="1"/>
            </a:lvl8pPr>
            <a:lvl9pPr marL="7229135" indent="0">
              <a:buNone/>
              <a:defRPr sz="3163" b="1"/>
            </a:lvl9pPr>
          </a:lstStyle>
          <a:p>
            <a:pPr lvl="0"/>
            <a:r>
              <a:rPr lang="el-GR"/>
              <a:t>Στυλ κειμένου υποδείγματος</a:t>
            </a:r>
          </a:p>
        </p:txBody>
      </p:sp>
      <p:sp>
        <p:nvSpPr>
          <p:cNvPr id="6" name="Content Placeholder 5"/>
          <p:cNvSpPr>
            <a:spLocks noGrp="1"/>
          </p:cNvSpPr>
          <p:nvPr>
            <p:ph sz="quarter" idx="4"/>
          </p:nvPr>
        </p:nvSpPr>
        <p:spPr>
          <a:xfrm>
            <a:off x="12271266" y="5010150"/>
            <a:ext cx="10304961"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33312B16-8557-4743-8EE6-3DDFEC79069C}" type="datetimeFigureOut">
              <a:rPr lang="el-GR" smtClean="0"/>
              <a:t>21/11/2025</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1808235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33312B16-8557-4743-8EE6-3DDFEC79069C}" type="datetimeFigureOut">
              <a:rPr lang="el-GR" smtClean="0"/>
              <a:t>21/11/2025</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4975408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as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312B16-8557-4743-8EE6-3DDFEC79069C}" type="datetimeFigureOut">
              <a:rPr lang="el-GR" smtClean="0"/>
              <a:t>21/11/2025</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1912267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1_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4E3C192-E8D6-C541-99B1-5FC986B72C73}"/>
              </a:ext>
            </a:extLst>
          </p:cNvPr>
          <p:cNvSpPr>
            <a:spLocks noGrp="1"/>
          </p:cNvSpPr>
          <p:nvPr>
            <p:ph type="title"/>
          </p:nvPr>
        </p:nvSpPr>
        <p:spPr>
          <a:xfrm>
            <a:off x="1669625" y="730251"/>
            <a:ext cx="20906602" cy="2651126"/>
          </a:xfrm>
          <a:prstGeom prst="rect">
            <a:avLst/>
          </a:prstGeo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9922D709-00C7-6849-82F6-B71C2F281DBA}"/>
              </a:ext>
            </a:extLst>
          </p:cNvPr>
          <p:cNvSpPr>
            <a:spLocks noGrp="1"/>
          </p:cNvSpPr>
          <p:nvPr>
            <p:ph type="body" idx="1"/>
          </p:nvPr>
        </p:nvSpPr>
        <p:spPr>
          <a:xfrm>
            <a:off x="1669626" y="3362326"/>
            <a:ext cx="10254460" cy="1647824"/>
          </a:xfrm>
          <a:prstGeom prst="rect">
            <a:avLst/>
          </a:prstGeo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E7DFD192-A261-B246-8F4F-44230F988EA9}"/>
              </a:ext>
            </a:extLst>
          </p:cNvPr>
          <p:cNvSpPr>
            <a:spLocks noGrp="1"/>
          </p:cNvSpPr>
          <p:nvPr>
            <p:ph sz="half" idx="2"/>
          </p:nvPr>
        </p:nvSpPr>
        <p:spPr>
          <a:xfrm>
            <a:off x="1669626" y="5010150"/>
            <a:ext cx="10254460" cy="73691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B53B8C0F-27A1-9641-9516-D33AEA8CE451}"/>
              </a:ext>
            </a:extLst>
          </p:cNvPr>
          <p:cNvSpPr>
            <a:spLocks noGrp="1"/>
          </p:cNvSpPr>
          <p:nvPr>
            <p:ph type="body" sz="quarter" idx="3"/>
          </p:nvPr>
        </p:nvSpPr>
        <p:spPr>
          <a:xfrm>
            <a:off x="12271266" y="3362326"/>
            <a:ext cx="10304961" cy="1647824"/>
          </a:xfrm>
          <a:prstGeom prst="rect">
            <a:avLst/>
          </a:prstGeo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780BAD56-F9FA-1C47-B89A-73E69F5C3BE6}"/>
              </a:ext>
            </a:extLst>
          </p:cNvPr>
          <p:cNvSpPr>
            <a:spLocks noGrp="1"/>
          </p:cNvSpPr>
          <p:nvPr>
            <p:ph sz="quarter" idx="4"/>
          </p:nvPr>
        </p:nvSpPr>
        <p:spPr>
          <a:xfrm>
            <a:off x="12271266" y="5010150"/>
            <a:ext cx="10304961" cy="7369176"/>
          </a:xfrm>
          <a:prstGeom prst="rect">
            <a:avLst/>
          </a:prstGeo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202283398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669629" y="914400"/>
            <a:ext cx="7817881" cy="3200400"/>
          </a:xfrm>
        </p:spPr>
        <p:txBody>
          <a:bodyPr anchor="b"/>
          <a:lstStyle>
            <a:lvl1pPr>
              <a:defRPr sz="6324"/>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10304961" y="1974853"/>
            <a:ext cx="12271266" cy="9747250"/>
          </a:xfrm>
        </p:spPr>
        <p:txBody>
          <a:bodyPr/>
          <a:lstStyle>
            <a:lvl1pPr>
              <a:defRPr sz="6324"/>
            </a:lvl1pPr>
            <a:lvl2pPr>
              <a:defRPr sz="5535"/>
            </a:lvl2pPr>
            <a:lvl3pPr>
              <a:defRPr sz="4744"/>
            </a:lvl3pPr>
            <a:lvl4pPr>
              <a:defRPr sz="3953"/>
            </a:lvl4pPr>
            <a:lvl5pPr>
              <a:defRPr sz="3953"/>
            </a:lvl5pPr>
            <a:lvl6pPr>
              <a:defRPr sz="3953"/>
            </a:lvl6pPr>
            <a:lvl7pPr>
              <a:defRPr sz="3953"/>
            </a:lvl7pPr>
            <a:lvl8pPr>
              <a:defRPr sz="3953"/>
            </a:lvl8pPr>
            <a:lvl9pPr>
              <a:defRPr sz="3953"/>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1669629" y="4114800"/>
            <a:ext cx="7817881" cy="7623176"/>
          </a:xfrm>
        </p:spPr>
        <p:txBody>
          <a:bodyPr/>
          <a:lstStyle>
            <a:lvl1pPr marL="0" indent="0">
              <a:buNone/>
              <a:defRPr sz="3163"/>
            </a:lvl1pPr>
            <a:lvl2pPr marL="903643" indent="0">
              <a:buNone/>
              <a:defRPr sz="2768"/>
            </a:lvl2pPr>
            <a:lvl3pPr marL="1807284" indent="0">
              <a:buNone/>
              <a:defRPr sz="2372"/>
            </a:lvl3pPr>
            <a:lvl4pPr marL="2710927" indent="0">
              <a:buNone/>
              <a:defRPr sz="1976"/>
            </a:lvl4pPr>
            <a:lvl5pPr marL="3614567" indent="0">
              <a:buNone/>
              <a:defRPr sz="1976"/>
            </a:lvl5pPr>
            <a:lvl6pPr marL="4518210" indent="0">
              <a:buNone/>
              <a:defRPr sz="1976"/>
            </a:lvl6pPr>
            <a:lvl7pPr marL="5421851" indent="0">
              <a:buNone/>
              <a:defRPr sz="1976"/>
            </a:lvl7pPr>
            <a:lvl8pPr marL="6325494" indent="0">
              <a:buNone/>
              <a:defRPr sz="1976"/>
            </a:lvl8pPr>
            <a:lvl9pPr marL="7229135" indent="0">
              <a:buNone/>
              <a:defRPr sz="1976"/>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37229496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1669629" y="914400"/>
            <a:ext cx="7817881" cy="3200400"/>
          </a:xfrm>
        </p:spPr>
        <p:txBody>
          <a:bodyPr anchor="b"/>
          <a:lstStyle>
            <a:lvl1pPr>
              <a:defRPr sz="6324"/>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10304961" y="1974853"/>
            <a:ext cx="12271266" cy="9747250"/>
          </a:xfrm>
        </p:spPr>
        <p:txBody>
          <a:bodyPr anchor="t"/>
          <a:lstStyle>
            <a:lvl1pPr marL="0" indent="0">
              <a:buNone/>
              <a:defRPr sz="6324"/>
            </a:lvl1pPr>
            <a:lvl2pPr marL="903643" indent="0">
              <a:buNone/>
              <a:defRPr sz="5535"/>
            </a:lvl2pPr>
            <a:lvl3pPr marL="1807284" indent="0">
              <a:buNone/>
              <a:defRPr sz="4744"/>
            </a:lvl3pPr>
            <a:lvl4pPr marL="2710927" indent="0">
              <a:buNone/>
              <a:defRPr sz="3953"/>
            </a:lvl4pPr>
            <a:lvl5pPr marL="3614567" indent="0">
              <a:buNone/>
              <a:defRPr sz="3953"/>
            </a:lvl5pPr>
            <a:lvl6pPr marL="4518210" indent="0">
              <a:buNone/>
              <a:defRPr sz="3953"/>
            </a:lvl6pPr>
            <a:lvl7pPr marL="5421851" indent="0">
              <a:buNone/>
              <a:defRPr sz="3953"/>
            </a:lvl7pPr>
            <a:lvl8pPr marL="6325494" indent="0">
              <a:buNone/>
              <a:defRPr sz="3953"/>
            </a:lvl8pPr>
            <a:lvl9pPr marL="7229135" indent="0">
              <a:buNone/>
              <a:defRPr sz="3953"/>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1669629" y="4114800"/>
            <a:ext cx="7817881" cy="7623176"/>
          </a:xfrm>
        </p:spPr>
        <p:txBody>
          <a:bodyPr/>
          <a:lstStyle>
            <a:lvl1pPr marL="0" indent="0">
              <a:buNone/>
              <a:defRPr sz="3163"/>
            </a:lvl1pPr>
            <a:lvl2pPr marL="903643" indent="0">
              <a:buNone/>
              <a:defRPr sz="2768"/>
            </a:lvl2pPr>
            <a:lvl3pPr marL="1807284" indent="0">
              <a:buNone/>
              <a:defRPr sz="2372"/>
            </a:lvl3pPr>
            <a:lvl4pPr marL="2710927" indent="0">
              <a:buNone/>
              <a:defRPr sz="1976"/>
            </a:lvl4pPr>
            <a:lvl5pPr marL="3614567" indent="0">
              <a:buNone/>
              <a:defRPr sz="1976"/>
            </a:lvl5pPr>
            <a:lvl6pPr marL="4518210" indent="0">
              <a:buNone/>
              <a:defRPr sz="1976"/>
            </a:lvl6pPr>
            <a:lvl7pPr marL="5421851" indent="0">
              <a:buNone/>
              <a:defRPr sz="1976"/>
            </a:lvl7pPr>
            <a:lvl8pPr marL="6325494" indent="0">
              <a:buNone/>
              <a:defRPr sz="1976"/>
            </a:lvl8pPr>
            <a:lvl9pPr marL="7229135" indent="0">
              <a:buNone/>
              <a:defRPr sz="1976"/>
            </a:lvl9pPr>
          </a:lstStyle>
          <a:p>
            <a:pPr lvl="0"/>
            <a:r>
              <a:rPr lang="el-GR"/>
              <a:t>Στυλ κειμένου υποδείγματος</a:t>
            </a:r>
          </a:p>
        </p:txBody>
      </p:sp>
      <p:sp>
        <p:nvSpPr>
          <p:cNvPr id="5" name="Date Placeholder 4"/>
          <p:cNvSpPr>
            <a:spLocks noGrp="1"/>
          </p:cNvSpPr>
          <p:nvPr>
            <p:ph type="dt" sz="half" idx="10"/>
          </p:nvPr>
        </p:nvSpPr>
        <p:spPr/>
        <p:txBody>
          <a:bodyPr/>
          <a:lstStyle/>
          <a:p>
            <a:fld id="{33312B16-8557-4743-8EE6-3DDFEC79069C}" type="datetimeFigureOut">
              <a:rPr lang="el-GR" smtClean="0"/>
              <a:t>21/11/2025</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9265502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92003433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346420" y="730250"/>
            <a:ext cx="5226650" cy="11623676"/>
          </a:xfrm>
        </p:spPr>
        <p:txBody>
          <a:bodyPr vert="eaVert"/>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1666468" y="730250"/>
            <a:ext cx="15376957" cy="11623676"/>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33312B16-8557-4743-8EE6-3DDFEC79069C}" type="datetimeFigureOut">
              <a:rPr lang="el-GR" smtClean="0"/>
              <a:t>21/11/2025</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6DD6E9A-F6BC-4101-9D32-73E53CB7934B}" type="slidenum">
              <a:rPr lang="el-GR" smtClean="0"/>
              <a:t>‹#›</a:t>
            </a:fld>
            <a:endParaRPr lang="el-GR"/>
          </a:p>
        </p:txBody>
      </p:sp>
    </p:spTree>
    <p:extLst>
      <p:ext uri="{BB962C8B-B14F-4D97-AF65-F5344CB8AC3E}">
        <p14:creationId xmlns:p14="http://schemas.microsoft.com/office/powerpoint/2010/main" val="234802305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Προσαρμοσμένη διάταξη">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5C51F3F-A005-3BA9-10E2-3A482100AD8E}"/>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DB6E654C-8964-0AF7-34FF-BD50C2CF211F}"/>
              </a:ext>
            </a:extLst>
          </p:cNvPr>
          <p:cNvSpPr>
            <a:spLocks noGrp="1"/>
          </p:cNvSpPr>
          <p:nvPr>
            <p:ph type="dt" sz="half" idx="10"/>
          </p:nvPr>
        </p:nvSpPr>
        <p:spPr/>
        <p:txBody>
          <a:bodyPr/>
          <a:lstStyle/>
          <a:p>
            <a:fld id="{33312B16-8557-4743-8EE6-3DDFEC79069C}" type="datetimeFigureOut">
              <a:rPr lang="el-GR" smtClean="0"/>
              <a:t>21/11/2025</a:t>
            </a:fld>
            <a:endParaRPr lang="el-GR"/>
          </a:p>
        </p:txBody>
      </p:sp>
      <p:sp>
        <p:nvSpPr>
          <p:cNvPr id="4" name="Θέση υποσέλιδου 3">
            <a:extLst>
              <a:ext uri="{FF2B5EF4-FFF2-40B4-BE49-F238E27FC236}">
                <a16:creationId xmlns:a16="http://schemas.microsoft.com/office/drawing/2014/main" id="{2DA513F4-377C-8213-406E-E05FDA99FCA8}"/>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E66D9FAF-D353-4D75-6242-880A95ACE3F6}"/>
              </a:ext>
            </a:extLst>
          </p:cNvPr>
          <p:cNvSpPr>
            <a:spLocks noGrp="1"/>
          </p:cNvSpPr>
          <p:nvPr>
            <p:ph type="sldNum" sz="quarter" idx="12"/>
          </p:nvPr>
        </p:nvSpPr>
        <p:spPr/>
        <p:txBody>
          <a:bodyPr/>
          <a:lstStyle/>
          <a:p>
            <a:fld id="{C6DD6E9A-F6BC-4101-9D32-73E53CB7934B}" type="slidenum">
              <a:rPr lang="el-GR" smtClean="0"/>
              <a:t>‹#›</a:t>
            </a:fld>
            <a:endParaRPr lang="el-GR"/>
          </a:p>
        </p:txBody>
      </p:sp>
      <p:sp>
        <p:nvSpPr>
          <p:cNvPr id="6" name="Θέση περιεχομένου 2">
            <a:extLst>
              <a:ext uri="{FF2B5EF4-FFF2-40B4-BE49-F238E27FC236}">
                <a16:creationId xmlns:a16="http://schemas.microsoft.com/office/drawing/2014/main" id="{38F1B451-D1F7-FA4D-007E-083E8C9EDCBE}"/>
              </a:ext>
            </a:extLst>
          </p:cNvPr>
          <p:cNvSpPr>
            <a:spLocks noGrp="1"/>
          </p:cNvSpPr>
          <p:nvPr>
            <p:ph idx="1"/>
          </p:nvPr>
        </p:nvSpPr>
        <p:spPr>
          <a:xfrm>
            <a:off x="1666468" y="3651251"/>
            <a:ext cx="20906602" cy="870267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Tree>
    <p:extLst>
      <p:ext uri="{BB962C8B-B14F-4D97-AF65-F5344CB8AC3E}">
        <p14:creationId xmlns:p14="http://schemas.microsoft.com/office/powerpoint/2010/main" val="171076696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2F762B7-1E4B-4DDE-BC5A-12A494512F3F}"/>
              </a:ext>
            </a:extLst>
          </p:cNvPr>
          <p:cNvSpPr>
            <a:spLocks noGrp="1"/>
          </p:cNvSpPr>
          <p:nvPr>
            <p:ph type="ctrTitle"/>
          </p:nvPr>
        </p:nvSpPr>
        <p:spPr>
          <a:xfrm>
            <a:off x="3029942" y="2244726"/>
            <a:ext cx="18179654" cy="4775200"/>
          </a:xfrm>
        </p:spPr>
        <p:txBody>
          <a:bodyPr anchor="b"/>
          <a:lstStyle>
            <a:lvl1pPr algn="ctr">
              <a:defRPr sz="11929"/>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5EA12AA8-D61E-4B38-A236-B1DA2AFC84FF}"/>
              </a:ext>
            </a:extLst>
          </p:cNvPr>
          <p:cNvSpPr>
            <a:spLocks noGrp="1"/>
          </p:cNvSpPr>
          <p:nvPr>
            <p:ph type="subTitle" idx="1"/>
          </p:nvPr>
        </p:nvSpPr>
        <p:spPr>
          <a:xfrm>
            <a:off x="3029942" y="7204076"/>
            <a:ext cx="18179654" cy="3311524"/>
          </a:xfrm>
        </p:spPr>
        <p:txBody>
          <a:bodyPr/>
          <a:lstStyle>
            <a:lvl1pPr marL="0" indent="0" algn="ctr">
              <a:buNone/>
              <a:defRPr sz="4772"/>
            </a:lvl1pPr>
            <a:lvl2pPr marL="909005" indent="0" algn="ctr">
              <a:buNone/>
              <a:defRPr sz="3976"/>
            </a:lvl2pPr>
            <a:lvl3pPr marL="1818010" indent="0" algn="ctr">
              <a:buNone/>
              <a:defRPr sz="3579"/>
            </a:lvl3pPr>
            <a:lvl4pPr marL="2727015" indent="0" algn="ctr">
              <a:buNone/>
              <a:defRPr sz="3181"/>
            </a:lvl4pPr>
            <a:lvl5pPr marL="3636020" indent="0" algn="ctr">
              <a:buNone/>
              <a:defRPr sz="3181"/>
            </a:lvl5pPr>
            <a:lvl6pPr marL="4545025" indent="0" algn="ctr">
              <a:buNone/>
              <a:defRPr sz="3181"/>
            </a:lvl6pPr>
            <a:lvl7pPr marL="5454030" indent="0" algn="ctr">
              <a:buNone/>
              <a:defRPr sz="3181"/>
            </a:lvl7pPr>
            <a:lvl8pPr marL="6363035" indent="0" algn="ctr">
              <a:buNone/>
              <a:defRPr sz="3181"/>
            </a:lvl8pPr>
            <a:lvl9pPr marL="7272040" indent="0" algn="ctr">
              <a:buNone/>
              <a:defRPr sz="3181"/>
            </a:lvl9pPr>
          </a:lstStyle>
          <a:p>
            <a:r>
              <a:rPr lang="el-GR"/>
              <a:t>Κάντε κλικ για να επεξεργαστείτε τον υπότιτλο του υποδείγματος</a:t>
            </a:r>
          </a:p>
        </p:txBody>
      </p:sp>
      <p:sp>
        <p:nvSpPr>
          <p:cNvPr id="4" name="Θέση ημερομηνίας 3">
            <a:extLst>
              <a:ext uri="{FF2B5EF4-FFF2-40B4-BE49-F238E27FC236}">
                <a16:creationId xmlns:a16="http://schemas.microsoft.com/office/drawing/2014/main" id="{4282BBFE-FA91-4A64-8636-4338A132D303}"/>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5" name="Θέση υποσέλιδου 4">
            <a:extLst>
              <a:ext uri="{FF2B5EF4-FFF2-40B4-BE49-F238E27FC236}">
                <a16:creationId xmlns:a16="http://schemas.microsoft.com/office/drawing/2014/main" id="{290DFDC0-2E3D-42B3-857F-112559B3919D}"/>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C42C883E-0B87-4C86-A83A-33AA6FD85C29}"/>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51481469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0E2D671-73D1-4427-B69D-FFA5712C49FF}"/>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2DAFAAD2-B381-49E2-A86A-1CEE2A37C708}"/>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9A911F80-F491-4460-B6B6-74C14410273A}"/>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5" name="Θέση υποσέλιδου 4">
            <a:extLst>
              <a:ext uri="{FF2B5EF4-FFF2-40B4-BE49-F238E27FC236}">
                <a16:creationId xmlns:a16="http://schemas.microsoft.com/office/drawing/2014/main" id="{AE01EDB7-76AB-4D4F-93A6-0238250F8CA8}"/>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6902B191-EAE4-405F-8D9F-426E68877158}"/>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165626798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0CB1016-3975-4BD0-AB52-E34401F34D85}"/>
              </a:ext>
            </a:extLst>
          </p:cNvPr>
          <p:cNvSpPr>
            <a:spLocks noGrp="1"/>
          </p:cNvSpPr>
          <p:nvPr>
            <p:ph type="title"/>
          </p:nvPr>
        </p:nvSpPr>
        <p:spPr>
          <a:xfrm>
            <a:off x="1653843" y="3419477"/>
            <a:ext cx="20906602" cy="5705474"/>
          </a:xfrm>
        </p:spPr>
        <p:txBody>
          <a:bodyPr anchor="b"/>
          <a:lstStyle>
            <a:lvl1pPr>
              <a:defRPr sz="11929"/>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C4D70DDC-8FFD-49A2-A6C5-E4038F3B41BF}"/>
              </a:ext>
            </a:extLst>
          </p:cNvPr>
          <p:cNvSpPr>
            <a:spLocks noGrp="1"/>
          </p:cNvSpPr>
          <p:nvPr>
            <p:ph type="body" idx="1"/>
          </p:nvPr>
        </p:nvSpPr>
        <p:spPr>
          <a:xfrm>
            <a:off x="1653843" y="9178927"/>
            <a:ext cx="20906602" cy="3000374"/>
          </a:xfrm>
        </p:spPr>
        <p:txBody>
          <a:bodyPr/>
          <a:lstStyle>
            <a:lvl1pPr marL="0" indent="0">
              <a:buNone/>
              <a:defRPr sz="4772">
                <a:solidFill>
                  <a:schemeClr val="tx1">
                    <a:tint val="75000"/>
                  </a:schemeClr>
                </a:solidFill>
              </a:defRPr>
            </a:lvl1pPr>
            <a:lvl2pPr marL="909005" indent="0">
              <a:buNone/>
              <a:defRPr sz="3976">
                <a:solidFill>
                  <a:schemeClr val="tx1">
                    <a:tint val="75000"/>
                  </a:schemeClr>
                </a:solidFill>
              </a:defRPr>
            </a:lvl2pPr>
            <a:lvl3pPr marL="1818010" indent="0">
              <a:buNone/>
              <a:defRPr sz="3579">
                <a:solidFill>
                  <a:schemeClr val="tx1">
                    <a:tint val="75000"/>
                  </a:schemeClr>
                </a:solidFill>
              </a:defRPr>
            </a:lvl3pPr>
            <a:lvl4pPr marL="2727015" indent="0">
              <a:buNone/>
              <a:defRPr sz="3181">
                <a:solidFill>
                  <a:schemeClr val="tx1">
                    <a:tint val="75000"/>
                  </a:schemeClr>
                </a:solidFill>
              </a:defRPr>
            </a:lvl4pPr>
            <a:lvl5pPr marL="3636020" indent="0">
              <a:buNone/>
              <a:defRPr sz="3181">
                <a:solidFill>
                  <a:schemeClr val="tx1">
                    <a:tint val="75000"/>
                  </a:schemeClr>
                </a:solidFill>
              </a:defRPr>
            </a:lvl5pPr>
            <a:lvl6pPr marL="4545025" indent="0">
              <a:buNone/>
              <a:defRPr sz="3181">
                <a:solidFill>
                  <a:schemeClr val="tx1">
                    <a:tint val="75000"/>
                  </a:schemeClr>
                </a:solidFill>
              </a:defRPr>
            </a:lvl6pPr>
            <a:lvl7pPr marL="5454030" indent="0">
              <a:buNone/>
              <a:defRPr sz="3181">
                <a:solidFill>
                  <a:schemeClr val="tx1">
                    <a:tint val="75000"/>
                  </a:schemeClr>
                </a:solidFill>
              </a:defRPr>
            </a:lvl7pPr>
            <a:lvl8pPr marL="6363035" indent="0">
              <a:buNone/>
              <a:defRPr sz="3181">
                <a:solidFill>
                  <a:schemeClr val="tx1">
                    <a:tint val="75000"/>
                  </a:schemeClr>
                </a:solidFill>
              </a:defRPr>
            </a:lvl8pPr>
            <a:lvl9pPr marL="7272040" indent="0">
              <a:buNone/>
              <a:defRPr sz="3181">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a16="http://schemas.microsoft.com/office/drawing/2014/main" id="{7B4A361F-6E7C-4EF2-B783-BAFDCD93FEA3}"/>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5" name="Θέση υποσέλιδου 4">
            <a:extLst>
              <a:ext uri="{FF2B5EF4-FFF2-40B4-BE49-F238E27FC236}">
                <a16:creationId xmlns:a16="http://schemas.microsoft.com/office/drawing/2014/main" id="{291D6FA9-ADAE-4291-BB54-81D30D9FA0EB}"/>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80CC307A-89E4-46BE-AF6C-4B9DB3BCC730}"/>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203305375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4CA534B-3689-4B0C-B023-E209BA425AA8}"/>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A6CA3866-9759-4A9A-8B56-5B44DE08DAD6}"/>
              </a:ext>
            </a:extLst>
          </p:cNvPr>
          <p:cNvSpPr>
            <a:spLocks noGrp="1"/>
          </p:cNvSpPr>
          <p:nvPr>
            <p:ph sz="half" idx="1"/>
          </p:nvPr>
        </p:nvSpPr>
        <p:spPr>
          <a:xfrm>
            <a:off x="1666468"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9A6C8878-54F3-48FB-893D-8AA7FBAEE151}"/>
              </a:ext>
            </a:extLst>
          </p:cNvPr>
          <p:cNvSpPr>
            <a:spLocks noGrp="1"/>
          </p:cNvSpPr>
          <p:nvPr>
            <p:ph sz="half" idx="2"/>
          </p:nvPr>
        </p:nvSpPr>
        <p:spPr>
          <a:xfrm>
            <a:off x="12271266" y="3651250"/>
            <a:ext cx="10301804" cy="87026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ημερομηνίας 4">
            <a:extLst>
              <a:ext uri="{FF2B5EF4-FFF2-40B4-BE49-F238E27FC236}">
                <a16:creationId xmlns:a16="http://schemas.microsoft.com/office/drawing/2014/main" id="{0C3460EE-5890-4006-8A27-70D6D834B8EB}"/>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6" name="Θέση υποσέλιδου 5">
            <a:extLst>
              <a:ext uri="{FF2B5EF4-FFF2-40B4-BE49-F238E27FC236}">
                <a16:creationId xmlns:a16="http://schemas.microsoft.com/office/drawing/2014/main" id="{E3A11BD0-ECEE-43F7-AFF7-211D3450DB3D}"/>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F6F4B455-6A42-4CA5-9340-1E8B4C9A5760}"/>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212710351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E1D4562-F2B9-4EC3-8447-77F46E914217}"/>
              </a:ext>
            </a:extLst>
          </p:cNvPr>
          <p:cNvSpPr>
            <a:spLocks noGrp="1"/>
          </p:cNvSpPr>
          <p:nvPr>
            <p:ph type="title"/>
          </p:nvPr>
        </p:nvSpPr>
        <p:spPr>
          <a:xfrm>
            <a:off x="1669625" y="730251"/>
            <a:ext cx="20906602" cy="2651126"/>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003C4FF9-79E2-4D3F-A632-A4753C49CD27}"/>
              </a:ext>
            </a:extLst>
          </p:cNvPr>
          <p:cNvSpPr>
            <a:spLocks noGrp="1"/>
          </p:cNvSpPr>
          <p:nvPr>
            <p:ph type="body" idx="1"/>
          </p:nvPr>
        </p:nvSpPr>
        <p:spPr>
          <a:xfrm>
            <a:off x="1669626" y="3362326"/>
            <a:ext cx="10254460" cy="1647824"/>
          </a:xfr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87C62EEE-A28D-4F2B-B008-624CBE235E61}"/>
              </a:ext>
            </a:extLst>
          </p:cNvPr>
          <p:cNvSpPr>
            <a:spLocks noGrp="1"/>
          </p:cNvSpPr>
          <p:nvPr>
            <p:ph sz="half" idx="2"/>
          </p:nvPr>
        </p:nvSpPr>
        <p:spPr>
          <a:xfrm>
            <a:off x="1669626" y="5010150"/>
            <a:ext cx="10254460"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C1E48494-CBCA-4174-B650-F4EFC2D6BB71}"/>
              </a:ext>
            </a:extLst>
          </p:cNvPr>
          <p:cNvSpPr>
            <a:spLocks noGrp="1"/>
          </p:cNvSpPr>
          <p:nvPr>
            <p:ph type="body" sz="quarter" idx="3"/>
          </p:nvPr>
        </p:nvSpPr>
        <p:spPr>
          <a:xfrm>
            <a:off x="12271266" y="3362326"/>
            <a:ext cx="10304961" cy="1647824"/>
          </a:xfrm>
        </p:spPr>
        <p:txBody>
          <a:bodyPr anchor="b"/>
          <a:lstStyle>
            <a:lvl1pPr marL="0" indent="0">
              <a:buNone/>
              <a:defRPr sz="4772" b="1"/>
            </a:lvl1pPr>
            <a:lvl2pPr marL="909005" indent="0">
              <a:buNone/>
              <a:defRPr sz="3976" b="1"/>
            </a:lvl2pPr>
            <a:lvl3pPr marL="1818010" indent="0">
              <a:buNone/>
              <a:defRPr sz="3579" b="1"/>
            </a:lvl3pPr>
            <a:lvl4pPr marL="2727015" indent="0">
              <a:buNone/>
              <a:defRPr sz="3181" b="1"/>
            </a:lvl4pPr>
            <a:lvl5pPr marL="3636020" indent="0">
              <a:buNone/>
              <a:defRPr sz="3181" b="1"/>
            </a:lvl5pPr>
            <a:lvl6pPr marL="4545025" indent="0">
              <a:buNone/>
              <a:defRPr sz="3181" b="1"/>
            </a:lvl6pPr>
            <a:lvl7pPr marL="5454030" indent="0">
              <a:buNone/>
              <a:defRPr sz="3181" b="1"/>
            </a:lvl7pPr>
            <a:lvl8pPr marL="6363035" indent="0">
              <a:buNone/>
              <a:defRPr sz="3181" b="1"/>
            </a:lvl8pPr>
            <a:lvl9pPr marL="7272040" indent="0">
              <a:buNone/>
              <a:defRPr sz="3181"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8A48319C-D036-4833-A3E6-98F4FFFFDE0E}"/>
              </a:ext>
            </a:extLst>
          </p:cNvPr>
          <p:cNvSpPr>
            <a:spLocks noGrp="1"/>
          </p:cNvSpPr>
          <p:nvPr>
            <p:ph sz="quarter" idx="4"/>
          </p:nvPr>
        </p:nvSpPr>
        <p:spPr>
          <a:xfrm>
            <a:off x="12271266" y="5010150"/>
            <a:ext cx="10304961" cy="7369176"/>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8EDA63F1-97A5-42DC-AC06-DA9A76132652}"/>
              </a:ext>
            </a:extLst>
          </p:cNvPr>
          <p:cNvSpPr>
            <a:spLocks noGrp="1"/>
          </p:cNvSpPr>
          <p:nvPr>
            <p:ph type="dt" sz="half" idx="10"/>
          </p:nvPr>
        </p:nvSpPr>
        <p:spPr/>
        <p:txBody>
          <a:bodyPr/>
          <a:lstStyle/>
          <a:p>
            <a:fld id="{8D441D83-C76D-4F3A-9F7C-7FB8DE0F7B29}" type="datetimeFigureOut">
              <a:rPr lang="el-GR" smtClean="0"/>
              <a:t>21/11/2025</a:t>
            </a:fld>
            <a:endParaRPr lang="el-GR"/>
          </a:p>
        </p:txBody>
      </p:sp>
      <p:sp>
        <p:nvSpPr>
          <p:cNvPr id="8" name="Θέση υποσέλιδου 7">
            <a:extLst>
              <a:ext uri="{FF2B5EF4-FFF2-40B4-BE49-F238E27FC236}">
                <a16:creationId xmlns:a16="http://schemas.microsoft.com/office/drawing/2014/main" id="{09796EA7-65FD-449E-9CC7-34DC078EEB35}"/>
              </a:ext>
            </a:extLst>
          </p:cNvPr>
          <p:cNvSpPr>
            <a:spLocks noGrp="1"/>
          </p:cNvSpPr>
          <p:nvPr>
            <p:ph type="ftr" sz="quarter" idx="11"/>
          </p:nvPr>
        </p:nvSpPr>
        <p:spPr/>
        <p:txBody>
          <a:bodyPr/>
          <a:lstStyle/>
          <a:p>
            <a:endParaRPr lang="el-GR"/>
          </a:p>
        </p:txBody>
      </p:sp>
      <p:sp>
        <p:nvSpPr>
          <p:cNvPr id="9" name="Θέση αριθμού διαφάνειας 8">
            <a:extLst>
              <a:ext uri="{FF2B5EF4-FFF2-40B4-BE49-F238E27FC236}">
                <a16:creationId xmlns:a16="http://schemas.microsoft.com/office/drawing/2014/main" id="{E4DE4278-80BA-4470-A1AA-C0312D9391A9}"/>
              </a:ext>
            </a:extLst>
          </p:cNvPr>
          <p:cNvSpPr>
            <a:spLocks noGrp="1"/>
          </p:cNvSpPr>
          <p:nvPr>
            <p:ph type="sldNum" sz="quarter" idx="12"/>
          </p:nvPr>
        </p:nvSpPr>
        <p:spPr/>
        <p:txBody>
          <a:bodyPr/>
          <a:lstStyle/>
          <a:p>
            <a:fld id="{804A0DD2-FB8E-4408-8FAD-7C337D2182EC}" type="slidenum">
              <a:rPr lang="el-GR" smtClean="0"/>
              <a:t>‹#›</a:t>
            </a:fld>
            <a:endParaRPr lang="el-GR"/>
          </a:p>
        </p:txBody>
      </p:sp>
    </p:spTree>
    <p:extLst>
      <p:ext uri="{BB962C8B-B14F-4D97-AF65-F5344CB8AC3E}">
        <p14:creationId xmlns:p14="http://schemas.microsoft.com/office/powerpoint/2010/main" val="31770211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26" Type="http://schemas.openxmlformats.org/officeDocument/2006/relationships/image" Target="../media/image3.jpeg"/><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theme" Target="../theme/theme3.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 Type="http://schemas.openxmlformats.org/officeDocument/2006/relationships/slideLayout" Target="../slideLayouts/slideLayout29.xml"/><Relationship Id="rId21" Type="http://schemas.openxmlformats.org/officeDocument/2006/relationships/image" Target="../media/image3.jpeg"/><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theme" Target="../theme/theme4.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5.xml"/><Relationship Id="rId1" Type="http://schemas.openxmlformats.org/officeDocument/2006/relationships/slideLayout" Target="../slideLayouts/slideLayout46.xml"/><Relationship Id="rId4" Type="http://schemas.openxmlformats.org/officeDocument/2006/relationships/image" Target="../media/image8.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image" Target="../media/image9.jpeg"/><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theme" Target="../theme/theme6.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image" Target="../media/image3.jpeg"/><Relationship Id="rId3" Type="http://schemas.openxmlformats.org/officeDocument/2006/relationships/slideLayout" Target="../slideLayouts/slideLayout73.xml"/><Relationship Id="rId21" Type="http://schemas.openxmlformats.org/officeDocument/2006/relationships/slideLayout" Target="../slideLayouts/slideLayout91.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theme" Target="../theme/theme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slideLayout" Target="../slideLayouts/slideLayout90.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image" Target="../media/image4.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8.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72EFEEE7-16A3-129E-A980-495951F3EEFA}"/>
              </a:ext>
            </a:extLst>
          </p:cNvPr>
          <p:cNvSpPr>
            <a:spLocks noGrp="1"/>
          </p:cNvSpPr>
          <p:nvPr>
            <p:ph type="title"/>
          </p:nvPr>
        </p:nvSpPr>
        <p:spPr>
          <a:xfrm>
            <a:off x="1406758" y="1775281"/>
            <a:ext cx="20906602" cy="2651126"/>
          </a:xfrm>
          <a:prstGeom prst="rect">
            <a:avLst/>
          </a:prstGeom>
        </p:spPr>
        <p:txBody>
          <a:bodyPr vert="horz" lIns="91440" tIns="45720" rIns="91440" bIns="45720" rtlCol="0" anchor="ctr">
            <a:normAutofit/>
          </a:bodyPr>
          <a:lstStyle/>
          <a:p>
            <a:r>
              <a:rPr lang="el-GR" dirty="0"/>
              <a:t>Κάντε κλικ για να επεξεργαστείτε τον τίτλο υποδείγματος</a:t>
            </a:r>
          </a:p>
        </p:txBody>
      </p:sp>
      <p:sp>
        <p:nvSpPr>
          <p:cNvPr id="4" name="Θέση ημερομηνίας 3">
            <a:extLst>
              <a:ext uri="{FF2B5EF4-FFF2-40B4-BE49-F238E27FC236}">
                <a16:creationId xmlns:a16="http://schemas.microsoft.com/office/drawing/2014/main" id="{6DB554EC-C5F1-0DD1-BF83-B5ECC01592B0}"/>
              </a:ext>
            </a:extLst>
          </p:cNvPr>
          <p:cNvSpPr>
            <a:spLocks noGrp="1"/>
          </p:cNvSpPr>
          <p:nvPr>
            <p:ph type="dt" sz="half" idx="2"/>
          </p:nvPr>
        </p:nvSpPr>
        <p:spPr>
          <a:xfrm>
            <a:off x="1666468" y="12712703"/>
            <a:ext cx="5453896" cy="730250"/>
          </a:xfrm>
          <a:prstGeom prst="rect">
            <a:avLst/>
          </a:prstGeom>
        </p:spPr>
        <p:txBody>
          <a:bodyPr vert="horz" lIns="91440" tIns="45720" rIns="91440" bIns="45720" rtlCol="0" anchor="ctr"/>
          <a:lstStyle>
            <a:lvl1pPr algn="l">
              <a:defRPr sz="2386">
                <a:solidFill>
                  <a:schemeClr val="tx1">
                    <a:tint val="75000"/>
                  </a:schemeClr>
                </a:solidFill>
              </a:defRPr>
            </a:lvl1pPr>
          </a:lstStyle>
          <a:p>
            <a:fld id="{FA18AEA9-71C6-468C-BEB2-7FB1CAECB70F}" type="datetimeFigureOut">
              <a:rPr lang="el-GR" smtClean="0"/>
              <a:t>21/11/2025</a:t>
            </a:fld>
            <a:endParaRPr lang="el-GR"/>
          </a:p>
        </p:txBody>
      </p:sp>
      <p:sp>
        <p:nvSpPr>
          <p:cNvPr id="5" name="Θέση υποσέλιδου 4">
            <a:extLst>
              <a:ext uri="{FF2B5EF4-FFF2-40B4-BE49-F238E27FC236}">
                <a16:creationId xmlns:a16="http://schemas.microsoft.com/office/drawing/2014/main" id="{40269398-EA6B-43F4-1772-65E972F5A303}"/>
              </a:ext>
            </a:extLst>
          </p:cNvPr>
          <p:cNvSpPr>
            <a:spLocks noGrp="1"/>
          </p:cNvSpPr>
          <p:nvPr>
            <p:ph type="ftr" sz="quarter" idx="3"/>
          </p:nvPr>
        </p:nvSpPr>
        <p:spPr>
          <a:xfrm>
            <a:off x="8029347" y="12712703"/>
            <a:ext cx="8180844" cy="730250"/>
          </a:xfrm>
          <a:prstGeom prst="rect">
            <a:avLst/>
          </a:prstGeom>
        </p:spPr>
        <p:txBody>
          <a:bodyPr vert="horz" lIns="91440" tIns="45720" rIns="91440" bIns="45720" rtlCol="0" anchor="ctr"/>
          <a:lstStyle>
            <a:lvl1pPr algn="ctr">
              <a:defRPr sz="2386">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2CDBA4EF-1999-F613-70F6-2AD4EF7FFCD6}"/>
              </a:ext>
            </a:extLst>
          </p:cNvPr>
          <p:cNvSpPr>
            <a:spLocks noGrp="1"/>
          </p:cNvSpPr>
          <p:nvPr>
            <p:ph type="sldNum" sz="quarter" idx="4"/>
          </p:nvPr>
        </p:nvSpPr>
        <p:spPr>
          <a:xfrm>
            <a:off x="17119174" y="12712703"/>
            <a:ext cx="5453896" cy="730250"/>
          </a:xfrm>
          <a:prstGeom prst="rect">
            <a:avLst/>
          </a:prstGeom>
        </p:spPr>
        <p:txBody>
          <a:bodyPr vert="horz" lIns="91440" tIns="45720" rIns="91440" bIns="45720" rtlCol="0" anchor="ctr"/>
          <a:lstStyle>
            <a:lvl1pPr algn="r">
              <a:defRPr sz="2386">
                <a:solidFill>
                  <a:schemeClr val="tx1">
                    <a:tint val="75000"/>
                  </a:schemeClr>
                </a:solidFill>
              </a:defRPr>
            </a:lvl1pPr>
          </a:lstStyle>
          <a:p>
            <a:fld id="{F8B1DC26-6129-45E6-B3DE-8F39747A7F71}" type="slidenum">
              <a:rPr lang="el-GR" smtClean="0"/>
              <a:t>‹#›</a:t>
            </a:fld>
            <a:endParaRPr lang="el-GR"/>
          </a:p>
        </p:txBody>
      </p:sp>
    </p:spTree>
    <p:extLst>
      <p:ext uri="{BB962C8B-B14F-4D97-AF65-F5344CB8AC3E}">
        <p14:creationId xmlns:p14="http://schemas.microsoft.com/office/powerpoint/2010/main" val="3857993587"/>
      </p:ext>
    </p:extLst>
  </p:cSld>
  <p:clrMap bg1="lt1" tx1="dk1" bg2="lt2" tx2="dk2" accent1="accent1" accent2="accent2" accent3="accent3" accent4="accent4" accent5="accent5" accent6="accent6" hlink="hlink" folHlink="folHlink"/>
  <p:sldLayoutIdLst>
    <p:sldLayoutId id="2147483664" r:id="rId1"/>
  </p:sldLayoutIdLst>
  <p:txStyles>
    <p:titleStyle>
      <a:lvl1pPr algn="l" defTabSz="1817964" rtl="0" eaLnBrk="1" latinLnBrk="0" hangingPunct="1">
        <a:lnSpc>
          <a:spcPct val="90000"/>
        </a:lnSpc>
        <a:spcBef>
          <a:spcPct val="0"/>
        </a:spcBef>
        <a:buNone/>
        <a:defRPr sz="7158" kern="1200">
          <a:solidFill>
            <a:srgbClr val="19BEDE"/>
          </a:solidFill>
          <a:latin typeface="Trebuchet MS" panose="020B0603020202020204" pitchFamily="34" charset="0"/>
          <a:ea typeface="+mj-ea"/>
          <a:cs typeface="+mj-cs"/>
        </a:defRPr>
      </a:lvl1pPr>
    </p:titleStyle>
    <p:bodyStyle>
      <a:lvl1pPr marL="454491" indent="-454491" algn="l" defTabSz="1817964" rtl="0" eaLnBrk="1" latinLnBrk="0" hangingPunct="1">
        <a:lnSpc>
          <a:spcPct val="90000"/>
        </a:lnSpc>
        <a:spcBef>
          <a:spcPts val="1988"/>
        </a:spcBef>
        <a:buFont typeface="Arial" panose="020B0604020202020204" pitchFamily="34" charset="0"/>
        <a:buChar char="•"/>
        <a:defRPr sz="5567" kern="1200">
          <a:solidFill>
            <a:schemeClr val="tx1"/>
          </a:solidFill>
          <a:latin typeface="+mn-lt"/>
          <a:ea typeface="+mn-ea"/>
          <a:cs typeface="+mn-cs"/>
        </a:defRPr>
      </a:lvl1pPr>
      <a:lvl2pPr marL="1363474" indent="-454491" algn="l" defTabSz="1817964" rtl="0" eaLnBrk="1" latinLnBrk="0" hangingPunct="1">
        <a:lnSpc>
          <a:spcPct val="90000"/>
        </a:lnSpc>
        <a:spcBef>
          <a:spcPts val="994"/>
        </a:spcBef>
        <a:buFont typeface="Arial" panose="020B0604020202020204" pitchFamily="34" charset="0"/>
        <a:buChar char="•"/>
        <a:defRPr sz="4772" kern="1200">
          <a:solidFill>
            <a:schemeClr val="tx1"/>
          </a:solidFill>
          <a:latin typeface="+mn-lt"/>
          <a:ea typeface="+mn-ea"/>
          <a:cs typeface="+mn-cs"/>
        </a:defRPr>
      </a:lvl2pPr>
      <a:lvl3pPr marL="2272455" indent="-454491" algn="l" defTabSz="1817964" rtl="0" eaLnBrk="1" latinLnBrk="0" hangingPunct="1">
        <a:lnSpc>
          <a:spcPct val="90000"/>
        </a:lnSpc>
        <a:spcBef>
          <a:spcPts val="994"/>
        </a:spcBef>
        <a:buFont typeface="Arial" panose="020B0604020202020204" pitchFamily="34" charset="0"/>
        <a:buChar char="•"/>
        <a:defRPr sz="3976" kern="1200">
          <a:solidFill>
            <a:schemeClr val="tx1"/>
          </a:solidFill>
          <a:latin typeface="+mn-lt"/>
          <a:ea typeface="+mn-ea"/>
          <a:cs typeface="+mn-cs"/>
        </a:defRPr>
      </a:lvl3pPr>
      <a:lvl4pPr marL="3181438"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4pPr>
      <a:lvl5pPr marL="4090421"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5pPr>
      <a:lvl6pPr marL="4999402"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386"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367"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350"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p:bodyStyle>
    <p:otherStyle>
      <a:defPPr>
        <a:defRPr lang="el-GR"/>
      </a:defPPr>
      <a:lvl1pPr marL="0" algn="l" defTabSz="1817964" rtl="0" eaLnBrk="1" latinLnBrk="0" hangingPunct="1">
        <a:defRPr sz="3579" kern="1200">
          <a:solidFill>
            <a:schemeClr val="tx1"/>
          </a:solidFill>
          <a:latin typeface="+mn-lt"/>
          <a:ea typeface="+mn-ea"/>
          <a:cs typeface="+mn-cs"/>
        </a:defRPr>
      </a:lvl1pPr>
      <a:lvl2pPr marL="908983" algn="l" defTabSz="1817964" rtl="0" eaLnBrk="1" latinLnBrk="0" hangingPunct="1">
        <a:defRPr sz="3579" kern="1200">
          <a:solidFill>
            <a:schemeClr val="tx1"/>
          </a:solidFill>
          <a:latin typeface="+mn-lt"/>
          <a:ea typeface="+mn-ea"/>
          <a:cs typeface="+mn-cs"/>
        </a:defRPr>
      </a:lvl2pPr>
      <a:lvl3pPr marL="1817964" algn="l" defTabSz="1817964" rtl="0" eaLnBrk="1" latinLnBrk="0" hangingPunct="1">
        <a:defRPr sz="3579" kern="1200">
          <a:solidFill>
            <a:schemeClr val="tx1"/>
          </a:solidFill>
          <a:latin typeface="+mn-lt"/>
          <a:ea typeface="+mn-ea"/>
          <a:cs typeface="+mn-cs"/>
        </a:defRPr>
      </a:lvl3pPr>
      <a:lvl4pPr marL="2726948" algn="l" defTabSz="1817964" rtl="0" eaLnBrk="1" latinLnBrk="0" hangingPunct="1">
        <a:defRPr sz="3579" kern="1200">
          <a:solidFill>
            <a:schemeClr val="tx1"/>
          </a:solidFill>
          <a:latin typeface="+mn-lt"/>
          <a:ea typeface="+mn-ea"/>
          <a:cs typeface="+mn-cs"/>
        </a:defRPr>
      </a:lvl4pPr>
      <a:lvl5pPr marL="3635929" algn="l" defTabSz="1817964" rtl="0" eaLnBrk="1" latinLnBrk="0" hangingPunct="1">
        <a:defRPr sz="3579" kern="1200">
          <a:solidFill>
            <a:schemeClr val="tx1"/>
          </a:solidFill>
          <a:latin typeface="+mn-lt"/>
          <a:ea typeface="+mn-ea"/>
          <a:cs typeface="+mn-cs"/>
        </a:defRPr>
      </a:lvl5pPr>
      <a:lvl6pPr marL="4544912" algn="l" defTabSz="1817964" rtl="0" eaLnBrk="1" latinLnBrk="0" hangingPunct="1">
        <a:defRPr sz="3579" kern="1200">
          <a:solidFill>
            <a:schemeClr val="tx1"/>
          </a:solidFill>
          <a:latin typeface="+mn-lt"/>
          <a:ea typeface="+mn-ea"/>
          <a:cs typeface="+mn-cs"/>
        </a:defRPr>
      </a:lvl6pPr>
      <a:lvl7pPr marL="5453893" algn="l" defTabSz="1817964" rtl="0" eaLnBrk="1" latinLnBrk="0" hangingPunct="1">
        <a:defRPr sz="3579" kern="1200">
          <a:solidFill>
            <a:schemeClr val="tx1"/>
          </a:solidFill>
          <a:latin typeface="+mn-lt"/>
          <a:ea typeface="+mn-ea"/>
          <a:cs typeface="+mn-cs"/>
        </a:defRPr>
      </a:lvl7pPr>
      <a:lvl8pPr marL="6362876" algn="l" defTabSz="1817964" rtl="0" eaLnBrk="1" latinLnBrk="0" hangingPunct="1">
        <a:defRPr sz="3579" kern="1200">
          <a:solidFill>
            <a:schemeClr val="tx1"/>
          </a:solidFill>
          <a:latin typeface="+mn-lt"/>
          <a:ea typeface="+mn-ea"/>
          <a:cs typeface="+mn-cs"/>
        </a:defRPr>
      </a:lvl8pPr>
      <a:lvl9pPr marL="7271859" algn="l" defTabSz="1817964" rtl="0" eaLnBrk="1" latinLnBrk="0" hangingPunct="1">
        <a:defRPr sz="357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571069"/>
      </p:ext>
    </p:extLst>
  </p:cSld>
  <p:clrMap bg1="lt1" tx1="dk1" bg2="lt2" tx2="dk2" accent1="accent1" accent2="accent2" accent3="accent3" accent4="accent4" accent5="accent5" accent6="accent6" hlink="hlink" folHlink="folHlink"/>
  <p:sldLayoutIdLst>
    <p:sldLayoutId id="2147483677" r:id="rId1"/>
  </p:sldLayoutIdLst>
  <p:txStyles>
    <p:titleStyle>
      <a:lvl1pPr algn="l" defTabSz="1817964" rtl="0" eaLnBrk="1" latinLnBrk="0" hangingPunct="1">
        <a:lnSpc>
          <a:spcPct val="90000"/>
        </a:lnSpc>
        <a:spcBef>
          <a:spcPct val="0"/>
        </a:spcBef>
        <a:buNone/>
        <a:defRPr sz="8748" kern="1200">
          <a:solidFill>
            <a:schemeClr val="tx1"/>
          </a:solidFill>
          <a:latin typeface="+mj-lt"/>
          <a:ea typeface="+mj-ea"/>
          <a:cs typeface="+mj-cs"/>
        </a:defRPr>
      </a:lvl1pPr>
    </p:titleStyle>
    <p:bodyStyle>
      <a:lvl1pPr marL="454491" indent="-454491" algn="l" defTabSz="1817964" rtl="0" eaLnBrk="1" latinLnBrk="0" hangingPunct="1">
        <a:lnSpc>
          <a:spcPct val="90000"/>
        </a:lnSpc>
        <a:spcBef>
          <a:spcPts val="1988"/>
        </a:spcBef>
        <a:buFont typeface="Arial" panose="020B0604020202020204" pitchFamily="34" charset="0"/>
        <a:buChar char="•"/>
        <a:defRPr sz="5567" kern="1200">
          <a:solidFill>
            <a:schemeClr val="tx1"/>
          </a:solidFill>
          <a:latin typeface="+mn-lt"/>
          <a:ea typeface="+mn-ea"/>
          <a:cs typeface="+mn-cs"/>
        </a:defRPr>
      </a:lvl1pPr>
      <a:lvl2pPr marL="1363474" indent="-454491" algn="l" defTabSz="1817964" rtl="0" eaLnBrk="1" latinLnBrk="0" hangingPunct="1">
        <a:lnSpc>
          <a:spcPct val="90000"/>
        </a:lnSpc>
        <a:spcBef>
          <a:spcPts val="994"/>
        </a:spcBef>
        <a:buFont typeface="Arial" panose="020B0604020202020204" pitchFamily="34" charset="0"/>
        <a:buChar char="•"/>
        <a:defRPr sz="4772" kern="1200">
          <a:solidFill>
            <a:schemeClr val="tx1"/>
          </a:solidFill>
          <a:latin typeface="+mn-lt"/>
          <a:ea typeface="+mn-ea"/>
          <a:cs typeface="+mn-cs"/>
        </a:defRPr>
      </a:lvl2pPr>
      <a:lvl3pPr marL="2272455" indent="-454491" algn="l" defTabSz="1817964" rtl="0" eaLnBrk="1" latinLnBrk="0" hangingPunct="1">
        <a:lnSpc>
          <a:spcPct val="90000"/>
        </a:lnSpc>
        <a:spcBef>
          <a:spcPts val="994"/>
        </a:spcBef>
        <a:buFont typeface="Arial" panose="020B0604020202020204" pitchFamily="34" charset="0"/>
        <a:buChar char="•"/>
        <a:defRPr sz="3976" kern="1200">
          <a:solidFill>
            <a:schemeClr val="tx1"/>
          </a:solidFill>
          <a:latin typeface="+mn-lt"/>
          <a:ea typeface="+mn-ea"/>
          <a:cs typeface="+mn-cs"/>
        </a:defRPr>
      </a:lvl3pPr>
      <a:lvl4pPr marL="3181438"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4pPr>
      <a:lvl5pPr marL="4090421"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5pPr>
      <a:lvl6pPr marL="4999402"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386"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367"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350"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p:bodyStyle>
    <p:otherStyle>
      <a:defPPr>
        <a:defRPr lang="el-GR"/>
      </a:defPPr>
      <a:lvl1pPr marL="0" algn="l" defTabSz="1817964" rtl="0" eaLnBrk="1" latinLnBrk="0" hangingPunct="1">
        <a:defRPr sz="3579" kern="1200">
          <a:solidFill>
            <a:schemeClr val="tx1"/>
          </a:solidFill>
          <a:latin typeface="+mn-lt"/>
          <a:ea typeface="+mn-ea"/>
          <a:cs typeface="+mn-cs"/>
        </a:defRPr>
      </a:lvl1pPr>
      <a:lvl2pPr marL="908983" algn="l" defTabSz="1817964" rtl="0" eaLnBrk="1" latinLnBrk="0" hangingPunct="1">
        <a:defRPr sz="3579" kern="1200">
          <a:solidFill>
            <a:schemeClr val="tx1"/>
          </a:solidFill>
          <a:latin typeface="+mn-lt"/>
          <a:ea typeface="+mn-ea"/>
          <a:cs typeface="+mn-cs"/>
        </a:defRPr>
      </a:lvl2pPr>
      <a:lvl3pPr marL="1817964" algn="l" defTabSz="1817964" rtl="0" eaLnBrk="1" latinLnBrk="0" hangingPunct="1">
        <a:defRPr sz="3579" kern="1200">
          <a:solidFill>
            <a:schemeClr val="tx1"/>
          </a:solidFill>
          <a:latin typeface="+mn-lt"/>
          <a:ea typeface="+mn-ea"/>
          <a:cs typeface="+mn-cs"/>
        </a:defRPr>
      </a:lvl3pPr>
      <a:lvl4pPr marL="2726948" algn="l" defTabSz="1817964" rtl="0" eaLnBrk="1" latinLnBrk="0" hangingPunct="1">
        <a:defRPr sz="3579" kern="1200">
          <a:solidFill>
            <a:schemeClr val="tx1"/>
          </a:solidFill>
          <a:latin typeface="+mn-lt"/>
          <a:ea typeface="+mn-ea"/>
          <a:cs typeface="+mn-cs"/>
        </a:defRPr>
      </a:lvl4pPr>
      <a:lvl5pPr marL="3635929" algn="l" defTabSz="1817964" rtl="0" eaLnBrk="1" latinLnBrk="0" hangingPunct="1">
        <a:defRPr sz="3579" kern="1200">
          <a:solidFill>
            <a:schemeClr val="tx1"/>
          </a:solidFill>
          <a:latin typeface="+mn-lt"/>
          <a:ea typeface="+mn-ea"/>
          <a:cs typeface="+mn-cs"/>
        </a:defRPr>
      </a:lvl5pPr>
      <a:lvl6pPr marL="4544912" algn="l" defTabSz="1817964" rtl="0" eaLnBrk="1" latinLnBrk="0" hangingPunct="1">
        <a:defRPr sz="3579" kern="1200">
          <a:solidFill>
            <a:schemeClr val="tx1"/>
          </a:solidFill>
          <a:latin typeface="+mn-lt"/>
          <a:ea typeface="+mn-ea"/>
          <a:cs typeface="+mn-cs"/>
        </a:defRPr>
      </a:lvl6pPr>
      <a:lvl7pPr marL="5453893" algn="l" defTabSz="1817964" rtl="0" eaLnBrk="1" latinLnBrk="0" hangingPunct="1">
        <a:defRPr sz="3579" kern="1200">
          <a:solidFill>
            <a:schemeClr val="tx1"/>
          </a:solidFill>
          <a:latin typeface="+mn-lt"/>
          <a:ea typeface="+mn-ea"/>
          <a:cs typeface="+mn-cs"/>
        </a:defRPr>
      </a:lvl7pPr>
      <a:lvl8pPr marL="6362876" algn="l" defTabSz="1817964" rtl="0" eaLnBrk="1" latinLnBrk="0" hangingPunct="1">
        <a:defRPr sz="3579" kern="1200">
          <a:solidFill>
            <a:schemeClr val="tx1"/>
          </a:solidFill>
          <a:latin typeface="+mn-lt"/>
          <a:ea typeface="+mn-ea"/>
          <a:cs typeface="+mn-cs"/>
        </a:defRPr>
      </a:lvl8pPr>
      <a:lvl9pPr marL="7271859" algn="l" defTabSz="1817964" rtl="0" eaLnBrk="1" latinLnBrk="0" hangingPunct="1">
        <a:defRPr sz="357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66468" y="730251"/>
            <a:ext cx="20906602" cy="2651126"/>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6468" y="3651250"/>
            <a:ext cx="20906602" cy="8702676"/>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1666468" y="12712701"/>
            <a:ext cx="5453896" cy="730250"/>
          </a:xfrm>
          <a:prstGeom prst="rect">
            <a:avLst/>
          </a:prstGeom>
        </p:spPr>
        <p:txBody>
          <a:bodyPr vert="horz" lIns="91440" tIns="45720" rIns="91440" bIns="45720" rtlCol="0" anchor="ctr"/>
          <a:lstStyle>
            <a:lvl1pPr algn="l">
              <a:defRPr sz="2386">
                <a:solidFill>
                  <a:schemeClr val="tx1">
                    <a:tint val="75000"/>
                  </a:schemeClr>
                </a:solidFill>
              </a:defRPr>
            </a:lvl1pPr>
          </a:lstStyle>
          <a:p>
            <a:fld id="{33312B16-8557-4743-8EE6-3DDFEC79069C}" type="datetimeFigureOut">
              <a:rPr lang="el-GR" smtClean="0"/>
              <a:t>21/11/2025</a:t>
            </a:fld>
            <a:endParaRPr lang="el-GR"/>
          </a:p>
        </p:txBody>
      </p:sp>
      <p:sp>
        <p:nvSpPr>
          <p:cNvPr id="5" name="Footer Placeholder 4"/>
          <p:cNvSpPr>
            <a:spLocks noGrp="1"/>
          </p:cNvSpPr>
          <p:nvPr>
            <p:ph type="ftr" sz="quarter" idx="3"/>
          </p:nvPr>
        </p:nvSpPr>
        <p:spPr>
          <a:xfrm>
            <a:off x="8029347" y="12712701"/>
            <a:ext cx="8180844" cy="730250"/>
          </a:xfrm>
          <a:prstGeom prst="rect">
            <a:avLst/>
          </a:prstGeom>
        </p:spPr>
        <p:txBody>
          <a:bodyPr vert="horz" lIns="91440" tIns="45720" rIns="91440" bIns="45720" rtlCol="0" anchor="ctr"/>
          <a:lstStyle>
            <a:lvl1pPr algn="ctr">
              <a:defRPr sz="2386">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17119174" y="12712701"/>
            <a:ext cx="5453896" cy="730250"/>
          </a:xfrm>
          <a:prstGeom prst="rect">
            <a:avLst/>
          </a:prstGeom>
        </p:spPr>
        <p:txBody>
          <a:bodyPr vert="horz" lIns="91440" tIns="45720" rIns="91440" bIns="45720" rtlCol="0" anchor="ctr"/>
          <a:lstStyle>
            <a:lvl1pPr algn="r">
              <a:defRPr sz="2386">
                <a:solidFill>
                  <a:schemeClr val="tx1">
                    <a:tint val="75000"/>
                  </a:schemeClr>
                </a:solidFill>
              </a:defRPr>
            </a:lvl1pPr>
          </a:lstStyle>
          <a:p>
            <a:fld id="{C6DD6E9A-F6BC-4101-9D32-73E53CB7934B}" type="slidenum">
              <a:rPr lang="el-GR" smtClean="0"/>
              <a:pPr/>
              <a:t>‹#›</a:t>
            </a:fld>
            <a:endParaRPr lang="el-GR" dirty="0"/>
          </a:p>
        </p:txBody>
      </p:sp>
      <p:pic>
        <p:nvPicPr>
          <p:cNvPr id="7" name="Εικόνα 6">
            <a:extLst>
              <a:ext uri="{FF2B5EF4-FFF2-40B4-BE49-F238E27FC236}">
                <a16:creationId xmlns:a16="http://schemas.microsoft.com/office/drawing/2014/main" id="{08BCA747-5152-A44B-9CEA-DF5112260DAB}"/>
              </a:ext>
            </a:extLst>
          </p:cNvPr>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2526" y="0"/>
            <a:ext cx="24234490" cy="13716000"/>
          </a:xfrm>
          <a:prstGeom prst="rect">
            <a:avLst/>
          </a:prstGeom>
        </p:spPr>
      </p:pic>
      <p:pic>
        <p:nvPicPr>
          <p:cNvPr id="8" name="Εικόνα 7">
            <a:extLst>
              <a:ext uri="{FF2B5EF4-FFF2-40B4-BE49-F238E27FC236}">
                <a16:creationId xmlns:a16="http://schemas.microsoft.com/office/drawing/2014/main" id="{E5CF02F1-D563-934F-9869-0A4A0DEF96C2}"/>
              </a:ext>
            </a:extLst>
          </p:cNvPr>
          <p:cNvPicPr>
            <a:picLocks noChangeAspect="1"/>
          </p:cNvPicPr>
          <p:nvPr userDrawn="1"/>
        </p:nvPicPr>
        <p:blipFill>
          <a:blip r:embed="rId27"/>
          <a:stretch>
            <a:fillRect/>
          </a:stretch>
        </p:blipFill>
        <p:spPr>
          <a:xfrm>
            <a:off x="817970" y="12481771"/>
            <a:ext cx="4855042" cy="961180"/>
          </a:xfrm>
          <a:prstGeom prst="rect">
            <a:avLst/>
          </a:prstGeom>
        </p:spPr>
      </p:pic>
    </p:spTree>
    <p:extLst>
      <p:ext uri="{BB962C8B-B14F-4D97-AF65-F5344CB8AC3E}">
        <p14:creationId xmlns:p14="http://schemas.microsoft.com/office/powerpoint/2010/main" val="1300421988"/>
      </p:ext>
    </p:extLst>
  </p:cSld>
  <p:clrMap bg1="lt1" tx1="dk1" bg2="lt2" tx2="dk2" accent1="accent1" accent2="accent2" accent3="accent3" accent4="accent4" accent5="accent5" accent6="accent6" hlink="hlink" folHlink="folHlink"/>
  <p:sldLayoutIdLst>
    <p:sldLayoutId id="2147483679" r:id="rId1"/>
    <p:sldLayoutId id="2147483702"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Lst>
  <p:txStyles>
    <p:title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p:titleStyle>
    <p:bodyStyle>
      <a:lvl1pPr marL="454503" indent="-454503" algn="l" defTabSz="1818010" rtl="0" eaLnBrk="1" latinLnBrk="0" hangingPunct="1">
        <a:lnSpc>
          <a:spcPct val="90000"/>
        </a:lnSpc>
        <a:spcBef>
          <a:spcPts val="1988"/>
        </a:spcBef>
        <a:buFont typeface="Arial" panose="020B0604020202020204" pitchFamily="34" charset="0"/>
        <a:buChar char="•"/>
        <a:defRPr sz="5567" kern="1200">
          <a:solidFill>
            <a:schemeClr val="tx1"/>
          </a:solidFill>
          <a:latin typeface="+mn-lt"/>
          <a:ea typeface="+mn-ea"/>
          <a:cs typeface="+mn-cs"/>
        </a:defRPr>
      </a:lvl1pPr>
      <a:lvl2pPr marL="1363508" indent="-454503" algn="l" defTabSz="1818010" rtl="0" eaLnBrk="1" latinLnBrk="0" hangingPunct="1">
        <a:lnSpc>
          <a:spcPct val="90000"/>
        </a:lnSpc>
        <a:spcBef>
          <a:spcPts val="994"/>
        </a:spcBef>
        <a:buFont typeface="Arial" panose="020B0604020202020204" pitchFamily="34" charset="0"/>
        <a:buChar char="•"/>
        <a:defRPr sz="4772" kern="1200">
          <a:solidFill>
            <a:schemeClr val="tx1"/>
          </a:solidFill>
          <a:latin typeface="+mn-lt"/>
          <a:ea typeface="+mn-ea"/>
          <a:cs typeface="+mn-cs"/>
        </a:defRPr>
      </a:lvl2pPr>
      <a:lvl3pPr marL="2272513" indent="-454503" algn="l" defTabSz="1818010" rtl="0" eaLnBrk="1" latinLnBrk="0" hangingPunct="1">
        <a:lnSpc>
          <a:spcPct val="90000"/>
        </a:lnSpc>
        <a:spcBef>
          <a:spcPts val="994"/>
        </a:spcBef>
        <a:buFont typeface="Arial" panose="020B0604020202020204" pitchFamily="34" charset="0"/>
        <a:buChar char="•"/>
        <a:defRPr sz="3976" kern="1200">
          <a:solidFill>
            <a:schemeClr val="tx1"/>
          </a:solidFill>
          <a:latin typeface="+mn-lt"/>
          <a:ea typeface="+mn-ea"/>
          <a:cs typeface="+mn-cs"/>
        </a:defRPr>
      </a:lvl3pPr>
      <a:lvl4pPr marL="318151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4pPr>
      <a:lvl5pPr marL="409052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5pPr>
      <a:lvl6pPr marL="499952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53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53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54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p:bodyStyle>
    <p:otherStyle>
      <a:defPPr>
        <a:defRPr lang="en-US"/>
      </a:defPPr>
      <a:lvl1pPr marL="0" algn="l" defTabSz="1818010" rtl="0" eaLnBrk="1" latinLnBrk="0" hangingPunct="1">
        <a:defRPr sz="3579" kern="1200">
          <a:solidFill>
            <a:schemeClr val="tx1"/>
          </a:solidFill>
          <a:latin typeface="+mn-lt"/>
          <a:ea typeface="+mn-ea"/>
          <a:cs typeface="+mn-cs"/>
        </a:defRPr>
      </a:lvl1pPr>
      <a:lvl2pPr marL="909005" algn="l" defTabSz="1818010" rtl="0" eaLnBrk="1" latinLnBrk="0" hangingPunct="1">
        <a:defRPr sz="3579" kern="1200">
          <a:solidFill>
            <a:schemeClr val="tx1"/>
          </a:solidFill>
          <a:latin typeface="+mn-lt"/>
          <a:ea typeface="+mn-ea"/>
          <a:cs typeface="+mn-cs"/>
        </a:defRPr>
      </a:lvl2pPr>
      <a:lvl3pPr marL="1818010" algn="l" defTabSz="1818010" rtl="0" eaLnBrk="1" latinLnBrk="0" hangingPunct="1">
        <a:defRPr sz="3579" kern="1200">
          <a:solidFill>
            <a:schemeClr val="tx1"/>
          </a:solidFill>
          <a:latin typeface="+mn-lt"/>
          <a:ea typeface="+mn-ea"/>
          <a:cs typeface="+mn-cs"/>
        </a:defRPr>
      </a:lvl3pPr>
      <a:lvl4pPr marL="2727015" algn="l" defTabSz="1818010" rtl="0" eaLnBrk="1" latinLnBrk="0" hangingPunct="1">
        <a:defRPr sz="3579" kern="1200">
          <a:solidFill>
            <a:schemeClr val="tx1"/>
          </a:solidFill>
          <a:latin typeface="+mn-lt"/>
          <a:ea typeface="+mn-ea"/>
          <a:cs typeface="+mn-cs"/>
        </a:defRPr>
      </a:lvl4pPr>
      <a:lvl5pPr marL="3636020" algn="l" defTabSz="1818010" rtl="0" eaLnBrk="1" latinLnBrk="0" hangingPunct="1">
        <a:defRPr sz="3579" kern="1200">
          <a:solidFill>
            <a:schemeClr val="tx1"/>
          </a:solidFill>
          <a:latin typeface="+mn-lt"/>
          <a:ea typeface="+mn-ea"/>
          <a:cs typeface="+mn-cs"/>
        </a:defRPr>
      </a:lvl5pPr>
      <a:lvl6pPr marL="4545025" algn="l" defTabSz="1818010" rtl="0" eaLnBrk="1" latinLnBrk="0" hangingPunct="1">
        <a:defRPr sz="3579" kern="1200">
          <a:solidFill>
            <a:schemeClr val="tx1"/>
          </a:solidFill>
          <a:latin typeface="+mn-lt"/>
          <a:ea typeface="+mn-ea"/>
          <a:cs typeface="+mn-cs"/>
        </a:defRPr>
      </a:lvl6pPr>
      <a:lvl7pPr marL="5454030" algn="l" defTabSz="1818010" rtl="0" eaLnBrk="1" latinLnBrk="0" hangingPunct="1">
        <a:defRPr sz="3579" kern="1200">
          <a:solidFill>
            <a:schemeClr val="tx1"/>
          </a:solidFill>
          <a:latin typeface="+mn-lt"/>
          <a:ea typeface="+mn-ea"/>
          <a:cs typeface="+mn-cs"/>
        </a:defRPr>
      </a:lvl7pPr>
      <a:lvl8pPr marL="6363035" algn="l" defTabSz="1818010" rtl="0" eaLnBrk="1" latinLnBrk="0" hangingPunct="1">
        <a:defRPr sz="3579" kern="1200">
          <a:solidFill>
            <a:schemeClr val="tx1"/>
          </a:solidFill>
          <a:latin typeface="+mn-lt"/>
          <a:ea typeface="+mn-ea"/>
          <a:cs typeface="+mn-cs"/>
        </a:defRPr>
      </a:lvl8pPr>
      <a:lvl9pPr marL="7272040" algn="l" defTabSz="1818010" rtl="0" eaLnBrk="1" latinLnBrk="0" hangingPunct="1">
        <a:defRPr sz="357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66468" y="730251"/>
            <a:ext cx="20906602" cy="2651126"/>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6468" y="3651250"/>
            <a:ext cx="20906602" cy="8702676"/>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1666468" y="12712701"/>
            <a:ext cx="5453896" cy="730250"/>
          </a:xfrm>
          <a:prstGeom prst="rect">
            <a:avLst/>
          </a:prstGeom>
        </p:spPr>
        <p:txBody>
          <a:bodyPr vert="horz" lIns="91440" tIns="45720" rIns="91440" bIns="45720" rtlCol="0" anchor="ctr"/>
          <a:lstStyle>
            <a:lvl1pPr algn="l">
              <a:defRPr sz="2386">
                <a:solidFill>
                  <a:schemeClr val="tx1">
                    <a:tint val="75000"/>
                  </a:schemeClr>
                </a:solidFill>
              </a:defRPr>
            </a:lvl1pPr>
          </a:lstStyle>
          <a:p>
            <a:fld id="{33312B16-8557-4743-8EE6-3DDFEC79069C}" type="datetimeFigureOut">
              <a:rPr lang="el-GR" smtClean="0"/>
              <a:t>21/11/2025</a:t>
            </a:fld>
            <a:endParaRPr lang="el-GR"/>
          </a:p>
        </p:txBody>
      </p:sp>
      <p:sp>
        <p:nvSpPr>
          <p:cNvPr id="5" name="Footer Placeholder 4"/>
          <p:cNvSpPr>
            <a:spLocks noGrp="1"/>
          </p:cNvSpPr>
          <p:nvPr>
            <p:ph type="ftr" sz="quarter" idx="3"/>
          </p:nvPr>
        </p:nvSpPr>
        <p:spPr>
          <a:xfrm>
            <a:off x="8029347" y="12712701"/>
            <a:ext cx="8180844" cy="730250"/>
          </a:xfrm>
          <a:prstGeom prst="rect">
            <a:avLst/>
          </a:prstGeom>
        </p:spPr>
        <p:txBody>
          <a:bodyPr vert="horz" lIns="91440" tIns="45720" rIns="91440" bIns="45720" rtlCol="0" anchor="ctr"/>
          <a:lstStyle>
            <a:lvl1pPr algn="ctr">
              <a:defRPr sz="2386">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17119174" y="12712701"/>
            <a:ext cx="5453896" cy="730250"/>
          </a:xfrm>
          <a:prstGeom prst="rect">
            <a:avLst/>
          </a:prstGeom>
        </p:spPr>
        <p:txBody>
          <a:bodyPr vert="horz" lIns="91440" tIns="45720" rIns="91440" bIns="45720" rtlCol="0" anchor="ctr"/>
          <a:lstStyle>
            <a:lvl1pPr algn="r">
              <a:defRPr sz="2386">
                <a:solidFill>
                  <a:schemeClr val="tx1">
                    <a:tint val="75000"/>
                  </a:schemeClr>
                </a:solidFill>
              </a:defRPr>
            </a:lvl1pPr>
          </a:lstStyle>
          <a:p>
            <a:fld id="{C6DD6E9A-F6BC-4101-9D32-73E53CB7934B}" type="slidenum">
              <a:rPr lang="el-GR" smtClean="0"/>
              <a:pPr/>
              <a:t>‹#›</a:t>
            </a:fld>
            <a:endParaRPr lang="el-GR" dirty="0"/>
          </a:p>
        </p:txBody>
      </p:sp>
      <p:pic>
        <p:nvPicPr>
          <p:cNvPr id="7" name="Εικόνα 6">
            <a:extLst>
              <a:ext uri="{FF2B5EF4-FFF2-40B4-BE49-F238E27FC236}">
                <a16:creationId xmlns:a16="http://schemas.microsoft.com/office/drawing/2014/main" id="{08BCA747-5152-A44B-9CEA-DF5112260DAB}"/>
              </a:ext>
            </a:extLst>
          </p:cNvPr>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2526" y="0"/>
            <a:ext cx="24234490" cy="13716000"/>
          </a:xfrm>
          <a:prstGeom prst="rect">
            <a:avLst/>
          </a:prstGeom>
        </p:spPr>
      </p:pic>
      <p:pic>
        <p:nvPicPr>
          <p:cNvPr id="8" name="Εικόνα 7">
            <a:extLst>
              <a:ext uri="{FF2B5EF4-FFF2-40B4-BE49-F238E27FC236}">
                <a16:creationId xmlns:a16="http://schemas.microsoft.com/office/drawing/2014/main" id="{E5CF02F1-D563-934F-9869-0A4A0DEF96C2}"/>
              </a:ext>
            </a:extLst>
          </p:cNvPr>
          <p:cNvPicPr>
            <a:picLocks noChangeAspect="1"/>
          </p:cNvPicPr>
          <p:nvPr userDrawn="1"/>
        </p:nvPicPr>
        <p:blipFill>
          <a:blip r:embed="rId22"/>
          <a:stretch>
            <a:fillRect/>
          </a:stretch>
        </p:blipFill>
        <p:spPr>
          <a:xfrm>
            <a:off x="817970" y="12481771"/>
            <a:ext cx="4855042" cy="961180"/>
          </a:xfrm>
          <a:prstGeom prst="rect">
            <a:avLst/>
          </a:prstGeom>
        </p:spPr>
      </p:pic>
    </p:spTree>
    <p:extLst>
      <p:ext uri="{BB962C8B-B14F-4D97-AF65-F5344CB8AC3E}">
        <p14:creationId xmlns:p14="http://schemas.microsoft.com/office/powerpoint/2010/main" val="2066584442"/>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Lst>
  <p:txStyles>
    <p:title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p:titleStyle>
    <p:bodyStyle>
      <a:lvl1pPr marL="454503" indent="-454503" algn="l" defTabSz="1818010" rtl="0" eaLnBrk="1" latinLnBrk="0" hangingPunct="1">
        <a:lnSpc>
          <a:spcPct val="90000"/>
        </a:lnSpc>
        <a:spcBef>
          <a:spcPts val="1988"/>
        </a:spcBef>
        <a:buFont typeface="Arial" panose="020B0604020202020204" pitchFamily="34" charset="0"/>
        <a:buChar char="•"/>
        <a:defRPr sz="5567" kern="1200">
          <a:solidFill>
            <a:schemeClr val="tx1"/>
          </a:solidFill>
          <a:latin typeface="+mn-lt"/>
          <a:ea typeface="+mn-ea"/>
          <a:cs typeface="+mn-cs"/>
        </a:defRPr>
      </a:lvl1pPr>
      <a:lvl2pPr marL="1363508" indent="-454503" algn="l" defTabSz="1818010" rtl="0" eaLnBrk="1" latinLnBrk="0" hangingPunct="1">
        <a:lnSpc>
          <a:spcPct val="90000"/>
        </a:lnSpc>
        <a:spcBef>
          <a:spcPts val="994"/>
        </a:spcBef>
        <a:buFont typeface="Arial" panose="020B0604020202020204" pitchFamily="34" charset="0"/>
        <a:buChar char="•"/>
        <a:defRPr sz="4772" kern="1200">
          <a:solidFill>
            <a:schemeClr val="tx1"/>
          </a:solidFill>
          <a:latin typeface="+mn-lt"/>
          <a:ea typeface="+mn-ea"/>
          <a:cs typeface="+mn-cs"/>
        </a:defRPr>
      </a:lvl2pPr>
      <a:lvl3pPr marL="2272513" indent="-454503" algn="l" defTabSz="1818010" rtl="0" eaLnBrk="1" latinLnBrk="0" hangingPunct="1">
        <a:lnSpc>
          <a:spcPct val="90000"/>
        </a:lnSpc>
        <a:spcBef>
          <a:spcPts val="994"/>
        </a:spcBef>
        <a:buFont typeface="Arial" panose="020B0604020202020204" pitchFamily="34" charset="0"/>
        <a:buChar char="•"/>
        <a:defRPr sz="3976" kern="1200">
          <a:solidFill>
            <a:schemeClr val="tx1"/>
          </a:solidFill>
          <a:latin typeface="+mn-lt"/>
          <a:ea typeface="+mn-ea"/>
          <a:cs typeface="+mn-cs"/>
        </a:defRPr>
      </a:lvl3pPr>
      <a:lvl4pPr marL="318151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4pPr>
      <a:lvl5pPr marL="409052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5pPr>
      <a:lvl6pPr marL="499952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53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53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54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p:bodyStyle>
    <p:otherStyle>
      <a:defPPr>
        <a:defRPr lang="en-US"/>
      </a:defPPr>
      <a:lvl1pPr marL="0" algn="l" defTabSz="1818010" rtl="0" eaLnBrk="1" latinLnBrk="0" hangingPunct="1">
        <a:defRPr sz="3579" kern="1200">
          <a:solidFill>
            <a:schemeClr val="tx1"/>
          </a:solidFill>
          <a:latin typeface="+mn-lt"/>
          <a:ea typeface="+mn-ea"/>
          <a:cs typeface="+mn-cs"/>
        </a:defRPr>
      </a:lvl1pPr>
      <a:lvl2pPr marL="909005" algn="l" defTabSz="1818010" rtl="0" eaLnBrk="1" latinLnBrk="0" hangingPunct="1">
        <a:defRPr sz="3579" kern="1200">
          <a:solidFill>
            <a:schemeClr val="tx1"/>
          </a:solidFill>
          <a:latin typeface="+mn-lt"/>
          <a:ea typeface="+mn-ea"/>
          <a:cs typeface="+mn-cs"/>
        </a:defRPr>
      </a:lvl2pPr>
      <a:lvl3pPr marL="1818010" algn="l" defTabSz="1818010" rtl="0" eaLnBrk="1" latinLnBrk="0" hangingPunct="1">
        <a:defRPr sz="3579" kern="1200">
          <a:solidFill>
            <a:schemeClr val="tx1"/>
          </a:solidFill>
          <a:latin typeface="+mn-lt"/>
          <a:ea typeface="+mn-ea"/>
          <a:cs typeface="+mn-cs"/>
        </a:defRPr>
      </a:lvl3pPr>
      <a:lvl4pPr marL="2727015" algn="l" defTabSz="1818010" rtl="0" eaLnBrk="1" latinLnBrk="0" hangingPunct="1">
        <a:defRPr sz="3579" kern="1200">
          <a:solidFill>
            <a:schemeClr val="tx1"/>
          </a:solidFill>
          <a:latin typeface="+mn-lt"/>
          <a:ea typeface="+mn-ea"/>
          <a:cs typeface="+mn-cs"/>
        </a:defRPr>
      </a:lvl4pPr>
      <a:lvl5pPr marL="3636020" algn="l" defTabSz="1818010" rtl="0" eaLnBrk="1" latinLnBrk="0" hangingPunct="1">
        <a:defRPr sz="3579" kern="1200">
          <a:solidFill>
            <a:schemeClr val="tx1"/>
          </a:solidFill>
          <a:latin typeface="+mn-lt"/>
          <a:ea typeface="+mn-ea"/>
          <a:cs typeface="+mn-cs"/>
        </a:defRPr>
      </a:lvl5pPr>
      <a:lvl6pPr marL="4545025" algn="l" defTabSz="1818010" rtl="0" eaLnBrk="1" latinLnBrk="0" hangingPunct="1">
        <a:defRPr sz="3579" kern="1200">
          <a:solidFill>
            <a:schemeClr val="tx1"/>
          </a:solidFill>
          <a:latin typeface="+mn-lt"/>
          <a:ea typeface="+mn-ea"/>
          <a:cs typeface="+mn-cs"/>
        </a:defRPr>
      </a:lvl6pPr>
      <a:lvl7pPr marL="5454030" algn="l" defTabSz="1818010" rtl="0" eaLnBrk="1" latinLnBrk="0" hangingPunct="1">
        <a:defRPr sz="3579" kern="1200">
          <a:solidFill>
            <a:schemeClr val="tx1"/>
          </a:solidFill>
          <a:latin typeface="+mn-lt"/>
          <a:ea typeface="+mn-ea"/>
          <a:cs typeface="+mn-cs"/>
        </a:defRPr>
      </a:lvl7pPr>
      <a:lvl8pPr marL="6363035" algn="l" defTabSz="1818010" rtl="0" eaLnBrk="1" latinLnBrk="0" hangingPunct="1">
        <a:defRPr sz="3579" kern="1200">
          <a:solidFill>
            <a:schemeClr val="tx1"/>
          </a:solidFill>
          <a:latin typeface="+mn-lt"/>
          <a:ea typeface="+mn-ea"/>
          <a:cs typeface="+mn-cs"/>
        </a:defRPr>
      </a:lvl8pPr>
      <a:lvl9pPr marL="7272040" algn="l" defTabSz="1818010" rtl="0" eaLnBrk="1" latinLnBrk="0" hangingPunct="1">
        <a:defRPr sz="3579"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Ορθογώνιο 1">
            <a:extLst>
              <a:ext uri="{FF2B5EF4-FFF2-40B4-BE49-F238E27FC236}">
                <a16:creationId xmlns:a16="http://schemas.microsoft.com/office/drawing/2014/main" id="{0476B8E4-27FB-B4E2-8FCB-08D14D204737}"/>
              </a:ext>
            </a:extLst>
          </p:cNvPr>
          <p:cNvSpPr/>
          <p:nvPr userDrawn="1"/>
        </p:nvSpPr>
        <p:spPr>
          <a:xfrm>
            <a:off x="9077311" y="1845425"/>
            <a:ext cx="6084916" cy="3042459"/>
          </a:xfrm>
          <a:prstGeom prst="rect">
            <a:avLst/>
          </a:prstGeom>
          <a:solidFill>
            <a:srgbClr val="0D4F8C"/>
          </a:solidFill>
          <a:ln>
            <a:solidFill>
              <a:srgbClr val="0D4F8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3" name="Εικόνα 2" descr="Εικόνα που περιέχει κείμενο, γραμματοσειρά, στιγμιότυπο οθόνης, λογότυπο&#10;&#10;Περιγραφή που δημιουργήθηκε αυτόματα">
            <a:extLst>
              <a:ext uri="{FF2B5EF4-FFF2-40B4-BE49-F238E27FC236}">
                <a16:creationId xmlns:a16="http://schemas.microsoft.com/office/drawing/2014/main" id="{683660FE-CD0A-89BD-6FAF-25A7B1818AD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12973" y="2421162"/>
            <a:ext cx="3413592" cy="1890983"/>
          </a:xfrm>
          <a:prstGeom prst="rect">
            <a:avLst/>
          </a:prstGeom>
        </p:spPr>
      </p:pic>
    </p:spTree>
    <p:extLst>
      <p:ext uri="{BB962C8B-B14F-4D97-AF65-F5344CB8AC3E}">
        <p14:creationId xmlns:p14="http://schemas.microsoft.com/office/powerpoint/2010/main" val="3770407227"/>
      </p:ext>
    </p:extLst>
  </p:cSld>
  <p:clrMap bg1="lt1" tx1="dk1" bg2="lt2" tx2="dk2" accent1="accent1" accent2="accent2" accent3="accent3" accent4="accent4" accent5="accent5" accent6="accent6" hlink="hlink" folHlink="folHlink"/>
  <p:sldLayoutIdLst>
    <p:sldLayoutId id="2147483724" r:id="rId1"/>
  </p:sldLayoutIdLst>
  <p:txStyles>
    <p:titleStyle>
      <a:lvl1pPr algn="l" defTabSz="1817964" rtl="0" eaLnBrk="1" latinLnBrk="0" hangingPunct="1">
        <a:lnSpc>
          <a:spcPct val="90000"/>
        </a:lnSpc>
        <a:spcBef>
          <a:spcPct val="0"/>
        </a:spcBef>
        <a:buNone/>
        <a:defRPr sz="8748" kern="1200">
          <a:solidFill>
            <a:schemeClr val="tx1"/>
          </a:solidFill>
          <a:latin typeface="+mj-lt"/>
          <a:ea typeface="+mj-ea"/>
          <a:cs typeface="+mj-cs"/>
        </a:defRPr>
      </a:lvl1pPr>
    </p:titleStyle>
    <p:bodyStyle>
      <a:lvl1pPr marL="454491" indent="-454491" algn="l" defTabSz="1817964" rtl="0" eaLnBrk="1" latinLnBrk="0" hangingPunct="1">
        <a:lnSpc>
          <a:spcPct val="90000"/>
        </a:lnSpc>
        <a:spcBef>
          <a:spcPts val="1988"/>
        </a:spcBef>
        <a:buFont typeface="Arial" panose="020B0604020202020204" pitchFamily="34" charset="0"/>
        <a:buChar char="•"/>
        <a:defRPr sz="5567" kern="1200">
          <a:solidFill>
            <a:schemeClr val="tx1"/>
          </a:solidFill>
          <a:latin typeface="+mn-lt"/>
          <a:ea typeface="+mn-ea"/>
          <a:cs typeface="+mn-cs"/>
        </a:defRPr>
      </a:lvl1pPr>
      <a:lvl2pPr marL="1363474" indent="-454491" algn="l" defTabSz="1817964" rtl="0" eaLnBrk="1" latinLnBrk="0" hangingPunct="1">
        <a:lnSpc>
          <a:spcPct val="90000"/>
        </a:lnSpc>
        <a:spcBef>
          <a:spcPts val="994"/>
        </a:spcBef>
        <a:buFont typeface="Arial" panose="020B0604020202020204" pitchFamily="34" charset="0"/>
        <a:buChar char="•"/>
        <a:defRPr sz="4772" kern="1200">
          <a:solidFill>
            <a:schemeClr val="tx1"/>
          </a:solidFill>
          <a:latin typeface="+mn-lt"/>
          <a:ea typeface="+mn-ea"/>
          <a:cs typeface="+mn-cs"/>
        </a:defRPr>
      </a:lvl2pPr>
      <a:lvl3pPr marL="2272455" indent="-454491" algn="l" defTabSz="1817964" rtl="0" eaLnBrk="1" latinLnBrk="0" hangingPunct="1">
        <a:lnSpc>
          <a:spcPct val="90000"/>
        </a:lnSpc>
        <a:spcBef>
          <a:spcPts val="994"/>
        </a:spcBef>
        <a:buFont typeface="Arial" panose="020B0604020202020204" pitchFamily="34" charset="0"/>
        <a:buChar char="•"/>
        <a:defRPr sz="3976" kern="1200">
          <a:solidFill>
            <a:schemeClr val="tx1"/>
          </a:solidFill>
          <a:latin typeface="+mn-lt"/>
          <a:ea typeface="+mn-ea"/>
          <a:cs typeface="+mn-cs"/>
        </a:defRPr>
      </a:lvl3pPr>
      <a:lvl4pPr marL="3181438"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4pPr>
      <a:lvl5pPr marL="4090421"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5pPr>
      <a:lvl6pPr marL="4999402"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386"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367"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350" indent="-454491" algn="l" defTabSz="1817964"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p:bodyStyle>
    <p:otherStyle>
      <a:defPPr>
        <a:defRPr lang="el-GR"/>
      </a:defPPr>
      <a:lvl1pPr marL="0" algn="l" defTabSz="1817964" rtl="0" eaLnBrk="1" latinLnBrk="0" hangingPunct="1">
        <a:defRPr sz="3579" kern="1200">
          <a:solidFill>
            <a:schemeClr val="tx1"/>
          </a:solidFill>
          <a:latin typeface="+mn-lt"/>
          <a:ea typeface="+mn-ea"/>
          <a:cs typeface="+mn-cs"/>
        </a:defRPr>
      </a:lvl1pPr>
      <a:lvl2pPr marL="908983" algn="l" defTabSz="1817964" rtl="0" eaLnBrk="1" latinLnBrk="0" hangingPunct="1">
        <a:defRPr sz="3579" kern="1200">
          <a:solidFill>
            <a:schemeClr val="tx1"/>
          </a:solidFill>
          <a:latin typeface="+mn-lt"/>
          <a:ea typeface="+mn-ea"/>
          <a:cs typeface="+mn-cs"/>
        </a:defRPr>
      </a:lvl2pPr>
      <a:lvl3pPr marL="1817964" algn="l" defTabSz="1817964" rtl="0" eaLnBrk="1" latinLnBrk="0" hangingPunct="1">
        <a:defRPr sz="3579" kern="1200">
          <a:solidFill>
            <a:schemeClr val="tx1"/>
          </a:solidFill>
          <a:latin typeface="+mn-lt"/>
          <a:ea typeface="+mn-ea"/>
          <a:cs typeface="+mn-cs"/>
        </a:defRPr>
      </a:lvl3pPr>
      <a:lvl4pPr marL="2726948" algn="l" defTabSz="1817964" rtl="0" eaLnBrk="1" latinLnBrk="0" hangingPunct="1">
        <a:defRPr sz="3579" kern="1200">
          <a:solidFill>
            <a:schemeClr val="tx1"/>
          </a:solidFill>
          <a:latin typeface="+mn-lt"/>
          <a:ea typeface="+mn-ea"/>
          <a:cs typeface="+mn-cs"/>
        </a:defRPr>
      </a:lvl4pPr>
      <a:lvl5pPr marL="3635929" algn="l" defTabSz="1817964" rtl="0" eaLnBrk="1" latinLnBrk="0" hangingPunct="1">
        <a:defRPr sz="3579" kern="1200">
          <a:solidFill>
            <a:schemeClr val="tx1"/>
          </a:solidFill>
          <a:latin typeface="+mn-lt"/>
          <a:ea typeface="+mn-ea"/>
          <a:cs typeface="+mn-cs"/>
        </a:defRPr>
      </a:lvl5pPr>
      <a:lvl6pPr marL="4544912" algn="l" defTabSz="1817964" rtl="0" eaLnBrk="1" latinLnBrk="0" hangingPunct="1">
        <a:defRPr sz="3579" kern="1200">
          <a:solidFill>
            <a:schemeClr val="tx1"/>
          </a:solidFill>
          <a:latin typeface="+mn-lt"/>
          <a:ea typeface="+mn-ea"/>
          <a:cs typeface="+mn-cs"/>
        </a:defRPr>
      </a:lvl6pPr>
      <a:lvl7pPr marL="5453893" algn="l" defTabSz="1817964" rtl="0" eaLnBrk="1" latinLnBrk="0" hangingPunct="1">
        <a:defRPr sz="3579" kern="1200">
          <a:solidFill>
            <a:schemeClr val="tx1"/>
          </a:solidFill>
          <a:latin typeface="+mn-lt"/>
          <a:ea typeface="+mn-ea"/>
          <a:cs typeface="+mn-cs"/>
        </a:defRPr>
      </a:lvl7pPr>
      <a:lvl8pPr marL="6362876" algn="l" defTabSz="1817964" rtl="0" eaLnBrk="1" latinLnBrk="0" hangingPunct="1">
        <a:defRPr sz="3579" kern="1200">
          <a:solidFill>
            <a:schemeClr val="tx1"/>
          </a:solidFill>
          <a:latin typeface="+mn-lt"/>
          <a:ea typeface="+mn-ea"/>
          <a:cs typeface="+mn-cs"/>
        </a:defRPr>
      </a:lvl8pPr>
      <a:lvl9pPr marL="7271859" algn="l" defTabSz="1817964" rtl="0" eaLnBrk="1" latinLnBrk="0" hangingPunct="1">
        <a:defRPr sz="3579"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66468" y="730253"/>
            <a:ext cx="20906602" cy="2651126"/>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6468" y="3651250"/>
            <a:ext cx="20906602" cy="8702676"/>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1666468" y="12712703"/>
            <a:ext cx="5453896" cy="730250"/>
          </a:xfrm>
          <a:prstGeom prst="rect">
            <a:avLst/>
          </a:prstGeom>
        </p:spPr>
        <p:txBody>
          <a:bodyPr vert="horz" lIns="91440" tIns="45720" rIns="91440" bIns="45720" rtlCol="0" anchor="ctr"/>
          <a:lstStyle>
            <a:lvl1pPr algn="l">
              <a:defRPr sz="2372">
                <a:solidFill>
                  <a:schemeClr val="tx1">
                    <a:tint val="75000"/>
                  </a:schemeClr>
                </a:solidFill>
              </a:defRPr>
            </a:lvl1pPr>
          </a:lstStyle>
          <a:p>
            <a:fld id="{33312B16-8557-4743-8EE6-3DDFEC79069C}" type="datetimeFigureOut">
              <a:rPr lang="el-GR" smtClean="0"/>
              <a:t>21/11/2025</a:t>
            </a:fld>
            <a:endParaRPr lang="el-GR"/>
          </a:p>
        </p:txBody>
      </p:sp>
      <p:sp>
        <p:nvSpPr>
          <p:cNvPr id="5" name="Footer Placeholder 4"/>
          <p:cNvSpPr>
            <a:spLocks noGrp="1"/>
          </p:cNvSpPr>
          <p:nvPr>
            <p:ph type="ftr" sz="quarter" idx="3"/>
          </p:nvPr>
        </p:nvSpPr>
        <p:spPr>
          <a:xfrm>
            <a:off x="8029347" y="12712703"/>
            <a:ext cx="8180844" cy="730250"/>
          </a:xfrm>
          <a:prstGeom prst="rect">
            <a:avLst/>
          </a:prstGeom>
        </p:spPr>
        <p:txBody>
          <a:bodyPr vert="horz" lIns="91440" tIns="45720" rIns="91440" bIns="45720" rtlCol="0" anchor="ctr"/>
          <a:lstStyle>
            <a:lvl1pPr algn="ctr">
              <a:defRPr sz="2372">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17119174" y="12712703"/>
            <a:ext cx="5453896" cy="730250"/>
          </a:xfrm>
          <a:prstGeom prst="rect">
            <a:avLst/>
          </a:prstGeom>
        </p:spPr>
        <p:txBody>
          <a:bodyPr vert="horz" lIns="91440" tIns="45720" rIns="91440" bIns="45720" rtlCol="0" anchor="ctr"/>
          <a:lstStyle>
            <a:lvl1pPr algn="r">
              <a:defRPr sz="2372">
                <a:solidFill>
                  <a:schemeClr val="tx1">
                    <a:tint val="75000"/>
                  </a:schemeClr>
                </a:solidFill>
              </a:defRPr>
            </a:lvl1pPr>
          </a:lstStyle>
          <a:p>
            <a:fld id="{C6DD6E9A-F6BC-4101-9D32-73E53CB7934B}" type="slidenum">
              <a:rPr lang="el-GR" smtClean="0"/>
              <a:pPr/>
              <a:t>‹#›</a:t>
            </a:fld>
            <a:endParaRPr lang="el-GR" dirty="0"/>
          </a:p>
        </p:txBody>
      </p:sp>
      <p:pic>
        <p:nvPicPr>
          <p:cNvPr id="7" name="Εικόνα 6">
            <a:extLst>
              <a:ext uri="{FF2B5EF4-FFF2-40B4-BE49-F238E27FC236}">
                <a16:creationId xmlns:a16="http://schemas.microsoft.com/office/drawing/2014/main" id="{08BCA747-5152-A44B-9CEA-DF5112260DAB}"/>
              </a:ext>
            </a:extLst>
          </p:cNvPr>
          <p:cNvPicPr>
            <a:picLocks noChangeAspect="1"/>
          </p:cNvPicPr>
          <p:nvPr userDrawn="1"/>
        </p:nvPicPr>
        <p:blipFill>
          <a:blip r:embed="rId26" cstate="print">
            <a:extLst>
              <a:ext uri="{28A0092B-C50C-407E-A947-70E740481C1C}">
                <a14:useLocalDpi xmlns:a14="http://schemas.microsoft.com/office/drawing/2010/main" val="0"/>
              </a:ext>
            </a:extLst>
          </a:blip>
          <a:stretch>
            <a:fillRect/>
          </a:stretch>
        </p:blipFill>
        <p:spPr>
          <a:xfrm>
            <a:off x="2528" y="0"/>
            <a:ext cx="24234490" cy="13716000"/>
          </a:xfrm>
          <a:prstGeom prst="rect">
            <a:avLst/>
          </a:prstGeom>
        </p:spPr>
      </p:pic>
      <p:pic>
        <p:nvPicPr>
          <p:cNvPr id="8" name="Εικόνα 7">
            <a:extLst>
              <a:ext uri="{FF2B5EF4-FFF2-40B4-BE49-F238E27FC236}">
                <a16:creationId xmlns:a16="http://schemas.microsoft.com/office/drawing/2014/main" id="{E5CF02F1-D563-934F-9869-0A4A0DEF96C2}"/>
              </a:ext>
            </a:extLst>
          </p:cNvPr>
          <p:cNvPicPr>
            <a:picLocks noChangeAspect="1"/>
          </p:cNvPicPr>
          <p:nvPr userDrawn="1"/>
        </p:nvPicPr>
        <p:blipFill>
          <a:blip r:embed="rId27"/>
          <a:stretch>
            <a:fillRect/>
          </a:stretch>
        </p:blipFill>
        <p:spPr>
          <a:xfrm>
            <a:off x="817971" y="12481772"/>
            <a:ext cx="4855041" cy="961180"/>
          </a:xfrm>
          <a:prstGeom prst="rect">
            <a:avLst/>
          </a:prstGeom>
        </p:spPr>
      </p:pic>
    </p:spTree>
    <p:extLst>
      <p:ext uri="{BB962C8B-B14F-4D97-AF65-F5344CB8AC3E}">
        <p14:creationId xmlns:p14="http://schemas.microsoft.com/office/powerpoint/2010/main" val="4207122582"/>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Lst>
  <p:txStyles>
    <p:titleStyle>
      <a:lvl1pPr algn="l" defTabSz="1807284" rtl="0" eaLnBrk="1" latinLnBrk="0" hangingPunct="1">
        <a:lnSpc>
          <a:spcPct val="90000"/>
        </a:lnSpc>
        <a:spcBef>
          <a:spcPct val="0"/>
        </a:spcBef>
        <a:buNone/>
        <a:defRPr sz="8696" kern="1200">
          <a:solidFill>
            <a:schemeClr val="tx1"/>
          </a:solidFill>
          <a:latin typeface="+mj-lt"/>
          <a:ea typeface="+mj-ea"/>
          <a:cs typeface="+mj-cs"/>
        </a:defRPr>
      </a:lvl1pPr>
    </p:titleStyle>
    <p:bodyStyle>
      <a:lvl1pPr marL="451822" indent="-451822" algn="l" defTabSz="1807284" rtl="0" eaLnBrk="1" latinLnBrk="0" hangingPunct="1">
        <a:lnSpc>
          <a:spcPct val="90000"/>
        </a:lnSpc>
        <a:spcBef>
          <a:spcPts val="1976"/>
        </a:spcBef>
        <a:buFont typeface="Arial" panose="020B0604020202020204" pitchFamily="34" charset="0"/>
        <a:buChar char="•"/>
        <a:defRPr sz="5535" kern="1200">
          <a:solidFill>
            <a:schemeClr val="tx1"/>
          </a:solidFill>
          <a:latin typeface="+mn-lt"/>
          <a:ea typeface="+mn-ea"/>
          <a:cs typeface="+mn-cs"/>
        </a:defRPr>
      </a:lvl1pPr>
      <a:lvl2pPr marL="1355463" indent="-451822" algn="l" defTabSz="1807284" rtl="0" eaLnBrk="1" latinLnBrk="0" hangingPunct="1">
        <a:lnSpc>
          <a:spcPct val="90000"/>
        </a:lnSpc>
        <a:spcBef>
          <a:spcPts val="988"/>
        </a:spcBef>
        <a:buFont typeface="Arial" panose="020B0604020202020204" pitchFamily="34" charset="0"/>
        <a:buChar char="•"/>
        <a:defRPr sz="4744" kern="1200">
          <a:solidFill>
            <a:schemeClr val="tx1"/>
          </a:solidFill>
          <a:latin typeface="+mn-lt"/>
          <a:ea typeface="+mn-ea"/>
          <a:cs typeface="+mn-cs"/>
        </a:defRPr>
      </a:lvl2pPr>
      <a:lvl3pPr marL="2259106" indent="-451822" algn="l" defTabSz="1807284" rtl="0" eaLnBrk="1" latinLnBrk="0" hangingPunct="1">
        <a:lnSpc>
          <a:spcPct val="90000"/>
        </a:lnSpc>
        <a:spcBef>
          <a:spcPts val="988"/>
        </a:spcBef>
        <a:buFont typeface="Arial" panose="020B0604020202020204" pitchFamily="34" charset="0"/>
        <a:buChar char="•"/>
        <a:defRPr sz="3953" kern="1200">
          <a:solidFill>
            <a:schemeClr val="tx1"/>
          </a:solidFill>
          <a:latin typeface="+mn-lt"/>
          <a:ea typeface="+mn-ea"/>
          <a:cs typeface="+mn-cs"/>
        </a:defRPr>
      </a:lvl3pPr>
      <a:lvl4pPr marL="3162747"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4pPr>
      <a:lvl5pPr marL="4066390"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5pPr>
      <a:lvl6pPr marL="4970031"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6pPr>
      <a:lvl7pPr marL="5873674"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7pPr>
      <a:lvl8pPr marL="6777315"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8pPr>
      <a:lvl9pPr marL="7680957"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9pPr>
    </p:bodyStyle>
    <p:otherStyle>
      <a:defPPr>
        <a:defRPr lang="en-US"/>
      </a:defPPr>
      <a:lvl1pPr marL="0" algn="l" defTabSz="1807284" rtl="0" eaLnBrk="1" latinLnBrk="0" hangingPunct="1">
        <a:defRPr sz="3559" kern="1200">
          <a:solidFill>
            <a:schemeClr val="tx1"/>
          </a:solidFill>
          <a:latin typeface="+mn-lt"/>
          <a:ea typeface="+mn-ea"/>
          <a:cs typeface="+mn-cs"/>
        </a:defRPr>
      </a:lvl1pPr>
      <a:lvl2pPr marL="903643" algn="l" defTabSz="1807284" rtl="0" eaLnBrk="1" latinLnBrk="0" hangingPunct="1">
        <a:defRPr sz="3559" kern="1200">
          <a:solidFill>
            <a:schemeClr val="tx1"/>
          </a:solidFill>
          <a:latin typeface="+mn-lt"/>
          <a:ea typeface="+mn-ea"/>
          <a:cs typeface="+mn-cs"/>
        </a:defRPr>
      </a:lvl2pPr>
      <a:lvl3pPr marL="1807284" algn="l" defTabSz="1807284" rtl="0" eaLnBrk="1" latinLnBrk="0" hangingPunct="1">
        <a:defRPr sz="3559" kern="1200">
          <a:solidFill>
            <a:schemeClr val="tx1"/>
          </a:solidFill>
          <a:latin typeface="+mn-lt"/>
          <a:ea typeface="+mn-ea"/>
          <a:cs typeface="+mn-cs"/>
        </a:defRPr>
      </a:lvl3pPr>
      <a:lvl4pPr marL="2710927" algn="l" defTabSz="1807284" rtl="0" eaLnBrk="1" latinLnBrk="0" hangingPunct="1">
        <a:defRPr sz="3559" kern="1200">
          <a:solidFill>
            <a:schemeClr val="tx1"/>
          </a:solidFill>
          <a:latin typeface="+mn-lt"/>
          <a:ea typeface="+mn-ea"/>
          <a:cs typeface="+mn-cs"/>
        </a:defRPr>
      </a:lvl4pPr>
      <a:lvl5pPr marL="3614567" algn="l" defTabSz="1807284" rtl="0" eaLnBrk="1" latinLnBrk="0" hangingPunct="1">
        <a:defRPr sz="3559" kern="1200">
          <a:solidFill>
            <a:schemeClr val="tx1"/>
          </a:solidFill>
          <a:latin typeface="+mn-lt"/>
          <a:ea typeface="+mn-ea"/>
          <a:cs typeface="+mn-cs"/>
        </a:defRPr>
      </a:lvl5pPr>
      <a:lvl6pPr marL="4518210" algn="l" defTabSz="1807284" rtl="0" eaLnBrk="1" latinLnBrk="0" hangingPunct="1">
        <a:defRPr sz="3559" kern="1200">
          <a:solidFill>
            <a:schemeClr val="tx1"/>
          </a:solidFill>
          <a:latin typeface="+mn-lt"/>
          <a:ea typeface="+mn-ea"/>
          <a:cs typeface="+mn-cs"/>
        </a:defRPr>
      </a:lvl6pPr>
      <a:lvl7pPr marL="5421851" algn="l" defTabSz="1807284" rtl="0" eaLnBrk="1" latinLnBrk="0" hangingPunct="1">
        <a:defRPr sz="3559" kern="1200">
          <a:solidFill>
            <a:schemeClr val="tx1"/>
          </a:solidFill>
          <a:latin typeface="+mn-lt"/>
          <a:ea typeface="+mn-ea"/>
          <a:cs typeface="+mn-cs"/>
        </a:defRPr>
      </a:lvl7pPr>
      <a:lvl8pPr marL="6325494" algn="l" defTabSz="1807284" rtl="0" eaLnBrk="1" latinLnBrk="0" hangingPunct="1">
        <a:defRPr sz="3559" kern="1200">
          <a:solidFill>
            <a:schemeClr val="tx1"/>
          </a:solidFill>
          <a:latin typeface="+mn-lt"/>
          <a:ea typeface="+mn-ea"/>
          <a:cs typeface="+mn-cs"/>
        </a:defRPr>
      </a:lvl8pPr>
      <a:lvl9pPr marL="7229135" algn="l" defTabSz="1807284" rtl="0" eaLnBrk="1" latinLnBrk="0" hangingPunct="1">
        <a:defRPr sz="3559"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66468" y="730253"/>
            <a:ext cx="20906602" cy="2651126"/>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1666468" y="3651250"/>
            <a:ext cx="20906602" cy="8702676"/>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1666468" y="12712703"/>
            <a:ext cx="5453896" cy="730250"/>
          </a:xfrm>
          <a:prstGeom prst="rect">
            <a:avLst/>
          </a:prstGeom>
        </p:spPr>
        <p:txBody>
          <a:bodyPr vert="horz" lIns="91440" tIns="45720" rIns="91440" bIns="45720" rtlCol="0" anchor="ctr"/>
          <a:lstStyle>
            <a:lvl1pPr algn="l">
              <a:defRPr sz="2372">
                <a:solidFill>
                  <a:schemeClr val="tx1">
                    <a:tint val="75000"/>
                  </a:schemeClr>
                </a:solidFill>
              </a:defRPr>
            </a:lvl1pPr>
          </a:lstStyle>
          <a:p>
            <a:fld id="{33312B16-8557-4743-8EE6-3DDFEC79069C}" type="datetimeFigureOut">
              <a:rPr lang="el-GR" smtClean="0"/>
              <a:t>21/11/2025</a:t>
            </a:fld>
            <a:endParaRPr lang="el-GR"/>
          </a:p>
        </p:txBody>
      </p:sp>
      <p:sp>
        <p:nvSpPr>
          <p:cNvPr id="5" name="Footer Placeholder 4"/>
          <p:cNvSpPr>
            <a:spLocks noGrp="1"/>
          </p:cNvSpPr>
          <p:nvPr>
            <p:ph type="ftr" sz="quarter" idx="3"/>
          </p:nvPr>
        </p:nvSpPr>
        <p:spPr>
          <a:xfrm>
            <a:off x="8029347" y="12712703"/>
            <a:ext cx="8180844" cy="730250"/>
          </a:xfrm>
          <a:prstGeom prst="rect">
            <a:avLst/>
          </a:prstGeom>
        </p:spPr>
        <p:txBody>
          <a:bodyPr vert="horz" lIns="91440" tIns="45720" rIns="91440" bIns="45720" rtlCol="0" anchor="ctr"/>
          <a:lstStyle>
            <a:lvl1pPr algn="ctr">
              <a:defRPr sz="2372">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17119174" y="12712703"/>
            <a:ext cx="5453896" cy="730250"/>
          </a:xfrm>
          <a:prstGeom prst="rect">
            <a:avLst/>
          </a:prstGeom>
        </p:spPr>
        <p:txBody>
          <a:bodyPr vert="horz" lIns="91440" tIns="45720" rIns="91440" bIns="45720" rtlCol="0" anchor="ctr"/>
          <a:lstStyle>
            <a:lvl1pPr algn="r">
              <a:defRPr sz="2372">
                <a:solidFill>
                  <a:schemeClr val="tx1">
                    <a:tint val="75000"/>
                  </a:schemeClr>
                </a:solidFill>
              </a:defRPr>
            </a:lvl1pPr>
          </a:lstStyle>
          <a:p>
            <a:fld id="{C6DD6E9A-F6BC-4101-9D32-73E53CB7934B}" type="slidenum">
              <a:rPr lang="el-GR" smtClean="0"/>
              <a:pPr/>
              <a:t>‹#›</a:t>
            </a:fld>
            <a:endParaRPr lang="el-GR" dirty="0"/>
          </a:p>
        </p:txBody>
      </p:sp>
      <p:pic>
        <p:nvPicPr>
          <p:cNvPr id="7" name="Εικόνα 6">
            <a:extLst>
              <a:ext uri="{FF2B5EF4-FFF2-40B4-BE49-F238E27FC236}">
                <a16:creationId xmlns:a16="http://schemas.microsoft.com/office/drawing/2014/main" id="{08BCA747-5152-A44B-9CEA-DF5112260DAB}"/>
              </a:ext>
            </a:extLst>
          </p:cNvPr>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2528" y="0"/>
            <a:ext cx="24234490" cy="13716000"/>
          </a:xfrm>
          <a:prstGeom prst="rect">
            <a:avLst/>
          </a:prstGeom>
        </p:spPr>
      </p:pic>
      <p:pic>
        <p:nvPicPr>
          <p:cNvPr id="8" name="Εικόνα 7">
            <a:extLst>
              <a:ext uri="{FF2B5EF4-FFF2-40B4-BE49-F238E27FC236}">
                <a16:creationId xmlns:a16="http://schemas.microsoft.com/office/drawing/2014/main" id="{E5CF02F1-D563-934F-9869-0A4A0DEF96C2}"/>
              </a:ext>
            </a:extLst>
          </p:cNvPr>
          <p:cNvPicPr>
            <a:picLocks noChangeAspect="1"/>
          </p:cNvPicPr>
          <p:nvPr userDrawn="1"/>
        </p:nvPicPr>
        <p:blipFill>
          <a:blip r:embed="rId27"/>
          <a:stretch>
            <a:fillRect/>
          </a:stretch>
        </p:blipFill>
        <p:spPr>
          <a:xfrm>
            <a:off x="817971" y="12481772"/>
            <a:ext cx="4855041" cy="961180"/>
          </a:xfrm>
          <a:prstGeom prst="rect">
            <a:avLst/>
          </a:prstGeom>
        </p:spPr>
      </p:pic>
    </p:spTree>
    <p:extLst>
      <p:ext uri="{BB962C8B-B14F-4D97-AF65-F5344CB8AC3E}">
        <p14:creationId xmlns:p14="http://schemas.microsoft.com/office/powerpoint/2010/main" val="2387257998"/>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 id="2147483768" r:id="rId18"/>
    <p:sldLayoutId id="2147483769" r:id="rId19"/>
    <p:sldLayoutId id="2147483770" r:id="rId20"/>
    <p:sldLayoutId id="2147483771" r:id="rId21"/>
    <p:sldLayoutId id="2147483772" r:id="rId22"/>
    <p:sldLayoutId id="2147483773" r:id="rId23"/>
    <p:sldLayoutId id="2147483774" r:id="rId24"/>
  </p:sldLayoutIdLst>
  <p:txStyles>
    <p:titleStyle>
      <a:lvl1pPr algn="l" defTabSz="1807284" rtl="0" eaLnBrk="1" latinLnBrk="0" hangingPunct="1">
        <a:lnSpc>
          <a:spcPct val="90000"/>
        </a:lnSpc>
        <a:spcBef>
          <a:spcPct val="0"/>
        </a:spcBef>
        <a:buNone/>
        <a:defRPr sz="8696" kern="1200">
          <a:solidFill>
            <a:schemeClr val="tx1"/>
          </a:solidFill>
          <a:latin typeface="+mj-lt"/>
          <a:ea typeface="+mj-ea"/>
          <a:cs typeface="+mj-cs"/>
        </a:defRPr>
      </a:lvl1pPr>
    </p:titleStyle>
    <p:bodyStyle>
      <a:lvl1pPr marL="451822" indent="-451822" algn="l" defTabSz="1807284" rtl="0" eaLnBrk="1" latinLnBrk="0" hangingPunct="1">
        <a:lnSpc>
          <a:spcPct val="90000"/>
        </a:lnSpc>
        <a:spcBef>
          <a:spcPts val="1976"/>
        </a:spcBef>
        <a:buFont typeface="Arial" panose="020B0604020202020204" pitchFamily="34" charset="0"/>
        <a:buChar char="•"/>
        <a:defRPr sz="5535" kern="1200">
          <a:solidFill>
            <a:schemeClr val="tx1"/>
          </a:solidFill>
          <a:latin typeface="+mn-lt"/>
          <a:ea typeface="+mn-ea"/>
          <a:cs typeface="+mn-cs"/>
        </a:defRPr>
      </a:lvl1pPr>
      <a:lvl2pPr marL="1355463" indent="-451822" algn="l" defTabSz="1807284" rtl="0" eaLnBrk="1" latinLnBrk="0" hangingPunct="1">
        <a:lnSpc>
          <a:spcPct val="90000"/>
        </a:lnSpc>
        <a:spcBef>
          <a:spcPts val="988"/>
        </a:spcBef>
        <a:buFont typeface="Arial" panose="020B0604020202020204" pitchFamily="34" charset="0"/>
        <a:buChar char="•"/>
        <a:defRPr sz="4744" kern="1200">
          <a:solidFill>
            <a:schemeClr val="tx1"/>
          </a:solidFill>
          <a:latin typeface="+mn-lt"/>
          <a:ea typeface="+mn-ea"/>
          <a:cs typeface="+mn-cs"/>
        </a:defRPr>
      </a:lvl2pPr>
      <a:lvl3pPr marL="2259106" indent="-451822" algn="l" defTabSz="1807284" rtl="0" eaLnBrk="1" latinLnBrk="0" hangingPunct="1">
        <a:lnSpc>
          <a:spcPct val="90000"/>
        </a:lnSpc>
        <a:spcBef>
          <a:spcPts val="988"/>
        </a:spcBef>
        <a:buFont typeface="Arial" panose="020B0604020202020204" pitchFamily="34" charset="0"/>
        <a:buChar char="•"/>
        <a:defRPr sz="3953" kern="1200">
          <a:solidFill>
            <a:schemeClr val="tx1"/>
          </a:solidFill>
          <a:latin typeface="+mn-lt"/>
          <a:ea typeface="+mn-ea"/>
          <a:cs typeface="+mn-cs"/>
        </a:defRPr>
      </a:lvl3pPr>
      <a:lvl4pPr marL="3162747"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4pPr>
      <a:lvl5pPr marL="4066390"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5pPr>
      <a:lvl6pPr marL="4970031"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6pPr>
      <a:lvl7pPr marL="5873674"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7pPr>
      <a:lvl8pPr marL="6777315"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8pPr>
      <a:lvl9pPr marL="7680957" indent="-451822" algn="l" defTabSz="1807284" rtl="0" eaLnBrk="1" latinLnBrk="0" hangingPunct="1">
        <a:lnSpc>
          <a:spcPct val="90000"/>
        </a:lnSpc>
        <a:spcBef>
          <a:spcPts val="988"/>
        </a:spcBef>
        <a:buFont typeface="Arial" panose="020B0604020202020204" pitchFamily="34" charset="0"/>
        <a:buChar char="•"/>
        <a:defRPr sz="3559" kern="1200">
          <a:solidFill>
            <a:schemeClr val="tx1"/>
          </a:solidFill>
          <a:latin typeface="+mn-lt"/>
          <a:ea typeface="+mn-ea"/>
          <a:cs typeface="+mn-cs"/>
        </a:defRPr>
      </a:lvl9pPr>
    </p:bodyStyle>
    <p:otherStyle>
      <a:defPPr>
        <a:defRPr lang="en-US"/>
      </a:defPPr>
      <a:lvl1pPr marL="0" algn="l" defTabSz="1807284" rtl="0" eaLnBrk="1" latinLnBrk="0" hangingPunct="1">
        <a:defRPr sz="3559" kern="1200">
          <a:solidFill>
            <a:schemeClr val="tx1"/>
          </a:solidFill>
          <a:latin typeface="+mn-lt"/>
          <a:ea typeface="+mn-ea"/>
          <a:cs typeface="+mn-cs"/>
        </a:defRPr>
      </a:lvl1pPr>
      <a:lvl2pPr marL="903643" algn="l" defTabSz="1807284" rtl="0" eaLnBrk="1" latinLnBrk="0" hangingPunct="1">
        <a:defRPr sz="3559" kern="1200">
          <a:solidFill>
            <a:schemeClr val="tx1"/>
          </a:solidFill>
          <a:latin typeface="+mn-lt"/>
          <a:ea typeface="+mn-ea"/>
          <a:cs typeface="+mn-cs"/>
        </a:defRPr>
      </a:lvl2pPr>
      <a:lvl3pPr marL="1807284" algn="l" defTabSz="1807284" rtl="0" eaLnBrk="1" latinLnBrk="0" hangingPunct="1">
        <a:defRPr sz="3559" kern="1200">
          <a:solidFill>
            <a:schemeClr val="tx1"/>
          </a:solidFill>
          <a:latin typeface="+mn-lt"/>
          <a:ea typeface="+mn-ea"/>
          <a:cs typeface="+mn-cs"/>
        </a:defRPr>
      </a:lvl3pPr>
      <a:lvl4pPr marL="2710927" algn="l" defTabSz="1807284" rtl="0" eaLnBrk="1" latinLnBrk="0" hangingPunct="1">
        <a:defRPr sz="3559" kern="1200">
          <a:solidFill>
            <a:schemeClr val="tx1"/>
          </a:solidFill>
          <a:latin typeface="+mn-lt"/>
          <a:ea typeface="+mn-ea"/>
          <a:cs typeface="+mn-cs"/>
        </a:defRPr>
      </a:lvl4pPr>
      <a:lvl5pPr marL="3614567" algn="l" defTabSz="1807284" rtl="0" eaLnBrk="1" latinLnBrk="0" hangingPunct="1">
        <a:defRPr sz="3559" kern="1200">
          <a:solidFill>
            <a:schemeClr val="tx1"/>
          </a:solidFill>
          <a:latin typeface="+mn-lt"/>
          <a:ea typeface="+mn-ea"/>
          <a:cs typeface="+mn-cs"/>
        </a:defRPr>
      </a:lvl5pPr>
      <a:lvl6pPr marL="4518210" algn="l" defTabSz="1807284" rtl="0" eaLnBrk="1" latinLnBrk="0" hangingPunct="1">
        <a:defRPr sz="3559" kern="1200">
          <a:solidFill>
            <a:schemeClr val="tx1"/>
          </a:solidFill>
          <a:latin typeface="+mn-lt"/>
          <a:ea typeface="+mn-ea"/>
          <a:cs typeface="+mn-cs"/>
        </a:defRPr>
      </a:lvl6pPr>
      <a:lvl7pPr marL="5421851" algn="l" defTabSz="1807284" rtl="0" eaLnBrk="1" latinLnBrk="0" hangingPunct="1">
        <a:defRPr sz="3559" kern="1200">
          <a:solidFill>
            <a:schemeClr val="tx1"/>
          </a:solidFill>
          <a:latin typeface="+mn-lt"/>
          <a:ea typeface="+mn-ea"/>
          <a:cs typeface="+mn-cs"/>
        </a:defRPr>
      </a:lvl7pPr>
      <a:lvl8pPr marL="6325494" algn="l" defTabSz="1807284" rtl="0" eaLnBrk="1" latinLnBrk="0" hangingPunct="1">
        <a:defRPr sz="3559" kern="1200">
          <a:solidFill>
            <a:schemeClr val="tx1"/>
          </a:solidFill>
          <a:latin typeface="+mn-lt"/>
          <a:ea typeface="+mn-ea"/>
          <a:cs typeface="+mn-cs"/>
        </a:defRPr>
      </a:lvl8pPr>
      <a:lvl9pPr marL="7229135" algn="l" defTabSz="1807284" rtl="0" eaLnBrk="1" latinLnBrk="0" hangingPunct="1">
        <a:defRPr sz="3559"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3CF06086-9BFB-4579-9640-755E70770365}"/>
              </a:ext>
            </a:extLst>
          </p:cNvPr>
          <p:cNvSpPr>
            <a:spLocks noGrp="1"/>
          </p:cNvSpPr>
          <p:nvPr>
            <p:ph type="title"/>
          </p:nvPr>
        </p:nvSpPr>
        <p:spPr>
          <a:xfrm>
            <a:off x="1666468" y="730251"/>
            <a:ext cx="20906602" cy="2651126"/>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A058EAD1-301D-4B13-B84F-BC887074735C}"/>
              </a:ext>
            </a:extLst>
          </p:cNvPr>
          <p:cNvSpPr>
            <a:spLocks noGrp="1"/>
          </p:cNvSpPr>
          <p:nvPr>
            <p:ph type="body" idx="1"/>
          </p:nvPr>
        </p:nvSpPr>
        <p:spPr>
          <a:xfrm>
            <a:off x="1666468" y="3651250"/>
            <a:ext cx="20906602" cy="8702676"/>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24ADE81F-A382-4453-9403-E8068F63A419}"/>
              </a:ext>
            </a:extLst>
          </p:cNvPr>
          <p:cNvSpPr>
            <a:spLocks noGrp="1"/>
          </p:cNvSpPr>
          <p:nvPr>
            <p:ph type="dt" sz="half" idx="2"/>
          </p:nvPr>
        </p:nvSpPr>
        <p:spPr>
          <a:xfrm>
            <a:off x="1666468" y="12712701"/>
            <a:ext cx="5453896" cy="730250"/>
          </a:xfrm>
          <a:prstGeom prst="rect">
            <a:avLst/>
          </a:prstGeom>
        </p:spPr>
        <p:txBody>
          <a:bodyPr vert="horz" lIns="91440" tIns="45720" rIns="91440" bIns="45720" rtlCol="0" anchor="ctr"/>
          <a:lstStyle>
            <a:lvl1pPr algn="l">
              <a:defRPr sz="2386">
                <a:solidFill>
                  <a:schemeClr val="tx1">
                    <a:tint val="75000"/>
                  </a:schemeClr>
                </a:solidFill>
              </a:defRPr>
            </a:lvl1pPr>
          </a:lstStyle>
          <a:p>
            <a:fld id="{8D441D83-C76D-4F3A-9F7C-7FB8DE0F7B29}" type="datetimeFigureOut">
              <a:rPr lang="el-GR" smtClean="0"/>
              <a:t>21/11/2025</a:t>
            </a:fld>
            <a:endParaRPr lang="el-GR"/>
          </a:p>
        </p:txBody>
      </p:sp>
      <p:sp>
        <p:nvSpPr>
          <p:cNvPr id="5" name="Θέση υποσέλιδου 4">
            <a:extLst>
              <a:ext uri="{FF2B5EF4-FFF2-40B4-BE49-F238E27FC236}">
                <a16:creationId xmlns:a16="http://schemas.microsoft.com/office/drawing/2014/main" id="{C58D460C-1779-4B42-AE42-815B1BD7C418}"/>
              </a:ext>
            </a:extLst>
          </p:cNvPr>
          <p:cNvSpPr>
            <a:spLocks noGrp="1"/>
          </p:cNvSpPr>
          <p:nvPr>
            <p:ph type="ftr" sz="quarter" idx="3"/>
          </p:nvPr>
        </p:nvSpPr>
        <p:spPr>
          <a:xfrm>
            <a:off x="8029347" y="12712701"/>
            <a:ext cx="8180844" cy="730250"/>
          </a:xfrm>
          <a:prstGeom prst="rect">
            <a:avLst/>
          </a:prstGeom>
        </p:spPr>
        <p:txBody>
          <a:bodyPr vert="horz" lIns="91440" tIns="45720" rIns="91440" bIns="45720" rtlCol="0" anchor="ctr"/>
          <a:lstStyle>
            <a:lvl1pPr algn="ctr">
              <a:defRPr sz="2386">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5A354F59-520A-4234-A47E-B855D1EDFECD}"/>
              </a:ext>
            </a:extLst>
          </p:cNvPr>
          <p:cNvSpPr>
            <a:spLocks noGrp="1"/>
          </p:cNvSpPr>
          <p:nvPr>
            <p:ph type="sldNum" sz="quarter" idx="4"/>
          </p:nvPr>
        </p:nvSpPr>
        <p:spPr>
          <a:xfrm>
            <a:off x="17119174" y="12712701"/>
            <a:ext cx="5453896" cy="730250"/>
          </a:xfrm>
          <a:prstGeom prst="rect">
            <a:avLst/>
          </a:prstGeom>
        </p:spPr>
        <p:txBody>
          <a:bodyPr vert="horz" lIns="91440" tIns="45720" rIns="91440" bIns="45720" rtlCol="0" anchor="ctr"/>
          <a:lstStyle>
            <a:lvl1pPr algn="r">
              <a:defRPr sz="2386">
                <a:solidFill>
                  <a:schemeClr val="tx1">
                    <a:tint val="75000"/>
                  </a:schemeClr>
                </a:solidFill>
              </a:defRPr>
            </a:lvl1pPr>
          </a:lstStyle>
          <a:p>
            <a:fld id="{804A0DD2-FB8E-4408-8FAD-7C337D2182EC}" type="slidenum">
              <a:rPr lang="el-GR" smtClean="0"/>
              <a:t>‹#›</a:t>
            </a:fld>
            <a:endParaRPr lang="el-GR"/>
          </a:p>
        </p:txBody>
      </p:sp>
    </p:spTree>
    <p:extLst>
      <p:ext uri="{BB962C8B-B14F-4D97-AF65-F5344CB8AC3E}">
        <p14:creationId xmlns:p14="http://schemas.microsoft.com/office/powerpoint/2010/main" val="1010212581"/>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xStyles>
    <p:title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p:titleStyle>
    <p:bodyStyle>
      <a:lvl1pPr marL="454503" indent="-454503" algn="l" defTabSz="1818010" rtl="0" eaLnBrk="1" latinLnBrk="0" hangingPunct="1">
        <a:lnSpc>
          <a:spcPct val="90000"/>
        </a:lnSpc>
        <a:spcBef>
          <a:spcPts val="1988"/>
        </a:spcBef>
        <a:buFont typeface="Arial" panose="020B0604020202020204" pitchFamily="34" charset="0"/>
        <a:buChar char="•"/>
        <a:defRPr sz="5567" kern="1200">
          <a:solidFill>
            <a:schemeClr val="tx1"/>
          </a:solidFill>
          <a:latin typeface="+mn-lt"/>
          <a:ea typeface="+mn-ea"/>
          <a:cs typeface="+mn-cs"/>
        </a:defRPr>
      </a:lvl1pPr>
      <a:lvl2pPr marL="1363508" indent="-454503" algn="l" defTabSz="1818010" rtl="0" eaLnBrk="1" latinLnBrk="0" hangingPunct="1">
        <a:lnSpc>
          <a:spcPct val="90000"/>
        </a:lnSpc>
        <a:spcBef>
          <a:spcPts val="994"/>
        </a:spcBef>
        <a:buFont typeface="Arial" panose="020B0604020202020204" pitchFamily="34" charset="0"/>
        <a:buChar char="•"/>
        <a:defRPr sz="4772" kern="1200">
          <a:solidFill>
            <a:schemeClr val="tx1"/>
          </a:solidFill>
          <a:latin typeface="+mn-lt"/>
          <a:ea typeface="+mn-ea"/>
          <a:cs typeface="+mn-cs"/>
        </a:defRPr>
      </a:lvl2pPr>
      <a:lvl3pPr marL="2272513" indent="-454503" algn="l" defTabSz="1818010" rtl="0" eaLnBrk="1" latinLnBrk="0" hangingPunct="1">
        <a:lnSpc>
          <a:spcPct val="90000"/>
        </a:lnSpc>
        <a:spcBef>
          <a:spcPts val="994"/>
        </a:spcBef>
        <a:buFont typeface="Arial" panose="020B0604020202020204" pitchFamily="34" charset="0"/>
        <a:buChar char="•"/>
        <a:defRPr sz="3976" kern="1200">
          <a:solidFill>
            <a:schemeClr val="tx1"/>
          </a:solidFill>
          <a:latin typeface="+mn-lt"/>
          <a:ea typeface="+mn-ea"/>
          <a:cs typeface="+mn-cs"/>
        </a:defRPr>
      </a:lvl3pPr>
      <a:lvl4pPr marL="318151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4pPr>
      <a:lvl5pPr marL="409052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5pPr>
      <a:lvl6pPr marL="499952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53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53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54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p:bodyStyle>
    <p:otherStyle>
      <a:defPPr>
        <a:defRPr lang="el-GR"/>
      </a:defPPr>
      <a:lvl1pPr marL="0" algn="l" defTabSz="1818010" rtl="0" eaLnBrk="1" latinLnBrk="0" hangingPunct="1">
        <a:defRPr sz="3579" kern="1200">
          <a:solidFill>
            <a:schemeClr val="tx1"/>
          </a:solidFill>
          <a:latin typeface="+mn-lt"/>
          <a:ea typeface="+mn-ea"/>
          <a:cs typeface="+mn-cs"/>
        </a:defRPr>
      </a:lvl1pPr>
      <a:lvl2pPr marL="909005" algn="l" defTabSz="1818010" rtl="0" eaLnBrk="1" latinLnBrk="0" hangingPunct="1">
        <a:defRPr sz="3579" kern="1200">
          <a:solidFill>
            <a:schemeClr val="tx1"/>
          </a:solidFill>
          <a:latin typeface="+mn-lt"/>
          <a:ea typeface="+mn-ea"/>
          <a:cs typeface="+mn-cs"/>
        </a:defRPr>
      </a:lvl2pPr>
      <a:lvl3pPr marL="1818010" algn="l" defTabSz="1818010" rtl="0" eaLnBrk="1" latinLnBrk="0" hangingPunct="1">
        <a:defRPr sz="3579" kern="1200">
          <a:solidFill>
            <a:schemeClr val="tx1"/>
          </a:solidFill>
          <a:latin typeface="+mn-lt"/>
          <a:ea typeface="+mn-ea"/>
          <a:cs typeface="+mn-cs"/>
        </a:defRPr>
      </a:lvl3pPr>
      <a:lvl4pPr marL="2727015" algn="l" defTabSz="1818010" rtl="0" eaLnBrk="1" latinLnBrk="0" hangingPunct="1">
        <a:defRPr sz="3579" kern="1200">
          <a:solidFill>
            <a:schemeClr val="tx1"/>
          </a:solidFill>
          <a:latin typeface="+mn-lt"/>
          <a:ea typeface="+mn-ea"/>
          <a:cs typeface="+mn-cs"/>
        </a:defRPr>
      </a:lvl4pPr>
      <a:lvl5pPr marL="3636020" algn="l" defTabSz="1818010" rtl="0" eaLnBrk="1" latinLnBrk="0" hangingPunct="1">
        <a:defRPr sz="3579" kern="1200">
          <a:solidFill>
            <a:schemeClr val="tx1"/>
          </a:solidFill>
          <a:latin typeface="+mn-lt"/>
          <a:ea typeface="+mn-ea"/>
          <a:cs typeface="+mn-cs"/>
        </a:defRPr>
      </a:lvl5pPr>
      <a:lvl6pPr marL="4545025" algn="l" defTabSz="1818010" rtl="0" eaLnBrk="1" latinLnBrk="0" hangingPunct="1">
        <a:defRPr sz="3579" kern="1200">
          <a:solidFill>
            <a:schemeClr val="tx1"/>
          </a:solidFill>
          <a:latin typeface="+mn-lt"/>
          <a:ea typeface="+mn-ea"/>
          <a:cs typeface="+mn-cs"/>
        </a:defRPr>
      </a:lvl6pPr>
      <a:lvl7pPr marL="5454030" algn="l" defTabSz="1818010" rtl="0" eaLnBrk="1" latinLnBrk="0" hangingPunct="1">
        <a:defRPr sz="3579" kern="1200">
          <a:solidFill>
            <a:schemeClr val="tx1"/>
          </a:solidFill>
          <a:latin typeface="+mn-lt"/>
          <a:ea typeface="+mn-ea"/>
          <a:cs typeface="+mn-cs"/>
        </a:defRPr>
      </a:lvl7pPr>
      <a:lvl8pPr marL="6363035" algn="l" defTabSz="1818010" rtl="0" eaLnBrk="1" latinLnBrk="0" hangingPunct="1">
        <a:defRPr sz="3579" kern="1200">
          <a:solidFill>
            <a:schemeClr val="tx1"/>
          </a:solidFill>
          <a:latin typeface="+mn-lt"/>
          <a:ea typeface="+mn-ea"/>
          <a:cs typeface="+mn-cs"/>
        </a:defRPr>
      </a:lvl8pPr>
      <a:lvl9pPr marL="7272040" algn="l" defTabSz="1818010" rtl="0" eaLnBrk="1" latinLnBrk="0" hangingPunct="1">
        <a:defRPr sz="357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5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0.xml"/><Relationship Id="rId4" Type="http://schemas.openxmlformats.org/officeDocument/2006/relationships/image" Target="../media/image77.png"/></Relationships>
</file>

<file path=ppt/slides/_rels/slide7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140.png"/><Relationship Id="rId2" Type="http://schemas.openxmlformats.org/officeDocument/2006/relationships/hyperlink" Target="https://espa-anthropinodynamiko.gr/" TargetMode="External"/><Relationship Id="rId1" Type="http://schemas.openxmlformats.org/officeDocument/2006/relationships/slideLayout" Target="../slideLayouts/slideLayout30.xml"/><Relationship Id="rId6" Type="http://schemas.openxmlformats.org/officeDocument/2006/relationships/customXml" Target="../ink/ink2.xml"/><Relationship Id="rId5" Type="http://schemas.openxmlformats.org/officeDocument/2006/relationships/image" Target="../media/image13.png"/><Relationship Id="rId4" Type="http://schemas.openxmlformats.org/officeDocument/2006/relationships/customXml" Target="../ink/ink1.xml"/></Relationships>
</file>

<file path=ppt/slides/_rels/slide8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30.xml"/><Relationship Id="rId4" Type="http://schemas.openxmlformats.org/officeDocument/2006/relationships/image" Target="../media/image82.png"/></Relationships>
</file>

<file path=ppt/slides/_rels/slide8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0.xml"/></Relationships>
</file>

<file path=ppt/slides/_rels/slide83.xml.rels><?xml version="1.0" encoding="UTF-8" standalone="yes"?>
<Relationships xmlns="http://schemas.openxmlformats.org/package/2006/relationships"><Relationship Id="rId3" Type="http://schemas.openxmlformats.org/officeDocument/2006/relationships/hyperlink" Target="https://e-mathiteia.minedu.gov.gr/" TargetMode="External"/><Relationship Id="rId7" Type="http://schemas.openxmlformats.org/officeDocument/2006/relationships/image" Target="../media/image140.png"/><Relationship Id="rId2" Type="http://schemas.openxmlformats.org/officeDocument/2006/relationships/image" Target="../media/image84.gif"/><Relationship Id="rId1" Type="http://schemas.openxmlformats.org/officeDocument/2006/relationships/slideLayout" Target="../slideLayouts/slideLayout30.xml"/><Relationship Id="rId6" Type="http://schemas.openxmlformats.org/officeDocument/2006/relationships/customXml" Target="../ink/ink3.xml"/><Relationship Id="rId5" Type="http://schemas.openxmlformats.org/officeDocument/2006/relationships/image" Target="../media/image86.png"/><Relationship Id="rId4" Type="http://schemas.openxmlformats.org/officeDocument/2006/relationships/image" Target="../media/image8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30.xml"/></Relationships>
</file>

<file path=ppt/slides/_rels/slide8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3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2CA584-3814-BAB7-C30E-3DE2C379A90F}"/>
              </a:ext>
            </a:extLst>
          </p:cNvPr>
          <p:cNvSpPr txBox="1"/>
          <p:nvPr/>
        </p:nvSpPr>
        <p:spPr>
          <a:xfrm>
            <a:off x="1432250" y="4259256"/>
            <a:ext cx="12120464" cy="830997"/>
          </a:xfrm>
          <a:prstGeom prst="rect">
            <a:avLst/>
          </a:prstGeom>
          <a:noFill/>
        </p:spPr>
        <p:txBody>
          <a:bodyPr wrap="square">
            <a:spAutoFit/>
          </a:bodyPr>
          <a:lstStyle/>
          <a:p>
            <a:pPr marL="0" marR="0" lvl="0" indent="0" algn="l" defTabSz="1821805" rtl="0" eaLnBrk="1" fontAlgn="auto" latinLnBrk="0" hangingPunct="1">
              <a:lnSpc>
                <a:spcPct val="100000"/>
              </a:lnSpc>
              <a:spcBef>
                <a:spcPts val="0"/>
              </a:spcBef>
              <a:spcAft>
                <a:spcPts val="0"/>
              </a:spcAft>
              <a:buClrTx/>
              <a:buSzTx/>
              <a:buFontTx/>
              <a:buNone/>
              <a:tabLst/>
              <a:defRPr/>
            </a:pPr>
            <a:r>
              <a:rPr kumimoji="0" lang="el-GR" sz="4800" b="1" i="0" u="none" strike="noStrike" kern="1200" cap="none" spc="0" normalizeH="0" baseline="0" noProof="0" dirty="0">
                <a:ln>
                  <a:noFill/>
                </a:ln>
                <a:solidFill>
                  <a:prstClr val="white"/>
                </a:solidFill>
                <a:effectLst/>
                <a:uLnTx/>
                <a:uFillTx/>
                <a:latin typeface="Trebuchet MS" panose="020B0703020202090204" pitchFamily="34" charset="0"/>
                <a:ea typeface="+mn-ea"/>
                <a:cs typeface="+mn-cs"/>
              </a:rPr>
              <a:t>ΕΣΠΑ 2021-2027</a:t>
            </a:r>
          </a:p>
        </p:txBody>
      </p:sp>
      <p:sp>
        <p:nvSpPr>
          <p:cNvPr id="3" name="TextBox 2">
            <a:extLst>
              <a:ext uri="{FF2B5EF4-FFF2-40B4-BE49-F238E27FC236}">
                <a16:creationId xmlns:a16="http://schemas.microsoft.com/office/drawing/2014/main" id="{DC910D79-6CC5-40EE-D1D1-78849630B51A}"/>
              </a:ext>
            </a:extLst>
          </p:cNvPr>
          <p:cNvSpPr txBox="1"/>
          <p:nvPr/>
        </p:nvSpPr>
        <p:spPr>
          <a:xfrm>
            <a:off x="1432250" y="4995800"/>
            <a:ext cx="12120464" cy="830997"/>
          </a:xfrm>
          <a:prstGeom prst="rect">
            <a:avLst/>
          </a:prstGeom>
          <a:noFill/>
        </p:spPr>
        <p:txBody>
          <a:bodyPr wrap="square">
            <a:spAutoFit/>
          </a:bodyPr>
          <a:lstStyle/>
          <a:p>
            <a:pPr marL="0" marR="0" lvl="0" indent="0" algn="l" defTabSz="1821805" rtl="0" eaLnBrk="1" fontAlgn="auto" latinLnBrk="0" hangingPunct="1">
              <a:lnSpc>
                <a:spcPct val="100000"/>
              </a:lnSpc>
              <a:spcBef>
                <a:spcPts val="0"/>
              </a:spcBef>
              <a:spcAft>
                <a:spcPts val="0"/>
              </a:spcAft>
              <a:buClrTx/>
              <a:buSzTx/>
              <a:buFontTx/>
              <a:buNone/>
              <a:tabLst/>
              <a:defRPr/>
            </a:pPr>
            <a:r>
              <a:rPr kumimoji="0" lang="el-GR" sz="4800" b="1" i="0" u="none" strike="noStrike" kern="1200" cap="none" spc="0" normalizeH="0" baseline="0" noProof="0" dirty="0">
                <a:ln>
                  <a:noFill/>
                </a:ln>
                <a:solidFill>
                  <a:prstClr val="white"/>
                </a:solidFill>
                <a:effectLst/>
                <a:uLnTx/>
                <a:uFillTx/>
                <a:latin typeface="Trebuchet MS" panose="020B0703020202090204" pitchFamily="34" charset="0"/>
                <a:ea typeface="+mn-ea"/>
                <a:cs typeface="+mn-cs"/>
              </a:rPr>
              <a:t>Πρόγραμμα</a:t>
            </a:r>
            <a:r>
              <a:rPr kumimoji="0" lang="en-US" sz="4800" b="1" i="0" u="none" strike="noStrike" kern="1200" cap="none" spc="0" normalizeH="0" baseline="0" noProof="0" dirty="0">
                <a:ln>
                  <a:noFill/>
                </a:ln>
                <a:solidFill>
                  <a:prstClr val="white"/>
                </a:solidFill>
                <a:effectLst/>
                <a:uLnTx/>
                <a:uFillTx/>
                <a:latin typeface="Trebuchet MS" panose="020B0703020202090204" pitchFamily="34" charset="0"/>
                <a:ea typeface="+mn-ea"/>
                <a:cs typeface="+mn-cs"/>
              </a:rPr>
              <a:t>	</a:t>
            </a:r>
            <a:endParaRPr kumimoji="0" lang="el-GR" sz="4800" b="1" i="0" u="none" strike="noStrike" kern="1200" cap="none" spc="0" normalizeH="0" baseline="0" noProof="0" dirty="0">
              <a:ln>
                <a:noFill/>
              </a:ln>
              <a:solidFill>
                <a:prstClr val="white"/>
              </a:solidFill>
              <a:effectLst/>
              <a:uLnTx/>
              <a:uFillTx/>
              <a:latin typeface="Trebuchet MS" panose="020B0703020202090204" pitchFamily="34" charset="0"/>
              <a:ea typeface="+mn-ea"/>
              <a:cs typeface="+mn-cs"/>
            </a:endParaRPr>
          </a:p>
        </p:txBody>
      </p:sp>
      <p:sp>
        <p:nvSpPr>
          <p:cNvPr id="4" name="TextBox 3">
            <a:extLst>
              <a:ext uri="{FF2B5EF4-FFF2-40B4-BE49-F238E27FC236}">
                <a16:creationId xmlns:a16="http://schemas.microsoft.com/office/drawing/2014/main" id="{02A59279-F05D-7C0D-B74D-CB38F6B21660}"/>
              </a:ext>
            </a:extLst>
          </p:cNvPr>
          <p:cNvSpPr txBox="1"/>
          <p:nvPr/>
        </p:nvSpPr>
        <p:spPr>
          <a:xfrm>
            <a:off x="1432250" y="5826797"/>
            <a:ext cx="9953506" cy="1754326"/>
          </a:xfrm>
          <a:prstGeom prst="rect">
            <a:avLst/>
          </a:prstGeom>
          <a:noFill/>
        </p:spPr>
        <p:txBody>
          <a:bodyPr wrap="square">
            <a:spAutoFit/>
          </a:bodyPr>
          <a:lstStyle/>
          <a:p>
            <a:pPr marL="0" marR="0" lvl="0" indent="0" algn="l" defTabSz="1821805" rtl="0" eaLnBrk="1" fontAlgn="auto" latinLnBrk="0" hangingPunct="1">
              <a:lnSpc>
                <a:spcPct val="100000"/>
              </a:lnSpc>
              <a:spcBef>
                <a:spcPts val="0"/>
              </a:spcBef>
              <a:spcAft>
                <a:spcPts val="0"/>
              </a:spcAft>
              <a:buClrTx/>
              <a:buSzTx/>
              <a:buFontTx/>
              <a:buNone/>
              <a:tabLst/>
              <a:defRPr/>
            </a:pPr>
            <a:r>
              <a:rPr kumimoji="0" lang="el-GR" sz="5400" b="1" i="0" u="none" strike="noStrike" kern="1200" cap="none" spc="0" normalizeH="0" baseline="0" noProof="0" dirty="0">
                <a:ln>
                  <a:noFill/>
                </a:ln>
                <a:solidFill>
                  <a:srgbClr val="19BEDE"/>
                </a:solidFill>
                <a:effectLst/>
                <a:uLnTx/>
                <a:uFillTx/>
                <a:latin typeface="Calibri" panose="020F0502020204030204"/>
                <a:ea typeface="+mn-ea"/>
                <a:cs typeface="+mn-cs"/>
              </a:rPr>
              <a:t>Ανθρώπινο Δυναμικό</a:t>
            </a:r>
            <a:endParaRPr kumimoji="0" lang="en-US" sz="5400" b="1" i="0" u="none" strike="noStrike" kern="1200" cap="none" spc="0" normalizeH="0" baseline="0" noProof="0" dirty="0">
              <a:ln>
                <a:noFill/>
              </a:ln>
              <a:solidFill>
                <a:srgbClr val="19BEDE"/>
              </a:solidFill>
              <a:effectLst/>
              <a:uLnTx/>
              <a:uFillTx/>
              <a:latin typeface="Calibri" panose="020F0502020204030204"/>
              <a:ea typeface="+mn-ea"/>
              <a:cs typeface="+mn-cs"/>
            </a:endParaRPr>
          </a:p>
          <a:p>
            <a:pPr marL="0" marR="0" lvl="0" indent="0" algn="l" defTabSz="1821805"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19BEDE"/>
                </a:solidFill>
                <a:effectLst/>
                <a:uLnTx/>
                <a:uFillTx/>
                <a:latin typeface="Calibri" panose="020F0502020204030204"/>
                <a:ea typeface="+mn-ea"/>
                <a:cs typeface="+mn-cs"/>
              </a:rPr>
              <a:t>&amp; </a:t>
            </a:r>
            <a:r>
              <a:rPr kumimoji="0" lang="el-GR" sz="5400" b="1" i="0" u="none" strike="noStrike" kern="1200" cap="none" spc="0" normalizeH="0" baseline="0" noProof="0" dirty="0">
                <a:ln>
                  <a:noFill/>
                </a:ln>
                <a:solidFill>
                  <a:srgbClr val="19BEDE"/>
                </a:solidFill>
                <a:effectLst/>
                <a:uLnTx/>
                <a:uFillTx/>
                <a:latin typeface="Calibri" panose="020F0502020204030204"/>
                <a:ea typeface="+mn-ea"/>
                <a:cs typeface="+mn-cs"/>
              </a:rPr>
              <a:t>Κοινωνική Συνοχή</a:t>
            </a:r>
          </a:p>
        </p:txBody>
      </p:sp>
    </p:spTree>
    <p:extLst>
      <p:ext uri="{BB962C8B-B14F-4D97-AF65-F5344CB8AC3E}">
        <p14:creationId xmlns:p14="http://schemas.microsoft.com/office/powerpoint/2010/main" val="501199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276709" y="1036511"/>
            <a:ext cx="20906602" cy="757784"/>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Βασικά </a:t>
            </a:r>
            <a:r>
              <a:rPr lang="el-GR" sz="6600" b="1" u="sng" kern="0" dirty="0">
                <a:solidFill>
                  <a:srgbClr val="00BDDE"/>
                </a:solidFill>
                <a:uFill>
                  <a:solidFill>
                    <a:srgbClr val="92D050"/>
                  </a:solidFill>
                </a:uFill>
                <a:latin typeface="Trebuchet MS" panose="020B0603020202020204" pitchFamily="34" charset="0"/>
                <a:cs typeface="Calibri"/>
              </a:rPr>
              <a:t>Οικονομικά</a:t>
            </a:r>
            <a:r>
              <a:rPr lang="el-GR" sz="6000" b="1" u="sng" kern="0" dirty="0">
                <a:solidFill>
                  <a:srgbClr val="00BDDE"/>
                </a:solidFill>
                <a:uFill>
                  <a:solidFill>
                    <a:srgbClr val="92D050"/>
                  </a:solidFill>
                </a:uFill>
                <a:latin typeface="Trebuchet MS" panose="020B0603020202020204" pitchFamily="34" charset="0"/>
                <a:cs typeface="Calibri"/>
              </a:rPr>
              <a:t> Μεγέθη του Προγράμματος</a:t>
            </a:r>
          </a:p>
        </p:txBody>
      </p:sp>
      <p:sp>
        <p:nvSpPr>
          <p:cNvPr id="3" name="Ορθογώνιο 2"/>
          <p:cNvSpPr/>
          <p:nvPr/>
        </p:nvSpPr>
        <p:spPr>
          <a:xfrm>
            <a:off x="1276708" y="1982671"/>
            <a:ext cx="15441283" cy="9074023"/>
          </a:xfrm>
          <a:prstGeom prst="rect">
            <a:avLst/>
          </a:prstGeom>
        </p:spPr>
        <p:txBody>
          <a:bodyPr wrap="square">
            <a:spAutoFit/>
          </a:bodyPr>
          <a:lstStyle/>
          <a:p>
            <a:pPr marL="2863850" indent="-2139950">
              <a:lnSpc>
                <a:spcPct val="150000"/>
              </a:lnSpc>
            </a:pPr>
            <a:r>
              <a:rPr lang="el-GR" sz="6000" b="1" u="sng" dirty="0">
                <a:solidFill>
                  <a:schemeClr val="accent1">
                    <a:lumMod val="75000"/>
                  </a:schemeClr>
                </a:solidFill>
                <a:latin typeface="Trebuchet MS" panose="020B0603020202020204" pitchFamily="34" charset="0"/>
              </a:rPr>
              <a:t>Συνολικά:</a:t>
            </a:r>
          </a:p>
          <a:p>
            <a:pPr marL="2863850" indent="-1069975">
              <a:lnSpc>
                <a:spcPct val="150000"/>
              </a:lnSpc>
              <a:buFont typeface="Arial" panose="020B0604020202020204" pitchFamily="34" charset="0"/>
              <a:buChar char="•"/>
            </a:pPr>
            <a:r>
              <a:rPr lang="el-GR" sz="6000" b="1" dirty="0">
                <a:solidFill>
                  <a:schemeClr val="accent1">
                    <a:lumMod val="75000"/>
                  </a:schemeClr>
                </a:solidFill>
                <a:latin typeface="Trebuchet MS" panose="020B0603020202020204" pitchFamily="34" charset="0"/>
              </a:rPr>
              <a:t>88 Προσκλήσεις </a:t>
            </a:r>
          </a:p>
          <a:p>
            <a:pPr marL="2863850" indent="-1069975">
              <a:lnSpc>
                <a:spcPct val="150000"/>
              </a:lnSpc>
              <a:buFont typeface="Arial" panose="020B0604020202020204" pitchFamily="34" charset="0"/>
              <a:buChar char="•"/>
            </a:pPr>
            <a:r>
              <a:rPr lang="el-GR" sz="6000" b="1" dirty="0">
                <a:solidFill>
                  <a:schemeClr val="accent1">
                    <a:lumMod val="75000"/>
                  </a:schemeClr>
                </a:solidFill>
                <a:latin typeface="Trebuchet MS" panose="020B0603020202020204" pitchFamily="34" charset="0"/>
              </a:rPr>
              <a:t>10.422 Εντάξεις</a:t>
            </a:r>
            <a:endParaRPr lang="en-US" sz="6000" b="1" dirty="0">
              <a:solidFill>
                <a:schemeClr val="accent1">
                  <a:lumMod val="75000"/>
                </a:schemeClr>
              </a:solidFill>
              <a:latin typeface="Trebuchet MS" panose="020B0603020202020204" pitchFamily="34" charset="0"/>
            </a:endParaRPr>
          </a:p>
          <a:p>
            <a:pPr marL="2863850" indent="-1069975">
              <a:lnSpc>
                <a:spcPct val="150000"/>
              </a:lnSpc>
              <a:buFont typeface="Arial" panose="020B0604020202020204" pitchFamily="34" charset="0"/>
              <a:buChar char="•"/>
            </a:pPr>
            <a:r>
              <a:rPr lang="el-GR" sz="6000" b="1" dirty="0">
                <a:solidFill>
                  <a:schemeClr val="accent1">
                    <a:lumMod val="75000"/>
                  </a:schemeClr>
                </a:solidFill>
                <a:latin typeface="Trebuchet MS" panose="020B0603020202020204" pitchFamily="34" charset="0"/>
              </a:rPr>
              <a:t>307</a:t>
            </a:r>
            <a:r>
              <a:rPr lang="en-US" sz="6000" b="1" dirty="0">
                <a:solidFill>
                  <a:schemeClr val="accent1">
                    <a:lumMod val="75000"/>
                  </a:schemeClr>
                </a:solidFill>
                <a:latin typeface="Trebuchet MS" panose="020B0603020202020204" pitchFamily="34" charset="0"/>
              </a:rPr>
              <a:t> MIS </a:t>
            </a:r>
            <a:r>
              <a:rPr lang="el-GR" sz="6000" b="1" dirty="0">
                <a:solidFill>
                  <a:schemeClr val="accent1">
                    <a:lumMod val="75000"/>
                  </a:schemeClr>
                </a:solidFill>
                <a:latin typeface="Trebuchet MS" panose="020B0603020202020204" pitchFamily="34" charset="0"/>
              </a:rPr>
              <a:t>με ΝΟΔΕ</a:t>
            </a:r>
          </a:p>
          <a:p>
            <a:pPr marL="2863850" indent="-1069975">
              <a:lnSpc>
                <a:spcPct val="150000"/>
              </a:lnSpc>
              <a:buFont typeface="Arial" panose="020B0604020202020204" pitchFamily="34" charset="0"/>
              <a:buChar char="•"/>
            </a:pPr>
            <a:r>
              <a:rPr lang="el-GR" sz="6000" b="1" dirty="0">
                <a:solidFill>
                  <a:schemeClr val="accent1">
                    <a:lumMod val="75000"/>
                  </a:schemeClr>
                </a:solidFill>
                <a:latin typeface="Trebuchet MS" panose="020B0603020202020204" pitchFamily="34" charset="0"/>
              </a:rPr>
              <a:t>193 </a:t>
            </a:r>
            <a:r>
              <a:rPr lang="en-US" sz="6000" b="1" dirty="0">
                <a:solidFill>
                  <a:schemeClr val="accent1">
                    <a:lumMod val="75000"/>
                  </a:schemeClr>
                </a:solidFill>
                <a:latin typeface="Trebuchet MS" panose="020B0603020202020204" pitchFamily="34" charset="0"/>
              </a:rPr>
              <a:t>MIS </a:t>
            </a:r>
            <a:r>
              <a:rPr lang="el-GR" sz="6000" b="1" dirty="0">
                <a:solidFill>
                  <a:schemeClr val="accent1">
                    <a:lumMod val="75000"/>
                  </a:schemeClr>
                </a:solidFill>
                <a:latin typeface="Trebuchet MS" panose="020B0603020202020204" pitchFamily="34" charset="0"/>
              </a:rPr>
              <a:t>με δηλωθείσες δαπάνες</a:t>
            </a:r>
          </a:p>
          <a:p>
            <a:pPr marL="571500" indent="-571500">
              <a:lnSpc>
                <a:spcPct val="150000"/>
              </a:lnSpc>
              <a:buFont typeface="Arial" panose="020B0604020202020204" pitchFamily="34" charset="0"/>
              <a:buChar char="•"/>
            </a:pPr>
            <a:endParaRPr lang="el-GR" sz="5400" b="1" dirty="0">
              <a:solidFill>
                <a:schemeClr val="accent1">
                  <a:lumMod val="75000"/>
                </a:schemeClr>
              </a:solidFill>
              <a:latin typeface="Trebuchet MS" panose="020B0603020202020204" pitchFamily="34" charset="0"/>
            </a:endParaRPr>
          </a:p>
          <a:p>
            <a:pPr marL="571500" indent="-571500">
              <a:lnSpc>
                <a:spcPct val="150000"/>
              </a:lnSpc>
              <a:buFont typeface="Arial" panose="020B0604020202020204" pitchFamily="34" charset="0"/>
              <a:buChar char="•"/>
            </a:pPr>
            <a:endParaRPr lang="el-GR" sz="4000" b="1" dirty="0">
              <a:solidFill>
                <a:schemeClr val="accent1">
                  <a:lumMod val="75000"/>
                </a:schemeClr>
              </a:solidFill>
              <a:latin typeface="Trebuchet MS" panose="020B0603020202020204" pitchFamily="34" charset="0"/>
            </a:endParaRPr>
          </a:p>
        </p:txBody>
      </p:sp>
    </p:spTree>
    <p:extLst>
      <p:ext uri="{BB962C8B-B14F-4D97-AF65-F5344CB8AC3E}">
        <p14:creationId xmlns:p14="http://schemas.microsoft.com/office/powerpoint/2010/main" val="3545380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Ομάδα 5">
            <a:extLst>
              <a:ext uri="{FF2B5EF4-FFF2-40B4-BE49-F238E27FC236}">
                <a16:creationId xmlns:a16="http://schemas.microsoft.com/office/drawing/2014/main" id="{6E851405-960A-4F8C-A18F-924F4C81587A}"/>
              </a:ext>
            </a:extLst>
          </p:cNvPr>
          <p:cNvGrpSpPr/>
          <p:nvPr/>
        </p:nvGrpSpPr>
        <p:grpSpPr>
          <a:xfrm>
            <a:off x="1355045" y="1602164"/>
            <a:ext cx="21290534" cy="10778246"/>
            <a:chOff x="1479343" y="1818089"/>
            <a:chExt cx="19978585" cy="10327158"/>
          </a:xfrm>
        </p:grpSpPr>
        <p:pic>
          <p:nvPicPr>
            <p:cNvPr id="2" name="Εικόνα 1">
              <a:extLst>
                <a:ext uri="{FF2B5EF4-FFF2-40B4-BE49-F238E27FC236}">
                  <a16:creationId xmlns:a16="http://schemas.microsoft.com/office/drawing/2014/main" id="{8061F7BB-595C-4258-AD4E-9078E78949A2}"/>
                </a:ext>
              </a:extLst>
            </p:cNvPr>
            <p:cNvPicPr>
              <a:picLocks noChangeAspect="1"/>
            </p:cNvPicPr>
            <p:nvPr/>
          </p:nvPicPr>
          <p:blipFill>
            <a:blip r:embed="rId2"/>
            <a:stretch>
              <a:fillRect/>
            </a:stretch>
          </p:blipFill>
          <p:spPr>
            <a:xfrm>
              <a:off x="1479343" y="1818089"/>
              <a:ext cx="19978585" cy="10327158"/>
            </a:xfrm>
            <a:prstGeom prst="rect">
              <a:avLst/>
            </a:prstGeom>
          </p:spPr>
        </p:pic>
        <p:sp>
          <p:nvSpPr>
            <p:cNvPr id="4" name="Οβάλ 3">
              <a:extLst>
                <a:ext uri="{FF2B5EF4-FFF2-40B4-BE49-F238E27FC236}">
                  <a16:creationId xmlns:a16="http://schemas.microsoft.com/office/drawing/2014/main" id="{1F1E98DA-A5C2-4C9F-8948-813EC99F6FCE}"/>
                </a:ext>
              </a:extLst>
            </p:cNvPr>
            <p:cNvSpPr/>
            <p:nvPr/>
          </p:nvSpPr>
          <p:spPr>
            <a:xfrm>
              <a:off x="10300528" y="10928282"/>
              <a:ext cx="1517515" cy="642025"/>
            </a:xfrm>
            <a:prstGeom prst="ellipse">
              <a:avLst/>
            </a:prstGeom>
            <a:noFill/>
            <a:ln w="3810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5" name="Εικόνα 4">
              <a:extLst>
                <a:ext uri="{FF2B5EF4-FFF2-40B4-BE49-F238E27FC236}">
                  <a16:creationId xmlns:a16="http://schemas.microsoft.com/office/drawing/2014/main" id="{36384204-BA64-4A28-90AA-ACE0ED06F8BE}"/>
                </a:ext>
              </a:extLst>
            </p:cNvPr>
            <p:cNvPicPr>
              <a:picLocks noChangeAspect="1"/>
            </p:cNvPicPr>
            <p:nvPr/>
          </p:nvPicPr>
          <p:blipFill>
            <a:blip r:embed="rId3"/>
            <a:stretch>
              <a:fillRect/>
            </a:stretch>
          </p:blipFill>
          <p:spPr>
            <a:xfrm>
              <a:off x="19307841" y="10865932"/>
              <a:ext cx="1664352" cy="786452"/>
            </a:xfrm>
            <a:prstGeom prst="rect">
              <a:avLst/>
            </a:prstGeom>
          </p:spPr>
        </p:pic>
      </p:grpSp>
    </p:spTree>
    <p:extLst>
      <p:ext uri="{BB962C8B-B14F-4D97-AF65-F5344CB8AC3E}">
        <p14:creationId xmlns:p14="http://schemas.microsoft.com/office/powerpoint/2010/main" val="3499850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a:extLst>
              <a:ext uri="{FF2B5EF4-FFF2-40B4-BE49-F238E27FC236}">
                <a16:creationId xmlns:a16="http://schemas.microsoft.com/office/drawing/2014/main" id="{386B67EC-9243-403E-BCB1-67F96F51D03C}"/>
              </a:ext>
            </a:extLst>
          </p:cNvPr>
          <p:cNvPicPr>
            <a:picLocks noChangeAspect="1"/>
          </p:cNvPicPr>
          <p:nvPr/>
        </p:nvPicPr>
        <p:blipFill>
          <a:blip r:embed="rId2"/>
          <a:stretch>
            <a:fillRect/>
          </a:stretch>
        </p:blipFill>
        <p:spPr>
          <a:xfrm>
            <a:off x="1187115" y="847993"/>
            <a:ext cx="21031199" cy="11604821"/>
          </a:xfrm>
          <a:prstGeom prst="rect">
            <a:avLst/>
          </a:prstGeom>
        </p:spPr>
      </p:pic>
      <p:sp>
        <p:nvSpPr>
          <p:cNvPr id="6" name="Οβάλ 5">
            <a:extLst>
              <a:ext uri="{FF2B5EF4-FFF2-40B4-BE49-F238E27FC236}">
                <a16:creationId xmlns:a16="http://schemas.microsoft.com/office/drawing/2014/main" id="{53B87C65-1608-4D7B-8D2B-4A86A0CC7F44}"/>
              </a:ext>
            </a:extLst>
          </p:cNvPr>
          <p:cNvSpPr/>
          <p:nvPr/>
        </p:nvSpPr>
        <p:spPr>
          <a:xfrm>
            <a:off x="10076791" y="11286751"/>
            <a:ext cx="1617167" cy="670069"/>
          </a:xfrm>
          <a:prstGeom prst="ellipse">
            <a:avLst/>
          </a:prstGeom>
          <a:noFill/>
          <a:ln w="3810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Οβάλ 6">
            <a:extLst>
              <a:ext uri="{FF2B5EF4-FFF2-40B4-BE49-F238E27FC236}">
                <a16:creationId xmlns:a16="http://schemas.microsoft.com/office/drawing/2014/main" id="{71FD14FB-B74F-4D2C-A4B9-03B798003F66}"/>
              </a:ext>
            </a:extLst>
          </p:cNvPr>
          <p:cNvSpPr/>
          <p:nvPr/>
        </p:nvSpPr>
        <p:spPr>
          <a:xfrm>
            <a:off x="19775050" y="11294052"/>
            <a:ext cx="1617167" cy="670069"/>
          </a:xfrm>
          <a:prstGeom prst="ellipse">
            <a:avLst/>
          </a:prstGeom>
          <a:noFill/>
          <a:ln w="3810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14451757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a:extLst>
              <a:ext uri="{FF2B5EF4-FFF2-40B4-BE49-F238E27FC236}">
                <a16:creationId xmlns:a16="http://schemas.microsoft.com/office/drawing/2014/main" id="{B2D9808D-F6CB-489B-9842-0CF4A23E5117}"/>
              </a:ext>
            </a:extLst>
          </p:cNvPr>
          <p:cNvPicPr>
            <a:picLocks noChangeAspect="1"/>
          </p:cNvPicPr>
          <p:nvPr/>
        </p:nvPicPr>
        <p:blipFill>
          <a:blip r:embed="rId2"/>
          <a:stretch>
            <a:fillRect/>
          </a:stretch>
        </p:blipFill>
        <p:spPr>
          <a:xfrm>
            <a:off x="1636294" y="1229949"/>
            <a:ext cx="19058021" cy="11256102"/>
          </a:xfrm>
          <a:prstGeom prst="rect">
            <a:avLst/>
          </a:prstGeom>
        </p:spPr>
      </p:pic>
    </p:spTree>
    <p:extLst>
      <p:ext uri="{BB962C8B-B14F-4D97-AF65-F5344CB8AC3E}">
        <p14:creationId xmlns:p14="http://schemas.microsoft.com/office/powerpoint/2010/main" val="941916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76709" y="570684"/>
            <a:ext cx="20906602" cy="757784"/>
          </a:xfrm>
          <a:ln>
            <a:noFill/>
          </a:ln>
        </p:spPr>
        <p:txBody>
          <a:bodyPr>
            <a:normAutofit/>
          </a:bodyPr>
          <a:lstStyle/>
          <a:p>
            <a:r>
              <a:rPr lang="el-GR" sz="4800" b="1" u="sng" kern="0" dirty="0">
                <a:solidFill>
                  <a:srgbClr val="00BDDE"/>
                </a:solidFill>
                <a:uFill>
                  <a:solidFill>
                    <a:srgbClr val="92D050"/>
                  </a:solidFill>
                </a:uFill>
                <a:latin typeface="Trebuchet MS" panose="020B0603020202020204" pitchFamily="34" charset="0"/>
                <a:cs typeface="Calibri"/>
              </a:rPr>
              <a:t>Προτεραιότητα 1 - Συστημικές / Οριζόντιες Παρεμβάσεις</a:t>
            </a:r>
          </a:p>
        </p:txBody>
      </p:sp>
      <p:sp>
        <p:nvSpPr>
          <p:cNvPr id="3" name="Θέση περιεχομένου 2"/>
          <p:cNvSpPr>
            <a:spLocks noGrp="1"/>
          </p:cNvSpPr>
          <p:nvPr>
            <p:ph idx="1"/>
          </p:nvPr>
        </p:nvSpPr>
        <p:spPr>
          <a:xfrm>
            <a:off x="1666468" y="2617707"/>
            <a:ext cx="20906602" cy="663376"/>
          </a:xfrm>
        </p:spPr>
        <p:txBody>
          <a:bodyPr/>
          <a:lstStyle/>
          <a:p>
            <a:pPr marL="896938" indent="-896938">
              <a:spcBef>
                <a:spcPts val="1200"/>
              </a:spcBef>
              <a:buClr>
                <a:srgbClr val="92D050"/>
              </a:buClr>
              <a:buFont typeface="Wingdings" panose="05000000000000000000" pitchFamily="2" charset="2"/>
              <a:buChar char="Ø"/>
            </a:pPr>
            <a:endParaRPr lang="el-GR" sz="4000" kern="0" dirty="0">
              <a:solidFill>
                <a:srgbClr val="002060"/>
              </a:solidFill>
              <a:latin typeface="Trebuchet MS"/>
              <a:cs typeface="Trebuchet MS"/>
            </a:endParaRPr>
          </a:p>
          <a:p>
            <a:pPr marL="0" indent="0">
              <a:buNone/>
            </a:pPr>
            <a:endParaRPr lang="el-GR" dirty="0"/>
          </a:p>
        </p:txBody>
      </p:sp>
      <p:graphicFrame>
        <p:nvGraphicFramePr>
          <p:cNvPr id="6" name="Πίνακας 5"/>
          <p:cNvGraphicFramePr>
            <a:graphicFrameLocks noGrp="1"/>
          </p:cNvGraphicFramePr>
          <p:nvPr>
            <p:extLst>
              <p:ext uri="{D42A27DB-BD31-4B8C-83A1-F6EECF244321}">
                <p14:modId xmlns:p14="http://schemas.microsoft.com/office/powerpoint/2010/main" val="3899097675"/>
              </p:ext>
            </p:extLst>
          </p:nvPr>
        </p:nvGraphicFramePr>
        <p:xfrm>
          <a:off x="1276709" y="1620428"/>
          <a:ext cx="21601219" cy="10727423"/>
        </p:xfrm>
        <a:graphic>
          <a:graphicData uri="http://schemas.openxmlformats.org/drawingml/2006/table">
            <a:tbl>
              <a:tblPr firstRow="1" bandRow="1">
                <a:tableStyleId>{68D230F3-CF80-4859-8CE7-A43EE81993B5}</a:tableStyleId>
              </a:tblPr>
              <a:tblGrid>
                <a:gridCol w="2730512">
                  <a:extLst>
                    <a:ext uri="{9D8B030D-6E8A-4147-A177-3AD203B41FA5}">
                      <a16:colId xmlns:a16="http://schemas.microsoft.com/office/drawing/2014/main" val="698476607"/>
                    </a:ext>
                  </a:extLst>
                </a:gridCol>
                <a:gridCol w="18870707">
                  <a:extLst>
                    <a:ext uri="{9D8B030D-6E8A-4147-A177-3AD203B41FA5}">
                      <a16:colId xmlns:a16="http://schemas.microsoft.com/office/drawing/2014/main" val="3454214950"/>
                    </a:ext>
                  </a:extLst>
                </a:gridCol>
              </a:tblGrid>
              <a:tr h="536176">
                <a:tc>
                  <a:txBody>
                    <a:bodyPr/>
                    <a:lstStyle/>
                    <a:p>
                      <a:r>
                        <a:rPr lang="el-GR" sz="2400" b="1" u="none" kern="0" dirty="0">
                          <a:solidFill>
                            <a:srgbClr val="00BDDE"/>
                          </a:solidFill>
                          <a:uFill>
                            <a:solidFill>
                              <a:srgbClr val="92D050"/>
                            </a:solidFill>
                          </a:uFill>
                          <a:latin typeface="Trebuchet MS" panose="020B0603020202020204" pitchFamily="34" charset="0"/>
                          <a:ea typeface="+mj-ea"/>
                          <a:cs typeface="Calibri"/>
                        </a:rPr>
                        <a:t>Προϋπολογισμός:</a:t>
                      </a:r>
                    </a:p>
                  </a:txBody>
                  <a:tcP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kern="0" dirty="0">
                          <a:solidFill>
                            <a:schemeClr val="accent1">
                              <a:lumMod val="50000"/>
                            </a:schemeClr>
                          </a:solidFill>
                          <a:latin typeface="Trebuchet MS" panose="020B0603020202020204" pitchFamily="34" charset="0"/>
                          <a:cs typeface="Trebuchet MS"/>
                        </a:rPr>
                        <a:t>165 εκατ.€ </a:t>
                      </a:r>
                      <a:r>
                        <a:rPr lang="el-GR" sz="2400" b="1" i="1" kern="0" dirty="0">
                          <a:solidFill>
                            <a:srgbClr val="92D050"/>
                          </a:solidFill>
                          <a:latin typeface="Trebuchet MS" panose="020B0603020202020204" pitchFamily="34" charset="0"/>
                          <a:cs typeface="Trebuchet MS"/>
                        </a:rPr>
                        <a:t>(4%) </a:t>
                      </a:r>
                    </a:p>
                  </a:txBody>
                  <a:tcPr anchor="ctr"/>
                </a:tc>
                <a:extLst>
                  <a:ext uri="{0D108BD9-81ED-4DB2-BD59-A6C34878D82A}">
                    <a16:rowId xmlns:a16="http://schemas.microsoft.com/office/drawing/2014/main" val="2450545711"/>
                  </a:ext>
                </a:extLst>
              </a:tr>
              <a:tr h="1846053">
                <a:tc>
                  <a:txBody>
                    <a:bodyPr/>
                    <a:lstStyle/>
                    <a:p>
                      <a:pPr marL="0" algn="l" defTabSz="1818010" rtl="0" eaLnBrk="1" latinLnBrk="0" hangingPunct="1">
                        <a:spcBef>
                          <a:spcPts val="0"/>
                        </a:spcBef>
                      </a:pPr>
                      <a:r>
                        <a:rPr lang="el-GR" sz="2400" b="1" u="none" kern="0" dirty="0">
                          <a:solidFill>
                            <a:srgbClr val="00BDDE"/>
                          </a:solidFill>
                          <a:uFill>
                            <a:solidFill>
                              <a:srgbClr val="92D050"/>
                            </a:solidFill>
                          </a:uFill>
                          <a:latin typeface="Trebuchet MS" panose="020B0603020202020204" pitchFamily="34" charset="0"/>
                          <a:ea typeface="+mj-ea"/>
                          <a:cs typeface="Calibri"/>
                        </a:rPr>
                        <a:t>Περιγραφή:</a:t>
                      </a:r>
                    </a:p>
                  </a:txBody>
                  <a:tcPr>
                    <a:solidFill>
                      <a:schemeClr val="accent6">
                        <a:lumMod val="40000"/>
                        <a:lumOff val="60000"/>
                        <a:alpha val="20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l-GR" sz="2400" kern="1200" dirty="0">
                          <a:solidFill>
                            <a:schemeClr val="accent1">
                              <a:lumMod val="50000"/>
                            </a:schemeClr>
                          </a:solidFill>
                          <a:effectLst/>
                          <a:latin typeface="Trebuchet MS" panose="020B0603020202020204" pitchFamily="34" charset="0"/>
                          <a:ea typeface="+mn-ea"/>
                          <a:cs typeface="+mn-cs"/>
                        </a:rPr>
                        <a:t>Υποστηρίζει παρεμβάσεις για τον εκσυγχρονισμό, την προσαρμογή και ενίσχυση των θεσμών και των υπηρεσιών της αγοράς εργασίας, της κοινωνικής ένταξης και υγείας, τη βελτίωση της ικανότητας συμμετοχής των κοινωνικών εταίρων και φορέων της κοινωνίας των πολιτών, δράσεις διακυβέρνησης όλων των βαθμίδων εκπαίδευσης, δημιουργία Παρατηρητηρίων ή ψηφιακών πυλών για την παρακολούθηση της υλοποίησης δράσεων ή χαρτογράφηση ομάδων στόχων για την αποτελεσματικότερη διαμόρφωση πολιτικών, κ.α.</a:t>
                      </a:r>
                      <a:endParaRPr kumimoji="0" lang="el-GR" sz="24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endParaRPr>
                    </a:p>
                  </a:txBody>
                  <a:tcPr>
                    <a:solidFill>
                      <a:schemeClr val="accent6">
                        <a:lumMod val="40000"/>
                        <a:lumOff val="60000"/>
                        <a:alpha val="20000"/>
                      </a:schemeClr>
                    </a:solidFill>
                  </a:tcPr>
                </a:tc>
                <a:extLst>
                  <a:ext uri="{0D108BD9-81ED-4DB2-BD59-A6C34878D82A}">
                    <a16:rowId xmlns:a16="http://schemas.microsoft.com/office/drawing/2014/main" val="4067721579"/>
                  </a:ext>
                </a:extLst>
              </a:tr>
              <a:tr h="1254281">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Ωφελούμενοι</a:t>
                      </a:r>
                      <a:r>
                        <a:rPr lang="en-US" sz="2400" b="1" u="none" kern="0" dirty="0">
                          <a:solidFill>
                            <a:srgbClr val="00BDDE"/>
                          </a:solidFill>
                          <a:uFill>
                            <a:solidFill>
                              <a:srgbClr val="92D050"/>
                            </a:solidFill>
                          </a:uFill>
                          <a:latin typeface="Trebuchet MS" panose="020B0603020202020204" pitchFamily="34" charset="0"/>
                          <a:ea typeface="+mj-ea"/>
                          <a:cs typeface="Calibri"/>
                        </a:rPr>
                        <a:t> </a:t>
                      </a:r>
                      <a:r>
                        <a:rPr lang="el-GR" sz="2400" b="1" u="none" kern="0" dirty="0">
                          <a:solidFill>
                            <a:srgbClr val="00BDDE"/>
                          </a:solidFill>
                          <a:uFill>
                            <a:solidFill>
                              <a:srgbClr val="92D050"/>
                            </a:solidFill>
                          </a:uFill>
                          <a:latin typeface="Trebuchet MS" panose="020B0603020202020204" pitchFamily="34" charset="0"/>
                          <a:ea typeface="+mj-ea"/>
                          <a:cs typeface="Calibri"/>
                        </a:rPr>
                        <a:t>:</a:t>
                      </a:r>
                      <a:r>
                        <a:rPr lang="en-US" sz="2400" b="1" u="none" kern="0" dirty="0">
                          <a:solidFill>
                            <a:srgbClr val="00BDDE"/>
                          </a:solidFill>
                          <a:uFill>
                            <a:solidFill>
                              <a:srgbClr val="92D050"/>
                            </a:solidFill>
                          </a:uFill>
                          <a:latin typeface="Trebuchet MS" panose="020B0603020202020204" pitchFamily="34" charset="0"/>
                          <a:ea typeface="+mj-ea"/>
                          <a:cs typeface="Calibri"/>
                        </a:rPr>
                        <a:t> </a:t>
                      </a:r>
                      <a:endParaRPr lang="el-GR" sz="2400" b="1" u="none" kern="0" dirty="0">
                        <a:solidFill>
                          <a:srgbClr val="00BDDE"/>
                        </a:solidFill>
                        <a:uFill>
                          <a:solidFill>
                            <a:srgbClr val="92D050"/>
                          </a:solidFill>
                        </a:uFill>
                        <a:latin typeface="Trebuchet MS" panose="020B0603020202020204" pitchFamily="34" charset="0"/>
                        <a:ea typeface="+mj-ea"/>
                        <a:cs typeface="Calibri"/>
                      </a:endParaRPr>
                    </a:p>
                    <a:p>
                      <a:pPr marL="0" marR="0" lvl="0" indent="0" algn="l" defTabSz="1818010" rtl="0" eaLnBrk="1" fontAlgn="auto" latinLnBrk="0" hangingPunct="1">
                        <a:lnSpc>
                          <a:spcPct val="100000"/>
                        </a:lnSpc>
                        <a:spcBef>
                          <a:spcPts val="0"/>
                        </a:spcBef>
                        <a:spcAft>
                          <a:spcPts val="0"/>
                        </a:spcAft>
                        <a:buClrTx/>
                        <a:buSzTx/>
                        <a:buFontTx/>
                        <a:buNone/>
                        <a:tabLst/>
                        <a:defRPr/>
                      </a:pPr>
                      <a:endParaRPr lang="el-GR" sz="2400" b="1" u="none" kern="0" dirty="0">
                        <a:solidFill>
                          <a:srgbClr val="00BDDE"/>
                        </a:solidFill>
                        <a:uFill>
                          <a:solidFill>
                            <a:srgbClr val="92D050"/>
                          </a:solidFill>
                        </a:uFill>
                        <a:latin typeface="Trebuchet MS" panose="020B0603020202020204" pitchFamily="34" charset="0"/>
                        <a:ea typeface="+mj-ea"/>
                        <a:cs typeface="Calibri"/>
                      </a:endParaRPr>
                    </a:p>
                    <a:p>
                      <a:pPr marL="0" marR="0" lvl="0" indent="0" algn="l" defTabSz="1818010" rtl="0" eaLnBrk="1" fontAlgn="auto" latinLnBrk="0" hangingPunct="1">
                        <a:lnSpc>
                          <a:spcPct val="100000"/>
                        </a:lnSpc>
                        <a:spcBef>
                          <a:spcPts val="0"/>
                        </a:spcBef>
                        <a:spcAft>
                          <a:spcPts val="0"/>
                        </a:spcAft>
                        <a:buClrTx/>
                        <a:buSzTx/>
                        <a:buFontTx/>
                        <a:buNone/>
                        <a:tabLst/>
                        <a:defRPr/>
                      </a:pPr>
                      <a:endParaRPr lang="el-GR" sz="2000" b="1" u="none" kern="0" dirty="0">
                        <a:solidFill>
                          <a:srgbClr val="00BDDE"/>
                        </a:solidFill>
                        <a:uFill>
                          <a:solidFill>
                            <a:srgbClr val="92D050"/>
                          </a:solidFill>
                        </a:uFill>
                        <a:latin typeface="Trebuchet MS" panose="020B0603020202020204" pitchFamily="34" charset="0"/>
                        <a:ea typeface="+mj-ea"/>
                        <a:cs typeface="Calibri"/>
                      </a:endParaRPr>
                    </a:p>
                    <a:p>
                      <a:pPr marL="0" marR="0" lvl="0" indent="0" algn="l" defTabSz="1818010" rtl="0" eaLnBrk="1" fontAlgn="auto" latinLnBrk="0" hangingPunct="1">
                        <a:lnSpc>
                          <a:spcPct val="100000"/>
                        </a:lnSpc>
                        <a:spcBef>
                          <a:spcPts val="0"/>
                        </a:spcBef>
                        <a:spcAft>
                          <a:spcPts val="0"/>
                        </a:spcAft>
                        <a:buClrTx/>
                        <a:buSzTx/>
                        <a:buFontTx/>
                        <a:buNone/>
                        <a:tabLst/>
                        <a:defRPr/>
                      </a:pPr>
                      <a:endParaRPr lang="el-GR" sz="1050" b="1" u="none" kern="0" dirty="0">
                        <a:solidFill>
                          <a:srgbClr val="00BDDE"/>
                        </a:solidFill>
                        <a:uFill>
                          <a:solidFill>
                            <a:srgbClr val="92D050"/>
                          </a:solidFill>
                        </a:uFill>
                        <a:latin typeface="Trebuchet MS" panose="020B0603020202020204" pitchFamily="34" charset="0"/>
                        <a:ea typeface="+mj-ea"/>
                        <a:cs typeface="Calibri"/>
                      </a:endParaRPr>
                    </a:p>
                  </a:txBody>
                  <a:tcPr/>
                </a:tc>
                <a:tc>
                  <a:txBody>
                    <a:bodyPr/>
                    <a:lstStyle/>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Φορείς Δημόσιας Διοίκησης,</a:t>
                      </a:r>
                    </a:p>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Κοινωνικοί Εταίροι και Οργανώσεις της Κοινωνίας των Πολιτών</a:t>
                      </a:r>
                    </a:p>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Δημόσια Υπηρεσία Απασχόλησης (</a:t>
                      </a:r>
                      <a:r>
                        <a:rPr lang="el-GR" sz="2400" kern="1200" dirty="0" err="1">
                          <a:solidFill>
                            <a:schemeClr val="accent1">
                              <a:lumMod val="50000"/>
                            </a:schemeClr>
                          </a:solidFill>
                          <a:effectLst/>
                          <a:latin typeface="Trebuchet MS" panose="020B0603020202020204" pitchFamily="34" charset="0"/>
                          <a:ea typeface="+mn-ea"/>
                          <a:cs typeface="+mn-cs"/>
                        </a:rPr>
                        <a:t>ΔΥΠΑ</a:t>
                      </a:r>
                      <a:r>
                        <a:rPr lang="el-GR" sz="2400" kern="1200" dirty="0">
                          <a:solidFill>
                            <a:schemeClr val="accent1">
                              <a:lumMod val="50000"/>
                            </a:schemeClr>
                          </a:solidFill>
                          <a:effectLst/>
                          <a:latin typeface="Trebuchet MS" panose="020B0603020202020204" pitchFamily="34" charset="0"/>
                          <a:ea typeface="+mn-ea"/>
                          <a:cs typeface="+mn-cs"/>
                        </a:rPr>
                        <a:t>)</a:t>
                      </a:r>
                    </a:p>
                  </a:txBody>
                  <a:tcPr/>
                </a:tc>
                <a:extLst>
                  <a:ext uri="{0D108BD9-81ED-4DB2-BD59-A6C34878D82A}">
                    <a16:rowId xmlns:a16="http://schemas.microsoft.com/office/drawing/2014/main" val="1638332652"/>
                  </a:ext>
                </a:extLst>
              </a:tr>
              <a:tr h="639362">
                <a:tc>
                  <a:txBody>
                    <a:bodyPr/>
                    <a:lstStyle/>
                    <a:p>
                      <a:pPr marL="449263" marR="0" lvl="0" indent="-449263" algn="l" defTabSz="1818010" rtl="0" eaLnBrk="1" fontAlgn="auto" latinLnBrk="0" hangingPunct="1">
                        <a:lnSpc>
                          <a:spcPct val="100000"/>
                        </a:lnSpc>
                        <a:spcBef>
                          <a:spcPts val="60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Στόχος</a:t>
                      </a:r>
                      <a:r>
                        <a:rPr lang="el-GR" sz="2400" b="1" u="none" kern="0" baseline="0" dirty="0">
                          <a:solidFill>
                            <a:srgbClr val="00BDDE"/>
                          </a:solidFill>
                          <a:uFill>
                            <a:solidFill>
                              <a:srgbClr val="92D050"/>
                            </a:solidFill>
                          </a:uFill>
                          <a:latin typeface="Trebuchet MS" panose="020B0603020202020204" pitchFamily="34" charset="0"/>
                          <a:ea typeface="+mn-ea"/>
                          <a:cs typeface="Calibri"/>
                        </a:rPr>
                        <a:t> 2029</a:t>
                      </a:r>
                      <a:r>
                        <a:rPr lang="el-GR" sz="2400" b="1" u="none" kern="0" dirty="0">
                          <a:solidFill>
                            <a:srgbClr val="00BDDE"/>
                          </a:solidFill>
                          <a:uFill>
                            <a:solidFill>
                              <a:srgbClr val="92D050"/>
                            </a:solidFill>
                          </a:uFill>
                          <a:latin typeface="Trebuchet MS" panose="020B0603020202020204" pitchFamily="34" charset="0"/>
                          <a:ea typeface="+mn-ea"/>
                          <a:cs typeface="Calibri"/>
                        </a:rPr>
                        <a:t>:</a:t>
                      </a:r>
                    </a:p>
                  </a:txBody>
                  <a:tcPr>
                    <a:solidFill>
                      <a:schemeClr val="accent6">
                        <a:lumMod val="40000"/>
                        <a:lumOff val="60000"/>
                        <a:alpha val="20000"/>
                      </a:schemeClr>
                    </a:solidFill>
                  </a:tcP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n-US" sz="2400" b="1" u="none" baseline="0" dirty="0">
                          <a:solidFill>
                            <a:schemeClr val="accent1">
                              <a:lumMod val="50000"/>
                            </a:schemeClr>
                          </a:solidFill>
                          <a:latin typeface="Trebuchet MS" panose="020B0603020202020204" pitchFamily="34" charset="0"/>
                        </a:rPr>
                        <a:t>42</a:t>
                      </a:r>
                      <a:r>
                        <a:rPr lang="el-GR" sz="2400" b="1" u="none" baseline="0" dirty="0">
                          <a:solidFill>
                            <a:schemeClr val="accent1">
                              <a:lumMod val="50000"/>
                            </a:schemeClr>
                          </a:solidFill>
                          <a:latin typeface="Trebuchet MS" panose="020B0603020202020204" pitchFamily="34" charset="0"/>
                        </a:rPr>
                        <a:t> </a:t>
                      </a:r>
                      <a:r>
                        <a:rPr lang="el-GR" sz="2400" b="0" u="none" baseline="0" dirty="0">
                          <a:solidFill>
                            <a:schemeClr val="accent1">
                              <a:lumMod val="50000"/>
                            </a:schemeClr>
                          </a:solidFill>
                          <a:latin typeface="Trebuchet MS" panose="020B0603020202020204" pitchFamily="34" charset="0"/>
                        </a:rPr>
                        <a:t>Υποστηριζόμενες δημόσιες διοικήσεις ή υπηρεσίες/ </a:t>
                      </a:r>
                      <a:r>
                        <a:rPr lang="el-GR" sz="2400" b="1" u="none" baseline="0" dirty="0">
                          <a:solidFill>
                            <a:schemeClr val="accent1">
                              <a:lumMod val="50000"/>
                            </a:schemeClr>
                          </a:solidFill>
                          <a:latin typeface="Trebuchet MS" panose="020B0603020202020204" pitchFamily="34" charset="0"/>
                        </a:rPr>
                        <a:t>12 </a:t>
                      </a:r>
                      <a:r>
                        <a:rPr lang="el-GR" sz="2400" b="0" u="none" baseline="0" dirty="0">
                          <a:solidFill>
                            <a:schemeClr val="accent1">
                              <a:lumMod val="50000"/>
                            </a:schemeClr>
                          </a:solidFill>
                          <a:latin typeface="Trebuchet MS" panose="020B0603020202020204" pitchFamily="34" charset="0"/>
                        </a:rPr>
                        <a:t>Ωφελούμενοι κοινωνικοί εταίροι και φορείς της κοινωνίας των πολιτών</a:t>
                      </a:r>
                      <a:endParaRPr lang="el-GR" sz="2800" b="1" u="none" baseline="0" dirty="0">
                        <a:solidFill>
                          <a:schemeClr val="accent1">
                            <a:lumMod val="50000"/>
                          </a:schemeClr>
                        </a:solidFill>
                        <a:latin typeface="Trebuchet MS" panose="020B0603020202020204" pitchFamily="34" charset="0"/>
                      </a:endParaRPr>
                    </a:p>
                  </a:txBody>
                  <a:tcPr>
                    <a:solidFill>
                      <a:schemeClr val="accent6">
                        <a:lumMod val="40000"/>
                        <a:lumOff val="60000"/>
                        <a:alpha val="20000"/>
                      </a:schemeClr>
                    </a:solidFill>
                  </a:tcPr>
                </a:tc>
                <a:extLst>
                  <a:ext uri="{0D108BD9-81ED-4DB2-BD59-A6C34878D82A}">
                    <a16:rowId xmlns:a16="http://schemas.microsoft.com/office/drawing/2014/main" val="2516848304"/>
                  </a:ext>
                </a:extLst>
              </a:tr>
              <a:tr h="1293963">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Ειδικοί Στόχοι -</a:t>
                      </a:r>
                      <a:r>
                        <a:rPr lang="el-GR" sz="2400" b="1" u="none" kern="0" baseline="0" dirty="0">
                          <a:solidFill>
                            <a:srgbClr val="00BDDE"/>
                          </a:solidFill>
                          <a:uFill>
                            <a:solidFill>
                              <a:srgbClr val="92D050"/>
                            </a:solidFill>
                          </a:uFill>
                          <a:latin typeface="Trebuchet MS" panose="020B0603020202020204" pitchFamily="34" charset="0"/>
                          <a:ea typeface="+mn-ea"/>
                          <a:cs typeface="Calibri"/>
                        </a:rPr>
                        <a:t> </a:t>
                      </a:r>
                      <a:r>
                        <a:rPr lang="el-GR" sz="2400" b="1" u="none" kern="0" dirty="0">
                          <a:solidFill>
                            <a:srgbClr val="00BDDE"/>
                          </a:solidFill>
                          <a:uFill>
                            <a:solidFill>
                              <a:srgbClr val="92D050"/>
                            </a:solidFill>
                          </a:uFill>
                          <a:latin typeface="Trebuchet MS" panose="020B0603020202020204" pitchFamily="34" charset="0"/>
                          <a:ea typeface="+mn-ea"/>
                          <a:cs typeface="Calibri"/>
                        </a:rPr>
                        <a:t>Ενδεικτικές Δράσεις:</a:t>
                      </a:r>
                    </a:p>
                    <a:p>
                      <a:pPr marL="449263" marR="0" lvl="0" indent="-449263" algn="l" defTabSz="1818010" rtl="0" eaLnBrk="1" fontAlgn="auto" latinLnBrk="0" hangingPunct="1">
                        <a:lnSpc>
                          <a:spcPct val="100000"/>
                        </a:lnSpc>
                        <a:spcBef>
                          <a:spcPts val="600"/>
                        </a:spcBef>
                        <a:spcAft>
                          <a:spcPts val="0"/>
                        </a:spcAft>
                        <a:buClrTx/>
                        <a:buSzTx/>
                        <a:buFontTx/>
                        <a:buNone/>
                        <a:tabLst/>
                        <a:defRPr/>
                      </a:pPr>
                      <a:r>
                        <a:rPr lang="el-GR" sz="2200" b="1" u="none" dirty="0" err="1">
                          <a:solidFill>
                            <a:schemeClr val="accent1">
                              <a:lumMod val="50000"/>
                            </a:schemeClr>
                          </a:solidFill>
                          <a:latin typeface="Trebuchet MS" panose="020B0603020202020204" pitchFamily="34" charset="0"/>
                        </a:rPr>
                        <a:t>4.β</a:t>
                      </a:r>
                      <a:r>
                        <a:rPr lang="el-GR" sz="2200" b="1" u="none" dirty="0">
                          <a:solidFill>
                            <a:schemeClr val="accent1">
                              <a:lumMod val="50000"/>
                            </a:schemeClr>
                          </a:solidFill>
                          <a:latin typeface="Trebuchet MS" panose="020B0603020202020204" pitchFamily="34" charset="0"/>
                        </a:rPr>
                        <a:t> </a:t>
                      </a:r>
                      <a:r>
                        <a:rPr lang="el-GR" sz="2200" b="1" i="1" u="none" dirty="0">
                          <a:solidFill>
                            <a:schemeClr val="accent1">
                              <a:lumMod val="50000"/>
                            </a:schemeClr>
                          </a:solidFill>
                          <a:latin typeface="Trebuchet MS" panose="020B0603020202020204" pitchFamily="34" charset="0"/>
                        </a:rPr>
                        <a:t>(4.2) – </a:t>
                      </a:r>
                      <a:r>
                        <a:rPr lang="el-GR" sz="2200" b="1" u="none" dirty="0">
                          <a:solidFill>
                            <a:schemeClr val="accent1">
                              <a:lumMod val="50000"/>
                            </a:schemeClr>
                          </a:solidFill>
                          <a:latin typeface="Trebuchet MS" panose="020B0603020202020204" pitchFamily="34" charset="0"/>
                        </a:rPr>
                        <a:t>Αγορά Εργασίας: </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Αναβάθμιση και εκσυγχρονισμό της λειτουργίας της </a:t>
                      </a:r>
                      <a:r>
                        <a:rPr kumimoji="0" lang="el-GR" sz="2200" b="0" i="0" u="none" strike="noStrike" kern="1200" cap="none" spc="0" normalizeH="0" baseline="0" noProof="0" dirty="0" err="1">
                          <a:ln>
                            <a:noFill/>
                          </a:ln>
                          <a:solidFill>
                            <a:srgbClr val="002060"/>
                          </a:solidFill>
                          <a:effectLst/>
                          <a:uLnTx/>
                          <a:uFillTx/>
                          <a:latin typeface="Trebuchet MS" panose="020B0603020202020204" pitchFamily="34" charset="0"/>
                          <a:ea typeface="+mn-ea"/>
                          <a:cs typeface="+mn-cs"/>
                        </a:rPr>
                        <a:t>ΔΥΠΑ</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 </a:t>
                      </a:r>
                      <a:r>
                        <a:rPr kumimoji="0" lang="en-US" sz="2200" b="0" i="0" u="none" strike="noStrike" kern="1200" cap="none" spc="0" normalizeH="0" baseline="0" noProof="0" dirty="0" err="1">
                          <a:ln>
                            <a:noFill/>
                          </a:ln>
                          <a:solidFill>
                            <a:srgbClr val="002060"/>
                          </a:solidFill>
                          <a:effectLst/>
                          <a:uLnTx/>
                          <a:uFillTx/>
                          <a:latin typeface="Trebuchet MS" panose="020B0603020202020204" pitchFamily="34" charset="0"/>
                          <a:ea typeface="+mn-ea"/>
                          <a:cs typeface="+mn-cs"/>
                        </a:rPr>
                        <a:t>EURES</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Ανάπτυξη, υποστήριξη και προώθηση της Κοινωνικής και Αλληλέγγυας Οικονομίας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Ενδυνάμωση επιχειρησιακής και θεσμικής ικανότητα των κοινωνικών εταίρων και των οργανώσεων της κοινωνίας των πολιτών </a:t>
                      </a:r>
                      <a:r>
                        <a:rPr kumimoji="0" lang="el-GR" sz="2200" b="0" i="1" u="none" strike="noStrike" kern="1200" cap="none" spc="0" normalizeH="0" baseline="0" noProof="0" dirty="0">
                          <a:ln>
                            <a:noFill/>
                          </a:ln>
                          <a:solidFill>
                            <a:srgbClr val="00B050"/>
                          </a:solidFill>
                          <a:effectLst/>
                          <a:uLnTx/>
                          <a:uFillTx/>
                          <a:latin typeface="Trebuchet MS" panose="020B0603020202020204" pitchFamily="34" charset="0"/>
                          <a:ea typeface="+mn-ea"/>
                          <a:cs typeface="+mn-cs"/>
                        </a:rPr>
                        <a:t>(46,7 εκ.€)</a:t>
                      </a:r>
                      <a:endPar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endParaRP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1961727"/>
                  </a:ext>
                </a:extLst>
              </a:tr>
              <a:tr h="845388">
                <a:tc gridSpan="2">
                  <a:txBody>
                    <a:bodyPr/>
                    <a:lstStyle/>
                    <a:p>
                      <a:pPr marL="449263" marR="0" lvl="0" indent="-449263" algn="l" defTabSz="1818010" rtl="0" eaLnBrk="1" fontAlgn="auto" latinLnBrk="0" hangingPunct="1">
                        <a:lnSpc>
                          <a:spcPct val="100000"/>
                        </a:lnSpc>
                        <a:spcBef>
                          <a:spcPts val="600"/>
                        </a:spcBef>
                        <a:spcAft>
                          <a:spcPts val="0"/>
                        </a:spcAft>
                        <a:buClrTx/>
                        <a:buSzTx/>
                        <a:buFontTx/>
                        <a:buNone/>
                        <a:tabLst/>
                        <a:defRPr/>
                      </a:pPr>
                      <a:r>
                        <a:rPr lang="el-GR" sz="2200" b="1" u="none" dirty="0" err="1">
                          <a:solidFill>
                            <a:schemeClr val="accent1">
                              <a:lumMod val="50000"/>
                            </a:schemeClr>
                          </a:solidFill>
                          <a:latin typeface="Trebuchet MS" panose="020B0603020202020204" pitchFamily="34" charset="0"/>
                        </a:rPr>
                        <a:t>4.γ</a:t>
                      </a:r>
                      <a:r>
                        <a:rPr lang="el-GR" sz="2200" b="1" u="none" dirty="0">
                          <a:solidFill>
                            <a:schemeClr val="accent1">
                              <a:lumMod val="50000"/>
                            </a:schemeClr>
                          </a:solidFill>
                          <a:latin typeface="Trebuchet MS" panose="020B0603020202020204" pitchFamily="34" charset="0"/>
                        </a:rPr>
                        <a:t> </a:t>
                      </a:r>
                      <a:r>
                        <a:rPr lang="el-GR" sz="2200" b="1" i="1" u="none" dirty="0">
                          <a:solidFill>
                            <a:schemeClr val="accent1">
                              <a:lumMod val="50000"/>
                            </a:schemeClr>
                          </a:solidFill>
                          <a:latin typeface="Trebuchet MS" panose="020B0603020202020204" pitchFamily="34" charset="0"/>
                        </a:rPr>
                        <a:t>(4.3) - </a:t>
                      </a:r>
                      <a:r>
                        <a:rPr lang="el-GR" sz="2200" b="1" u="none" dirty="0">
                          <a:solidFill>
                            <a:schemeClr val="accent1">
                              <a:lumMod val="50000"/>
                            </a:schemeClr>
                          </a:solidFill>
                          <a:latin typeface="Trebuchet MS" panose="020B0603020202020204" pitchFamily="34" charset="0"/>
                        </a:rPr>
                        <a:t>Ισότητα Φύλων: </a:t>
                      </a:r>
                      <a:r>
                        <a:rPr lang="el-GR" sz="2200" b="0" i="0" u="none" strike="noStrike" dirty="0">
                          <a:solidFill>
                            <a:srgbClr val="002060"/>
                          </a:solidFill>
                          <a:effectLst/>
                          <a:latin typeface="Trebuchet MS" panose="020B0603020202020204" pitchFamily="34" charset="0"/>
                        </a:rPr>
                        <a:t>Οριζόντιες Παρεμβάσεις Εθνικής Εμβέλειας για</a:t>
                      </a:r>
                      <a:r>
                        <a:rPr lang="el-GR" sz="2200" b="0" i="0" u="none" strike="noStrike" baseline="0" dirty="0">
                          <a:solidFill>
                            <a:srgbClr val="002060"/>
                          </a:solidFill>
                          <a:effectLst/>
                          <a:latin typeface="Trebuchet MS" panose="020B0603020202020204" pitchFamily="34" charset="0"/>
                        </a:rPr>
                        <a:t> την καταπολέμηση της βίας κατά των γυναικών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Παρατηρητήρια Ισότητας των Φύλων και Δημογραφικής πολιτικής </a:t>
                      </a:r>
                      <a:r>
                        <a:rPr lang="el-GR" sz="2200" b="0" i="1" u="none" strike="noStrike" dirty="0">
                          <a:solidFill>
                            <a:srgbClr val="00B050"/>
                          </a:solidFill>
                          <a:effectLst/>
                          <a:latin typeface="Trebuchet MS" panose="020B0603020202020204" pitchFamily="34" charset="0"/>
                        </a:rPr>
                        <a:t>(2,5 εκ.€)</a:t>
                      </a:r>
                      <a:endParaRPr lang="el-GR" sz="2200" b="0" i="0" u="none" strike="noStrike" dirty="0">
                        <a:solidFill>
                          <a:schemeClr val="accent1">
                            <a:lumMod val="50000"/>
                          </a:schemeClr>
                        </a:solidFill>
                        <a:effectLst/>
                        <a:latin typeface="Trebuchet MS" panose="020B0603020202020204" pitchFamily="34" charset="0"/>
                      </a:endParaRPr>
                    </a:p>
                  </a:txBody>
                  <a:tcPr anchor="ct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lang="el-GR" sz="2200" b="0" i="0" u="none" strike="noStrike" dirty="0">
                        <a:solidFill>
                          <a:schemeClr val="accent1">
                            <a:lumMod val="50000"/>
                          </a:schemeClr>
                        </a:solidFill>
                        <a:effectLst/>
                        <a:latin typeface="Trebuchet MS" panose="020B0603020202020204" pitchFamily="34" charset="0"/>
                      </a:endParaRPr>
                    </a:p>
                  </a:txBody>
                  <a:tcPr anchor="ctr"/>
                </a:tc>
                <a:extLst>
                  <a:ext uri="{0D108BD9-81ED-4DB2-BD59-A6C34878D82A}">
                    <a16:rowId xmlns:a16="http://schemas.microsoft.com/office/drawing/2014/main" val="4262089060"/>
                  </a:ext>
                </a:extLst>
              </a:tr>
              <a:tr h="948906">
                <a:tc gridSpan="2">
                  <a:txBody>
                    <a:bodyPr/>
                    <a:lstStyle/>
                    <a:p>
                      <a:pPr marL="449263" marR="0" lvl="0" indent="-449263" algn="l" defTabSz="1818010" rtl="0" eaLnBrk="1" fontAlgn="auto" latinLnBrk="0" hangingPunct="1">
                        <a:lnSpc>
                          <a:spcPct val="100000"/>
                        </a:lnSpc>
                        <a:spcBef>
                          <a:spcPts val="600"/>
                        </a:spcBef>
                        <a:spcAft>
                          <a:spcPts val="0"/>
                        </a:spcAft>
                        <a:buClrTx/>
                        <a:buSzTx/>
                        <a:buFontTx/>
                        <a:buNone/>
                        <a:tabLst/>
                        <a:defRPr/>
                      </a:pPr>
                      <a:r>
                        <a:rPr lang="el-GR" sz="2200" b="1" u="none" dirty="0" err="1">
                          <a:solidFill>
                            <a:srgbClr val="002060"/>
                          </a:solidFill>
                          <a:latin typeface="Trebuchet MS" panose="020B0603020202020204" pitchFamily="34" charset="0"/>
                        </a:rPr>
                        <a:t>4.ε</a:t>
                      </a:r>
                      <a:r>
                        <a:rPr lang="el-GR" sz="2200" b="1" u="none" dirty="0">
                          <a:solidFill>
                            <a:srgbClr val="002060"/>
                          </a:solidFill>
                          <a:latin typeface="Trebuchet MS" panose="020B0603020202020204" pitchFamily="34" charset="0"/>
                        </a:rPr>
                        <a:t> </a:t>
                      </a:r>
                      <a:r>
                        <a:rPr lang="el-GR" sz="2200" b="1" i="1" u="none" dirty="0">
                          <a:solidFill>
                            <a:srgbClr val="002060"/>
                          </a:solidFill>
                          <a:latin typeface="Trebuchet MS" panose="020B0603020202020204" pitchFamily="34" charset="0"/>
                        </a:rPr>
                        <a:t>(4.5) – </a:t>
                      </a:r>
                      <a:r>
                        <a:rPr lang="el-GR" sz="2200" b="1" u="none" dirty="0">
                          <a:solidFill>
                            <a:srgbClr val="002060"/>
                          </a:solidFill>
                          <a:latin typeface="Trebuchet MS" panose="020B0603020202020204" pitchFamily="34" charset="0"/>
                        </a:rPr>
                        <a:t>Εκπαίδευση: </a:t>
                      </a:r>
                      <a:r>
                        <a:rPr lang="el-GR" sz="2200" b="0" i="0" u="none" strike="noStrike" dirty="0">
                          <a:solidFill>
                            <a:srgbClr val="002060"/>
                          </a:solidFill>
                          <a:effectLst/>
                          <a:latin typeface="Trebuchet MS" panose="020B0603020202020204" pitchFamily="34" charset="0"/>
                        </a:rPr>
                        <a:t>Βελτίωση των μηχανισμών παρακολούθησης της απόδοσης</a:t>
                      </a:r>
                      <a:r>
                        <a:rPr lang="el-GR" sz="2200" b="0" i="0" u="none" strike="noStrike" baseline="0" dirty="0">
                          <a:solidFill>
                            <a:srgbClr val="002060"/>
                          </a:solidFill>
                          <a:effectLst/>
                          <a:latin typeface="Trebuchet MS" panose="020B0603020202020204" pitchFamily="34" charset="0"/>
                        </a:rPr>
                        <a:t> των εκπαιδευτικών πολιτικών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Ανάπτυξη εργαλείων πρόβλεψης αναγκών σε</a:t>
                      </a:r>
                      <a:r>
                        <a:rPr lang="el-GR" sz="2200" b="0" i="0" u="none" strike="noStrike" baseline="0" dirty="0">
                          <a:solidFill>
                            <a:srgbClr val="002060"/>
                          </a:solidFill>
                          <a:effectLst/>
                          <a:latin typeface="Trebuchet MS" panose="020B0603020202020204" pitchFamily="34" charset="0"/>
                        </a:rPr>
                        <a:t> δεξιότητες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Λειτουργία δικτύου Γραφείων Διασύνδεσης ΑΕΙ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Σύστημα</a:t>
                      </a:r>
                      <a:r>
                        <a:rPr lang="el-GR" sz="2200" b="0" i="0" u="none" strike="noStrike" baseline="0" dirty="0">
                          <a:solidFill>
                            <a:srgbClr val="002060"/>
                          </a:solidFill>
                          <a:effectLst/>
                          <a:latin typeface="Trebuchet MS" panose="020B0603020202020204" pitchFamily="34" charset="0"/>
                        </a:rPr>
                        <a:t> παρακολούθησης Στρατηγικού Σχεδιασμού στην Ανώτατη Εκπαίδευση </a:t>
                      </a:r>
                      <a:r>
                        <a:rPr lang="el-GR" sz="2200" b="0" i="1" u="none" strike="noStrike" baseline="0" dirty="0">
                          <a:solidFill>
                            <a:srgbClr val="00B050"/>
                          </a:solidFill>
                          <a:effectLst/>
                          <a:latin typeface="Trebuchet MS" panose="020B0603020202020204" pitchFamily="34" charset="0"/>
                        </a:rPr>
                        <a:t>(9 εκ.€)</a:t>
                      </a:r>
                      <a:endParaRPr lang="el-GR" sz="2200" b="0" i="0" u="none" strike="noStrike" dirty="0">
                        <a:solidFill>
                          <a:srgbClr val="002060"/>
                        </a:solidFill>
                        <a:effectLst/>
                        <a:latin typeface="Trebuchet MS" panose="020B0603020202020204" pitchFamily="34" charset="0"/>
                      </a:endParaRPr>
                    </a:p>
                  </a:txBody>
                  <a:tcPr anchor="ct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lang="el-GR" sz="2200" b="0" i="0" u="none" strike="noStrike" dirty="0">
                        <a:solidFill>
                          <a:srgbClr val="002060"/>
                        </a:solidFill>
                        <a:effectLst/>
                        <a:latin typeface="Trebuchet MS" panose="020B0603020202020204" pitchFamily="34" charset="0"/>
                      </a:endParaRPr>
                    </a:p>
                  </a:txBody>
                  <a:tcPr anchor="ctr">
                    <a:solidFill>
                      <a:schemeClr val="accent6">
                        <a:lumMod val="40000"/>
                        <a:lumOff val="60000"/>
                        <a:alpha val="20000"/>
                      </a:schemeClr>
                    </a:solidFill>
                  </a:tcPr>
                </a:tc>
                <a:extLst>
                  <a:ext uri="{0D108BD9-81ED-4DB2-BD59-A6C34878D82A}">
                    <a16:rowId xmlns:a16="http://schemas.microsoft.com/office/drawing/2014/main" val="1717934789"/>
                  </a:ext>
                </a:extLst>
              </a:tr>
              <a:tr h="1242203">
                <a:tc gridSpan="2">
                  <a:txBody>
                    <a:bodyPr/>
                    <a:lstStyle/>
                    <a:p>
                      <a:pPr marL="627063" marR="0" lvl="0" indent="-627063" algn="l" defTabSz="1818010" rtl="0" eaLnBrk="1" fontAlgn="auto" latinLnBrk="0" hangingPunct="1">
                        <a:lnSpc>
                          <a:spcPct val="100000"/>
                        </a:lnSpc>
                        <a:spcBef>
                          <a:spcPts val="600"/>
                        </a:spcBef>
                        <a:spcAft>
                          <a:spcPts val="0"/>
                        </a:spcAft>
                        <a:buClrTx/>
                        <a:buSzTx/>
                        <a:buFontTx/>
                        <a:buNone/>
                        <a:tabLst/>
                        <a:defRPr/>
                      </a:pPr>
                      <a:r>
                        <a:rPr lang="el-GR" sz="2200" b="1" u="none" dirty="0" err="1">
                          <a:solidFill>
                            <a:srgbClr val="002060"/>
                          </a:solidFill>
                          <a:latin typeface="Trebuchet MS" panose="020B0603020202020204" pitchFamily="34" charset="0"/>
                        </a:rPr>
                        <a:t>4.η</a:t>
                      </a:r>
                      <a:r>
                        <a:rPr lang="el-GR" sz="2200" b="1" u="none" dirty="0">
                          <a:solidFill>
                            <a:srgbClr val="002060"/>
                          </a:solidFill>
                          <a:latin typeface="Trebuchet MS" panose="020B0603020202020204" pitchFamily="34" charset="0"/>
                        </a:rPr>
                        <a:t> </a:t>
                      </a:r>
                      <a:r>
                        <a:rPr lang="el-GR" sz="2200" b="1" i="1" u="none" baseline="0" dirty="0">
                          <a:solidFill>
                            <a:srgbClr val="002060"/>
                          </a:solidFill>
                          <a:latin typeface="Trebuchet MS" panose="020B0603020202020204" pitchFamily="34" charset="0"/>
                        </a:rPr>
                        <a:t>(4.8) - </a:t>
                      </a:r>
                      <a:r>
                        <a:rPr lang="el-GR" sz="2200" b="1" u="none" dirty="0">
                          <a:solidFill>
                            <a:srgbClr val="002060"/>
                          </a:solidFill>
                          <a:latin typeface="Trebuchet MS" panose="020B0603020202020204" pitchFamily="34" charset="0"/>
                        </a:rPr>
                        <a:t>Καταπολέμηση</a:t>
                      </a:r>
                      <a:r>
                        <a:rPr lang="el-GR" sz="2200" b="1" u="none" baseline="0" dirty="0">
                          <a:solidFill>
                            <a:srgbClr val="002060"/>
                          </a:solidFill>
                          <a:latin typeface="Trebuchet MS" panose="020B0603020202020204" pitchFamily="34" charset="0"/>
                        </a:rPr>
                        <a:t> Διακρίσεων </a:t>
                      </a:r>
                      <a:r>
                        <a:rPr lang="el-GR" sz="2000" b="0" i="1" u="none" baseline="0" dirty="0">
                          <a:solidFill>
                            <a:srgbClr val="002060"/>
                          </a:solidFill>
                          <a:latin typeface="Trebuchet MS" panose="020B0603020202020204" pitchFamily="34" charset="0"/>
                        </a:rPr>
                        <a:t>(</a:t>
                      </a:r>
                      <a:r>
                        <a:rPr lang="el-GR" sz="2000" b="0" i="1" baseline="0" dirty="0">
                          <a:solidFill>
                            <a:srgbClr val="002060"/>
                          </a:solidFill>
                          <a:latin typeface="Trebuchet MS" panose="020B0603020202020204" pitchFamily="34" charset="0"/>
                        </a:rPr>
                        <a:t>ΑμεΑ, </a:t>
                      </a:r>
                      <a:r>
                        <a:rPr lang="el-GR" sz="2000" b="0" i="1" baseline="0" dirty="0" err="1">
                          <a:solidFill>
                            <a:srgbClr val="002060"/>
                          </a:solidFill>
                          <a:latin typeface="Trebuchet MS" panose="020B0603020202020204" pitchFamily="34" charset="0"/>
                        </a:rPr>
                        <a:t>Ρομά</a:t>
                      </a:r>
                      <a:r>
                        <a:rPr lang="el-GR" sz="2000" b="0" i="1" baseline="0" dirty="0">
                          <a:solidFill>
                            <a:srgbClr val="002060"/>
                          </a:solidFill>
                          <a:latin typeface="Trebuchet MS" panose="020B0603020202020204" pitchFamily="34" charset="0"/>
                        </a:rPr>
                        <a:t>, περιθωριοποιημένες ομάδες) : </a:t>
                      </a:r>
                      <a:r>
                        <a:rPr lang="el-GR" sz="2200" b="0" i="0" u="none" strike="noStrike" dirty="0">
                          <a:solidFill>
                            <a:srgbClr val="002060"/>
                          </a:solidFill>
                          <a:effectLst/>
                          <a:latin typeface="Trebuchet MS" panose="020B0603020202020204" pitchFamily="34" charset="0"/>
                        </a:rPr>
                        <a:t>Αναβάθμιση του</a:t>
                      </a:r>
                      <a:r>
                        <a:rPr lang="el-GR" sz="2200" b="0" i="0" u="none" strike="noStrike" baseline="0" dirty="0">
                          <a:solidFill>
                            <a:srgbClr val="002060"/>
                          </a:solidFill>
                          <a:effectLst/>
                          <a:latin typeface="Trebuchet MS" panose="020B0603020202020204" pitchFamily="34" charset="0"/>
                        </a:rPr>
                        <a:t> Εθνικού Μηχανισμού Συντονισμού, Παρακολούθησης &amp; Αξιολόγησης των Πολιτικών Κοινωνικής Ένταξης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Θεσμική ενδυνάμωση</a:t>
                      </a:r>
                      <a:r>
                        <a:rPr lang="el-GR" sz="2200" b="0" i="0" u="none" strike="noStrike" baseline="0" dirty="0">
                          <a:solidFill>
                            <a:srgbClr val="002060"/>
                          </a:solidFill>
                          <a:effectLst/>
                          <a:latin typeface="Trebuchet MS" panose="020B0603020202020204" pitchFamily="34" charset="0"/>
                        </a:rPr>
                        <a:t> του Εθνικού Κέντρου Κοινωνικής Αλληλεγγύης – </a:t>
                      </a:r>
                      <a:r>
                        <a:rPr lang="el-GR" sz="2200" b="0" i="0" u="none" strike="noStrike" baseline="0" dirty="0" err="1">
                          <a:solidFill>
                            <a:srgbClr val="002060"/>
                          </a:solidFill>
                          <a:effectLst/>
                          <a:latin typeface="Trebuchet MS" panose="020B0603020202020204" pitchFamily="34" charset="0"/>
                        </a:rPr>
                        <a:t>ΕΚΚΑ</a:t>
                      </a:r>
                      <a:r>
                        <a:rPr lang="el-GR" sz="2200" b="0" i="0" u="none" strike="noStrike" baseline="0" dirty="0">
                          <a:solidFill>
                            <a:srgbClr val="002060"/>
                          </a:solidFill>
                          <a:effectLst/>
                          <a:latin typeface="Trebuchet MS" panose="020B0603020202020204" pitchFamily="34" charset="0"/>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Οριζόντιες και Συστημικές Δράσεις για την ένταξη των </a:t>
                      </a:r>
                      <a:r>
                        <a:rPr lang="el-GR" sz="2200" b="0" i="0" u="none" strike="noStrike" baseline="0" dirty="0" err="1">
                          <a:solidFill>
                            <a:srgbClr val="002060"/>
                          </a:solidFill>
                          <a:effectLst/>
                          <a:latin typeface="Trebuchet MS" panose="020B0603020202020204" pitchFamily="34" charset="0"/>
                        </a:rPr>
                        <a:t>Ρομά</a:t>
                      </a:r>
                      <a:r>
                        <a:rPr lang="el-GR" sz="2200" b="0" i="0" u="none" strike="noStrike" baseline="0" dirty="0">
                          <a:solidFill>
                            <a:srgbClr val="002060"/>
                          </a:solidFill>
                          <a:effectLst/>
                          <a:latin typeface="Trebuchet MS" panose="020B0603020202020204" pitchFamily="34" charset="0"/>
                        </a:rPr>
                        <a:t> </a:t>
                      </a:r>
                      <a:r>
                        <a:rPr lang="el-GR" sz="2200" b="0" i="1" u="none" strike="noStrike" kern="1200" dirty="0">
                          <a:solidFill>
                            <a:srgbClr val="00B050"/>
                          </a:solidFill>
                          <a:effectLst/>
                          <a:latin typeface="Trebuchet MS" panose="020B0603020202020204" pitchFamily="34" charset="0"/>
                          <a:ea typeface="+mn-ea"/>
                          <a:cs typeface="+mn-cs"/>
                        </a:rPr>
                        <a:t>(</a:t>
                      </a:r>
                      <a:r>
                        <a:rPr lang="el-GR" sz="2200" b="0" i="1" u="none" strike="noStrike" baseline="0" dirty="0">
                          <a:solidFill>
                            <a:srgbClr val="00B050"/>
                          </a:solidFill>
                          <a:effectLst/>
                          <a:latin typeface="Trebuchet MS" panose="020B0603020202020204" pitchFamily="34" charset="0"/>
                        </a:rPr>
                        <a:t>19,8 εκ.€)</a:t>
                      </a:r>
                      <a:endParaRPr lang="el-GR" sz="2200" b="0" i="0" u="none" strike="noStrike" dirty="0">
                        <a:solidFill>
                          <a:srgbClr val="002060"/>
                        </a:solidFill>
                        <a:effectLst/>
                        <a:latin typeface="Trebuchet MS" panose="020B0603020202020204" pitchFamily="34" charset="0"/>
                      </a:endParaRPr>
                    </a:p>
                  </a:txBody>
                  <a:tcPr anchor="ctr">
                    <a:noFill/>
                  </a:tcPr>
                </a:tc>
                <a:tc hMerge="1">
                  <a:txBody>
                    <a:bodyPr/>
                    <a:lstStyle/>
                    <a:p>
                      <a:pPr marL="627063" marR="0" lvl="0" indent="-627063" algn="l" defTabSz="1818010" rtl="0" eaLnBrk="1" fontAlgn="auto" latinLnBrk="0" hangingPunct="1">
                        <a:lnSpc>
                          <a:spcPct val="100000"/>
                        </a:lnSpc>
                        <a:spcBef>
                          <a:spcPts val="0"/>
                        </a:spcBef>
                        <a:spcAft>
                          <a:spcPts val="0"/>
                        </a:spcAft>
                        <a:buClrTx/>
                        <a:buSzTx/>
                        <a:buFontTx/>
                        <a:buNone/>
                        <a:tabLst/>
                        <a:defRPr/>
                      </a:pPr>
                      <a:endParaRPr lang="el-GR" sz="2200" b="0" i="0" u="none" strike="noStrike" dirty="0">
                        <a:solidFill>
                          <a:srgbClr val="002060"/>
                        </a:solidFill>
                        <a:effectLst/>
                        <a:latin typeface="Trebuchet MS" panose="020B0603020202020204" pitchFamily="34" charset="0"/>
                      </a:endParaRPr>
                    </a:p>
                  </a:txBody>
                  <a:tcPr anchor="ctr"/>
                </a:tc>
                <a:extLst>
                  <a:ext uri="{0D108BD9-81ED-4DB2-BD59-A6C34878D82A}">
                    <a16:rowId xmlns:a16="http://schemas.microsoft.com/office/drawing/2014/main" val="2808002951"/>
                  </a:ext>
                </a:extLst>
              </a:tr>
              <a:tr h="879895">
                <a:tc gridSpan="2">
                  <a:txBody>
                    <a:bodyPr/>
                    <a:lstStyle/>
                    <a:p>
                      <a:pPr marL="538163" marR="0" lvl="0" indent="-538163" algn="l" defTabSz="1818010" rtl="0" eaLnBrk="1" fontAlgn="auto" latinLnBrk="0" hangingPunct="1">
                        <a:lnSpc>
                          <a:spcPct val="100000"/>
                        </a:lnSpc>
                        <a:spcBef>
                          <a:spcPts val="600"/>
                        </a:spcBef>
                        <a:spcAft>
                          <a:spcPts val="0"/>
                        </a:spcAft>
                        <a:buClrTx/>
                        <a:buSzTx/>
                        <a:buFontTx/>
                        <a:buNone/>
                        <a:tabLst/>
                        <a:defRPr/>
                      </a:pPr>
                      <a:r>
                        <a:rPr lang="el-GR" sz="2200" b="1" u="none" dirty="0" err="1">
                          <a:solidFill>
                            <a:srgbClr val="002060"/>
                          </a:solidFill>
                          <a:latin typeface="Trebuchet MS" panose="020B0603020202020204" pitchFamily="34" charset="0"/>
                        </a:rPr>
                        <a:t>4.θ</a:t>
                      </a:r>
                      <a:r>
                        <a:rPr lang="el-GR" sz="2200" b="1" u="none" dirty="0">
                          <a:solidFill>
                            <a:srgbClr val="002060"/>
                          </a:solidFill>
                          <a:latin typeface="Trebuchet MS" panose="020B0603020202020204" pitchFamily="34" charset="0"/>
                        </a:rPr>
                        <a:t> </a:t>
                      </a:r>
                      <a:r>
                        <a:rPr lang="el-GR" sz="2200" b="1" i="1" u="none" baseline="0" dirty="0">
                          <a:solidFill>
                            <a:srgbClr val="002060"/>
                          </a:solidFill>
                          <a:latin typeface="Trebuchet MS" panose="020B0603020202020204" pitchFamily="34" charset="0"/>
                        </a:rPr>
                        <a:t>(4.9) - </a:t>
                      </a:r>
                      <a:r>
                        <a:rPr lang="el-GR" sz="2200" b="1" u="none" dirty="0">
                          <a:solidFill>
                            <a:srgbClr val="002060"/>
                          </a:solidFill>
                          <a:latin typeface="Trebuchet MS" panose="020B0603020202020204" pitchFamily="34" charset="0"/>
                        </a:rPr>
                        <a:t>Ισότιμη</a:t>
                      </a:r>
                      <a:r>
                        <a:rPr lang="el-GR" sz="2200" b="1" u="none" baseline="0" dirty="0">
                          <a:solidFill>
                            <a:srgbClr val="002060"/>
                          </a:solidFill>
                          <a:latin typeface="Trebuchet MS" panose="020B0603020202020204" pitchFamily="34" charset="0"/>
                        </a:rPr>
                        <a:t> Πρόσβαση </a:t>
                      </a:r>
                      <a:r>
                        <a:rPr lang="el-GR" sz="2000" b="0" i="1" baseline="0" dirty="0">
                          <a:solidFill>
                            <a:srgbClr val="002060"/>
                          </a:solidFill>
                          <a:latin typeface="Trebuchet MS" panose="020B0603020202020204" pitchFamily="34" charset="0"/>
                        </a:rPr>
                        <a:t>(ΑμεΑ, </a:t>
                      </a:r>
                      <a:r>
                        <a:rPr lang="el-GR" sz="2000" b="0" i="1" baseline="0" dirty="0" err="1">
                          <a:solidFill>
                            <a:srgbClr val="002060"/>
                          </a:solidFill>
                          <a:latin typeface="Trebuchet MS" panose="020B0603020202020204" pitchFamily="34" charset="0"/>
                        </a:rPr>
                        <a:t>ΠΤΧ</a:t>
                      </a:r>
                      <a:r>
                        <a:rPr lang="el-GR" sz="2000" b="0" i="1" baseline="0" dirty="0">
                          <a:solidFill>
                            <a:srgbClr val="002060"/>
                          </a:solidFill>
                          <a:latin typeface="Trebuchet MS" panose="020B0603020202020204" pitchFamily="34" charset="0"/>
                        </a:rPr>
                        <a:t>, Μετανάστες): </a:t>
                      </a:r>
                      <a:r>
                        <a:rPr lang="el-GR" sz="2200" b="0" i="0" u="none" strike="noStrike" dirty="0">
                          <a:solidFill>
                            <a:srgbClr val="002060"/>
                          </a:solidFill>
                          <a:effectLst/>
                          <a:latin typeface="Trebuchet MS" panose="020B0603020202020204" pitchFamily="34" charset="0"/>
                        </a:rPr>
                        <a:t>Ανάπτυξη βάσεων δεδομένων : Μητρώο</a:t>
                      </a:r>
                      <a:r>
                        <a:rPr lang="el-GR" sz="2200" b="0" i="0" u="none" strike="noStrike" baseline="0" dirty="0">
                          <a:solidFill>
                            <a:srgbClr val="002060"/>
                          </a:solidFill>
                          <a:effectLst/>
                          <a:latin typeface="Trebuchet MS" panose="020B0603020202020204" pitchFamily="34" charset="0"/>
                        </a:rPr>
                        <a:t> Πιστοποιημένων Διαπολιτισμικών Μεσολαβητών, Μητρώο</a:t>
                      </a:r>
                      <a:r>
                        <a:rPr lang="el-GR" sz="2200" b="0" i="0" u="none" strike="noStrike" dirty="0">
                          <a:solidFill>
                            <a:srgbClr val="002060"/>
                          </a:solidFill>
                          <a:effectLst/>
                          <a:latin typeface="Trebuchet MS" panose="020B0603020202020204" pitchFamily="34" charset="0"/>
                        </a:rPr>
                        <a:t> Δήμων</a:t>
                      </a:r>
                      <a:r>
                        <a:rPr lang="el-GR" sz="2200" b="0" i="0" u="none" strike="noStrike" baseline="0" dirty="0">
                          <a:solidFill>
                            <a:srgbClr val="002060"/>
                          </a:solidFill>
                          <a:effectLst/>
                          <a:latin typeface="Trebuchet MS" panose="020B0603020202020204" pitchFamily="34" charset="0"/>
                        </a:rPr>
                        <a:t> </a:t>
                      </a:r>
                      <a:r>
                        <a:rPr lang="el-GR" sz="2200" b="0" i="0" u="none" strike="noStrike" dirty="0">
                          <a:solidFill>
                            <a:srgbClr val="002060"/>
                          </a:solidFill>
                          <a:effectLst/>
                          <a:latin typeface="Trebuchet MS" panose="020B0603020202020204" pitchFamily="34" charset="0"/>
                        </a:rPr>
                        <a:t>για καταγραφή </a:t>
                      </a:r>
                      <a:r>
                        <a:rPr lang="el-GR" sz="2200" b="0" i="0" u="none" strike="noStrike" dirty="0" err="1">
                          <a:solidFill>
                            <a:srgbClr val="002060"/>
                          </a:solidFill>
                          <a:effectLst/>
                          <a:latin typeface="Trebuchet MS" panose="020B0603020202020204" pitchFamily="34" charset="0"/>
                        </a:rPr>
                        <a:t>πτχ</a:t>
                      </a:r>
                      <a:r>
                        <a:rPr lang="el-GR" sz="2200" b="0" i="0" u="none" strike="noStrike" dirty="0">
                          <a:solidFill>
                            <a:srgbClr val="002060"/>
                          </a:solidFill>
                          <a:effectLst/>
                          <a:latin typeface="Trebuchet MS" panose="020B0603020202020204" pitchFamily="34" charset="0"/>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Ασυνόδευτα Ανήλικα</a:t>
                      </a:r>
                      <a:r>
                        <a:rPr lang="el-GR" sz="2200" b="0" i="0" u="none" strike="noStrike" baseline="0" dirty="0">
                          <a:solidFill>
                            <a:srgbClr val="002060"/>
                          </a:solidFill>
                          <a:effectLst/>
                          <a:latin typeface="Trebuchet MS" panose="020B0603020202020204" pitchFamily="34" charset="0"/>
                        </a:rPr>
                        <a:t> Παιδιά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Χαρτογράφηση του εκπαιδευτικού κ επαγγελματικού υποβάθρου, των δικαιούχων διεθνούς προστασίας </a:t>
                      </a:r>
                      <a:r>
                        <a:rPr lang="el-GR" sz="2200" b="0" i="1" u="none" strike="noStrike" baseline="0" dirty="0">
                          <a:solidFill>
                            <a:srgbClr val="00B050"/>
                          </a:solidFill>
                          <a:effectLst/>
                          <a:latin typeface="Trebuchet MS" panose="020B0603020202020204" pitchFamily="34" charset="0"/>
                        </a:rPr>
                        <a:t>(2,3 εκ.€)</a:t>
                      </a:r>
                      <a:endParaRPr lang="el-GR" sz="2200" b="0" i="0" u="none" strike="noStrike" dirty="0">
                        <a:solidFill>
                          <a:srgbClr val="002060"/>
                        </a:solidFill>
                        <a:effectLst/>
                        <a:latin typeface="Trebuchet MS" panose="020B0603020202020204" pitchFamily="34" charset="0"/>
                      </a:endParaRPr>
                    </a:p>
                  </a:txBody>
                  <a:tcPr anchor="ctr">
                    <a:noFill/>
                  </a:tcPr>
                </a:tc>
                <a:tc hMerge="1">
                  <a:txBody>
                    <a:bodyPr/>
                    <a:lstStyle/>
                    <a:p>
                      <a:pPr marL="538163" marR="0" lvl="0" indent="-538163" algn="l" defTabSz="1818010" rtl="0" eaLnBrk="1" fontAlgn="auto" latinLnBrk="0" hangingPunct="1">
                        <a:lnSpc>
                          <a:spcPct val="100000"/>
                        </a:lnSpc>
                        <a:spcBef>
                          <a:spcPts val="0"/>
                        </a:spcBef>
                        <a:spcAft>
                          <a:spcPts val="0"/>
                        </a:spcAft>
                        <a:buClrTx/>
                        <a:buSzTx/>
                        <a:buFontTx/>
                        <a:buNone/>
                        <a:tabLst/>
                        <a:defRPr/>
                      </a:pPr>
                      <a:endParaRPr lang="el-GR" sz="2200" b="0" i="0" u="none" strike="noStrike" dirty="0">
                        <a:solidFill>
                          <a:srgbClr val="002060"/>
                        </a:solidFill>
                        <a:effectLst/>
                        <a:latin typeface="Trebuchet MS" panose="020B0603020202020204" pitchFamily="34" charset="0"/>
                      </a:endParaRPr>
                    </a:p>
                  </a:txBody>
                  <a:tcPr anchor="ctr">
                    <a:solidFill>
                      <a:schemeClr val="accent6">
                        <a:lumMod val="20000"/>
                        <a:lumOff val="80000"/>
                        <a:alpha val="20000"/>
                      </a:schemeClr>
                    </a:solidFill>
                  </a:tcPr>
                </a:tc>
                <a:extLst>
                  <a:ext uri="{0D108BD9-81ED-4DB2-BD59-A6C34878D82A}">
                    <a16:rowId xmlns:a16="http://schemas.microsoft.com/office/drawing/2014/main" val="785866993"/>
                  </a:ext>
                </a:extLst>
              </a:tr>
              <a:tr h="1207697">
                <a:tc gridSpan="2">
                  <a:txBody>
                    <a:bodyPr/>
                    <a:lstStyle/>
                    <a:p>
                      <a:pPr marL="538163" marR="0" lvl="0" indent="-538163" algn="l" defTabSz="1818010" rtl="0" eaLnBrk="1" fontAlgn="auto" latinLnBrk="0" hangingPunct="1">
                        <a:lnSpc>
                          <a:spcPct val="100000"/>
                        </a:lnSpc>
                        <a:spcBef>
                          <a:spcPts val="600"/>
                        </a:spcBef>
                        <a:spcAft>
                          <a:spcPts val="0"/>
                        </a:spcAft>
                        <a:buClrTx/>
                        <a:buSzTx/>
                        <a:buFontTx/>
                        <a:buNone/>
                        <a:tabLst/>
                        <a:defRPr/>
                      </a:pPr>
                      <a:r>
                        <a:rPr lang="el-GR" sz="2200" b="1" dirty="0" err="1">
                          <a:solidFill>
                            <a:srgbClr val="002060"/>
                          </a:solidFill>
                          <a:latin typeface="Trebuchet MS" panose="020B0603020202020204" pitchFamily="34" charset="0"/>
                        </a:rPr>
                        <a:t>4.ια</a:t>
                      </a:r>
                      <a:r>
                        <a:rPr lang="el-GR" sz="2200" b="1" dirty="0">
                          <a:solidFill>
                            <a:srgbClr val="002060"/>
                          </a:solidFill>
                          <a:latin typeface="Trebuchet MS" panose="020B0603020202020204" pitchFamily="34" charset="0"/>
                        </a:rPr>
                        <a:t> </a:t>
                      </a:r>
                      <a:r>
                        <a:rPr lang="el-GR" sz="2200" b="1" i="1" dirty="0">
                          <a:solidFill>
                            <a:srgbClr val="002060"/>
                          </a:solidFill>
                          <a:latin typeface="Trebuchet MS" panose="020B0603020202020204" pitchFamily="34" charset="0"/>
                        </a:rPr>
                        <a:t>(4.11) - </a:t>
                      </a:r>
                      <a:r>
                        <a:rPr lang="el-GR" sz="2200" b="1" dirty="0">
                          <a:solidFill>
                            <a:srgbClr val="002060"/>
                          </a:solidFill>
                          <a:latin typeface="Trebuchet MS" panose="020B0603020202020204" pitchFamily="34" charset="0"/>
                        </a:rPr>
                        <a:t>Υγεία, Κοινωνική Πρόνοια, Στέγαση:  </a:t>
                      </a:r>
                      <a:r>
                        <a:rPr lang="el-GR" sz="2200" b="0" i="0" u="none" strike="noStrike" dirty="0">
                          <a:solidFill>
                            <a:srgbClr val="002060"/>
                          </a:solidFill>
                          <a:effectLst/>
                          <a:latin typeface="Trebuchet MS" panose="020B0603020202020204" pitchFamily="34" charset="0"/>
                        </a:rPr>
                        <a:t>Π</a:t>
                      </a:r>
                      <a:r>
                        <a:rPr lang="el-GR" sz="2200" b="0" i="0" u="none" strike="noStrike" baseline="0" dirty="0">
                          <a:solidFill>
                            <a:srgbClr val="002060"/>
                          </a:solidFill>
                          <a:effectLst/>
                          <a:latin typeface="Trebuchet MS" panose="020B0603020202020204" pitchFamily="34" charset="0"/>
                        </a:rPr>
                        <a:t>οιοτικές υπηρεσίες υγείας κυρίως των ευάλωτων ομάδων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Ψηφιακό σύστημα αναδοχής και υιοθεσίας (anynet.gr)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Σύστημα</a:t>
                      </a:r>
                      <a:r>
                        <a:rPr lang="el-GR" sz="2200" b="0" i="0" u="none" strike="noStrike" baseline="0" dirty="0">
                          <a:solidFill>
                            <a:srgbClr val="002060"/>
                          </a:solidFill>
                          <a:effectLst/>
                          <a:latin typeface="Trebuchet MS" panose="020B0603020202020204" pitchFamily="34" charset="0"/>
                        </a:rPr>
                        <a:t> παρακολούθησης των δράσεων </a:t>
                      </a:r>
                      <a:r>
                        <a:rPr lang="el-GR" sz="2200" b="0" i="0" u="none" strike="noStrike" dirty="0">
                          <a:solidFill>
                            <a:srgbClr val="002060"/>
                          </a:solidFill>
                          <a:effectLst/>
                          <a:latin typeface="Trebuchet MS" panose="020B0603020202020204" pitchFamily="34" charset="0"/>
                        </a:rPr>
                        <a:t>αποϊδρυματοποίησης των παιδιών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Παρατηρητήριο</a:t>
                      </a:r>
                      <a:r>
                        <a:rPr lang="el-GR" sz="2200" b="0" i="0" u="none" strike="noStrike" baseline="0" dirty="0">
                          <a:solidFill>
                            <a:srgbClr val="002060"/>
                          </a:solidFill>
                          <a:effectLst/>
                          <a:latin typeface="Trebuchet MS" panose="020B0603020202020204" pitchFamily="34" charset="0"/>
                        </a:rPr>
                        <a:t> θεμάτων αναπηρίας και α</a:t>
                      </a:r>
                      <a:r>
                        <a:rPr lang="el-GR" sz="2200" b="0" i="0" u="none" strike="noStrike" dirty="0">
                          <a:solidFill>
                            <a:srgbClr val="002060"/>
                          </a:solidFill>
                          <a:effectLst/>
                          <a:latin typeface="Trebuchet MS" panose="020B0603020202020204" pitchFamily="34" charset="0"/>
                        </a:rPr>
                        <a:t>ξιολόγηση</a:t>
                      </a:r>
                      <a:r>
                        <a:rPr lang="el-GR" sz="2200" b="0" i="0" u="none" strike="noStrike" baseline="0" dirty="0">
                          <a:solidFill>
                            <a:srgbClr val="002060"/>
                          </a:solidFill>
                          <a:effectLst/>
                          <a:latin typeface="Trebuchet MS" panose="020B0603020202020204" pitchFamily="34" charset="0"/>
                        </a:rPr>
                        <a:t> της αναπηρίας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Πολιτικές Στέγασης </a:t>
                      </a:r>
                      <a:r>
                        <a:rPr lang="el-GR" sz="2200" b="0" i="1" u="none" strike="noStrike" baseline="0" dirty="0">
                          <a:solidFill>
                            <a:srgbClr val="00B050"/>
                          </a:solidFill>
                          <a:effectLst/>
                          <a:latin typeface="Trebuchet MS" panose="020B0603020202020204" pitchFamily="34" charset="0"/>
                        </a:rPr>
                        <a:t>(84,6 εκ.€)</a:t>
                      </a:r>
                      <a:endParaRPr lang="el-GR" sz="2200" b="0" i="0" u="none" strike="noStrike" dirty="0">
                        <a:solidFill>
                          <a:srgbClr val="002060"/>
                        </a:solidFill>
                        <a:effectLst/>
                        <a:latin typeface="Trebuchet MS" panose="020B0603020202020204" pitchFamily="34" charset="0"/>
                      </a:endParaRPr>
                    </a:p>
                  </a:txBody>
                  <a:tcPr anchor="ctr">
                    <a:noFill/>
                  </a:tcPr>
                </a:tc>
                <a:tc hMerge="1">
                  <a:txBody>
                    <a:bodyPr/>
                    <a:lstStyle/>
                    <a:p>
                      <a:pPr marL="538163" marR="0" lvl="0" indent="-538163" algn="l" defTabSz="1818010" rtl="0" eaLnBrk="1" fontAlgn="auto" latinLnBrk="0" hangingPunct="1">
                        <a:lnSpc>
                          <a:spcPct val="100000"/>
                        </a:lnSpc>
                        <a:spcBef>
                          <a:spcPts val="0"/>
                        </a:spcBef>
                        <a:spcAft>
                          <a:spcPts val="0"/>
                        </a:spcAft>
                        <a:buClrTx/>
                        <a:buSzTx/>
                        <a:buFontTx/>
                        <a:buNone/>
                        <a:tabLst/>
                        <a:defRPr/>
                      </a:pPr>
                      <a:endParaRPr lang="el-GR" sz="2200" b="0" i="0" u="none" strike="noStrike" dirty="0">
                        <a:solidFill>
                          <a:srgbClr val="002060"/>
                        </a:solidFill>
                        <a:effectLst/>
                        <a:latin typeface="Trebuchet MS" panose="020B0603020202020204" pitchFamily="34" charset="0"/>
                      </a:endParaRPr>
                    </a:p>
                  </a:txBody>
                  <a:tcPr anchor="ctr"/>
                </a:tc>
                <a:extLst>
                  <a:ext uri="{0D108BD9-81ED-4DB2-BD59-A6C34878D82A}">
                    <a16:rowId xmlns:a16="http://schemas.microsoft.com/office/drawing/2014/main" val="662127452"/>
                  </a:ext>
                </a:extLst>
              </a:tr>
            </a:tbl>
          </a:graphicData>
        </a:graphic>
      </p:graphicFrame>
    </p:spTree>
    <p:extLst>
      <p:ext uri="{BB962C8B-B14F-4D97-AF65-F5344CB8AC3E}">
        <p14:creationId xmlns:p14="http://schemas.microsoft.com/office/powerpoint/2010/main" val="1038944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Τίτλος 1"/>
          <p:cNvSpPr txBox="1">
            <a:spLocks/>
          </p:cNvSpPr>
          <p:nvPr/>
        </p:nvSpPr>
        <p:spPr>
          <a:xfrm>
            <a:off x="1293962" y="1094963"/>
            <a:ext cx="20906602" cy="757784"/>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1 - Συστημικές / Οριζόντιες Παρεμβάσεις</a:t>
            </a:r>
          </a:p>
        </p:txBody>
      </p:sp>
      <p:sp>
        <p:nvSpPr>
          <p:cNvPr id="5" name="Ορθογώνιο 4"/>
          <p:cNvSpPr/>
          <p:nvPr/>
        </p:nvSpPr>
        <p:spPr>
          <a:xfrm>
            <a:off x="16472839" y="11709242"/>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(12/11/2025)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Εικόνα 5">
            <a:extLst>
              <a:ext uri="{FF2B5EF4-FFF2-40B4-BE49-F238E27FC236}">
                <a16:creationId xmlns:a16="http://schemas.microsoft.com/office/drawing/2014/main" id="{C778DBB2-0AC1-468F-BAB3-8EDA9C085089}"/>
              </a:ext>
            </a:extLst>
          </p:cNvPr>
          <p:cNvPicPr>
            <a:picLocks noChangeAspect="1"/>
          </p:cNvPicPr>
          <p:nvPr/>
        </p:nvPicPr>
        <p:blipFill>
          <a:blip r:embed="rId2"/>
          <a:stretch>
            <a:fillRect/>
          </a:stretch>
        </p:blipFill>
        <p:spPr>
          <a:xfrm>
            <a:off x="861329" y="3873963"/>
            <a:ext cx="11125623" cy="6208930"/>
          </a:xfrm>
          <a:prstGeom prst="rect">
            <a:avLst/>
          </a:prstGeom>
        </p:spPr>
      </p:pic>
      <p:pic>
        <p:nvPicPr>
          <p:cNvPr id="9" name="Εικόνα 8">
            <a:extLst>
              <a:ext uri="{FF2B5EF4-FFF2-40B4-BE49-F238E27FC236}">
                <a16:creationId xmlns:a16="http://schemas.microsoft.com/office/drawing/2014/main" id="{70BA1366-7E87-4986-B4FE-674779DDFCDE}"/>
              </a:ext>
            </a:extLst>
          </p:cNvPr>
          <p:cNvPicPr>
            <a:picLocks noChangeAspect="1"/>
          </p:cNvPicPr>
          <p:nvPr/>
        </p:nvPicPr>
        <p:blipFill>
          <a:blip r:embed="rId3"/>
          <a:stretch>
            <a:fillRect/>
          </a:stretch>
        </p:blipFill>
        <p:spPr>
          <a:xfrm>
            <a:off x="12119769" y="3873964"/>
            <a:ext cx="11173536" cy="6208930"/>
          </a:xfrm>
          <a:prstGeom prst="rect">
            <a:avLst/>
          </a:prstGeom>
        </p:spPr>
      </p:pic>
    </p:spTree>
    <p:extLst>
      <p:ext uri="{BB962C8B-B14F-4D97-AF65-F5344CB8AC3E}">
        <p14:creationId xmlns:p14="http://schemas.microsoft.com/office/powerpoint/2010/main" val="622424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Τίτλος 1"/>
          <p:cNvSpPr txBox="1">
            <a:spLocks/>
          </p:cNvSpPr>
          <p:nvPr/>
        </p:nvSpPr>
        <p:spPr>
          <a:xfrm>
            <a:off x="1276709" y="570684"/>
            <a:ext cx="20906602" cy="757784"/>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1 - Συστημικές / Οριζόντιες Παρεμβάσεις</a:t>
            </a:r>
          </a:p>
        </p:txBody>
      </p:sp>
      <p:sp>
        <p:nvSpPr>
          <p:cNvPr id="8" name="Ορθογώνιο 7">
            <a:extLst>
              <a:ext uri="{FF2B5EF4-FFF2-40B4-BE49-F238E27FC236}">
                <a16:creationId xmlns:a16="http://schemas.microsoft.com/office/drawing/2014/main" id="{1372CD6A-0AD6-49BD-BC16-EB390D9278CE}"/>
              </a:ext>
            </a:extLst>
          </p:cNvPr>
          <p:cNvSpPr/>
          <p:nvPr/>
        </p:nvSpPr>
        <p:spPr>
          <a:xfrm>
            <a:off x="15320514" y="11895718"/>
            <a:ext cx="6987396" cy="532903"/>
          </a:xfrm>
          <a:prstGeom prst="rect">
            <a:avLst/>
          </a:prstGeom>
        </p:spPr>
        <p:txBody>
          <a:bodyPr wrap="squar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(12/11/2025)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B398035D-0E9A-4607-BB14-2AA97F4CEF62}"/>
              </a:ext>
            </a:extLst>
          </p:cNvPr>
          <p:cNvPicPr>
            <a:picLocks noChangeAspect="1"/>
          </p:cNvPicPr>
          <p:nvPr/>
        </p:nvPicPr>
        <p:blipFill>
          <a:blip r:embed="rId2"/>
          <a:stretch>
            <a:fillRect/>
          </a:stretch>
        </p:blipFill>
        <p:spPr>
          <a:xfrm>
            <a:off x="704434" y="1919290"/>
            <a:ext cx="21738767" cy="9877420"/>
          </a:xfrm>
          <a:prstGeom prst="rect">
            <a:avLst/>
          </a:prstGeom>
        </p:spPr>
      </p:pic>
    </p:spTree>
    <p:extLst>
      <p:ext uri="{BB962C8B-B14F-4D97-AF65-F5344CB8AC3E}">
        <p14:creationId xmlns:p14="http://schemas.microsoft.com/office/powerpoint/2010/main" val="2017943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276709" y="570684"/>
            <a:ext cx="20906602" cy="757784"/>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1 - Συστημικές / Οριζόντιες Παρεμβάσεις</a:t>
            </a:r>
          </a:p>
        </p:txBody>
      </p:sp>
      <p:sp>
        <p:nvSpPr>
          <p:cNvPr id="5" name="Ορθογώνιο 4"/>
          <p:cNvSpPr/>
          <p:nvPr/>
        </p:nvSpPr>
        <p:spPr>
          <a:xfrm>
            <a:off x="15220711" y="11878466"/>
            <a:ext cx="5281767" cy="532903"/>
          </a:xfrm>
          <a:prstGeom prst="rect">
            <a:avLst/>
          </a:prstGeom>
        </p:spPr>
        <p:txBody>
          <a:bodyPr wrap="squar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(12/11/2025)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Εικόνα 3">
            <a:extLst>
              <a:ext uri="{FF2B5EF4-FFF2-40B4-BE49-F238E27FC236}">
                <a16:creationId xmlns:a16="http://schemas.microsoft.com/office/drawing/2014/main" id="{E6386F1D-B097-44A6-B8CD-2F1A9B1CC253}"/>
              </a:ext>
            </a:extLst>
          </p:cNvPr>
          <p:cNvPicPr>
            <a:picLocks noChangeAspect="1"/>
          </p:cNvPicPr>
          <p:nvPr/>
        </p:nvPicPr>
        <p:blipFill>
          <a:blip r:embed="rId2"/>
          <a:stretch>
            <a:fillRect/>
          </a:stretch>
        </p:blipFill>
        <p:spPr>
          <a:xfrm>
            <a:off x="301887" y="1650244"/>
            <a:ext cx="22702492" cy="9964240"/>
          </a:xfrm>
          <a:prstGeom prst="rect">
            <a:avLst/>
          </a:prstGeom>
        </p:spPr>
      </p:pic>
    </p:spTree>
    <p:extLst>
      <p:ext uri="{BB962C8B-B14F-4D97-AF65-F5344CB8AC3E}">
        <p14:creationId xmlns:p14="http://schemas.microsoft.com/office/powerpoint/2010/main" val="1445245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276709" y="570684"/>
            <a:ext cx="20906602" cy="757784"/>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1 - </a:t>
            </a:r>
            <a:r>
              <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n-ea"/>
                <a:cs typeface="Calibri"/>
              </a:rPr>
              <a:t>Βασικά Οικονομικά Μεγέθη </a:t>
            </a:r>
            <a:endParaRPr lang="el-GR" sz="6000" b="1" u="sng" kern="0" dirty="0">
              <a:solidFill>
                <a:srgbClr val="00BDDE"/>
              </a:solidFill>
              <a:uFill>
                <a:solidFill>
                  <a:srgbClr val="92D050"/>
                </a:solidFill>
              </a:uFill>
              <a:latin typeface="Trebuchet MS" panose="020B0603020202020204" pitchFamily="34" charset="0"/>
              <a:cs typeface="Calibri"/>
            </a:endParaRPr>
          </a:p>
        </p:txBody>
      </p:sp>
      <p:sp>
        <p:nvSpPr>
          <p:cNvPr id="5" name="Ορθογώνιο 4"/>
          <p:cNvSpPr/>
          <p:nvPr/>
        </p:nvSpPr>
        <p:spPr>
          <a:xfrm>
            <a:off x="1276709" y="1982671"/>
            <a:ext cx="14100655" cy="8125301"/>
          </a:xfrm>
          <a:prstGeom prst="rect">
            <a:avLst/>
          </a:prstGeom>
        </p:spPr>
        <p:txBody>
          <a:bodyPr wrap="none">
            <a:spAutoFit/>
          </a:bodyPr>
          <a:lstStyle/>
          <a:p>
            <a:pPr marL="1797050" marR="0" lvl="0" indent="-1797050" algn="l" defTabSz="1821805" rtl="0" eaLnBrk="1" fontAlgn="auto" latinLnBrk="0" hangingPunct="1">
              <a:lnSpc>
                <a:spcPct val="150000"/>
              </a:lnSpc>
              <a:spcBef>
                <a:spcPts val="0"/>
              </a:spcBef>
              <a:spcAft>
                <a:spcPts val="0"/>
              </a:spcAft>
              <a:buClrTx/>
              <a:buSzTx/>
              <a:tabLst/>
              <a:defRPr/>
            </a:pPr>
            <a:r>
              <a:rPr lang="el-GR" sz="6000" b="1" u="sng" dirty="0">
                <a:solidFill>
                  <a:srgbClr val="4472C4">
                    <a:lumMod val="75000"/>
                  </a:srgbClr>
                </a:solidFill>
                <a:latin typeface="Trebuchet MS" panose="020B0603020202020204" pitchFamily="34" charset="0"/>
              </a:rPr>
              <a:t>Έ</a:t>
            </a: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ως 12.11.2025</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a:t>
            </a:r>
          </a:p>
          <a:p>
            <a:pPr marL="2519363" indent="-1074738">
              <a:lnSpc>
                <a:spcPct val="150000"/>
              </a:lnSpc>
              <a:buFont typeface="Arial" panose="020B0604020202020204" pitchFamily="34" charset="0"/>
              <a:buChar char="•"/>
              <a:defRPr/>
            </a:pPr>
            <a:r>
              <a:rPr lang="el-GR" sz="6000" b="1" dirty="0">
                <a:solidFill>
                  <a:srgbClr val="4472C4">
                    <a:lumMod val="75000"/>
                  </a:srgbClr>
                </a:solidFill>
                <a:latin typeface="Trebuchet MS" panose="020B0603020202020204" pitchFamily="34" charset="0"/>
              </a:rPr>
              <a:t>18 Προσκλήσεις </a:t>
            </a:r>
            <a:endParaRPr lang="en-US" sz="6000" b="1" dirty="0">
              <a:solidFill>
                <a:srgbClr val="4472C4">
                  <a:lumMod val="75000"/>
                </a:srgbClr>
              </a:solidFill>
              <a:latin typeface="Trebuchet MS" panose="020B0603020202020204" pitchFamily="34" charset="0"/>
            </a:endParaRPr>
          </a:p>
          <a:p>
            <a:pPr marL="2519363" indent="-1074738">
              <a:lnSpc>
                <a:spcPct val="150000"/>
              </a:lnSpc>
              <a:buFont typeface="Arial" panose="020B0604020202020204" pitchFamily="34" charset="0"/>
              <a:buChar char="•"/>
              <a:defRPr/>
            </a:pPr>
            <a:r>
              <a:rPr lang="el-GR" sz="6000" b="1" dirty="0">
                <a:solidFill>
                  <a:srgbClr val="4472C4">
                    <a:lumMod val="75000"/>
                  </a:srgbClr>
                </a:solidFill>
                <a:latin typeface="Trebuchet MS" panose="020B0603020202020204" pitchFamily="34" charset="0"/>
              </a:rPr>
              <a:t>22 Εντάξεις </a:t>
            </a:r>
          </a:p>
          <a:p>
            <a:pPr marL="2519363" indent="-1074738">
              <a:lnSpc>
                <a:spcPct val="150000"/>
              </a:lnSpc>
              <a:buFont typeface="Arial" panose="020B0604020202020204" pitchFamily="34" charset="0"/>
              <a:buChar char="•"/>
              <a:defRPr/>
            </a:pP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13</a:t>
            </a: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MIS </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ΝΟΔΕ</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l-GR" sz="6000" b="1" dirty="0">
                <a:solidFill>
                  <a:srgbClr val="4472C4">
                    <a:lumMod val="75000"/>
                  </a:srgbClr>
                </a:solidFill>
                <a:latin typeface="Trebuchet MS" panose="020B0603020202020204" pitchFamily="34" charset="0"/>
              </a:rPr>
              <a:t>1</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0 </a:t>
            </a: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MIS </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δηλωθείσες δαπάνες</a:t>
            </a:r>
          </a:p>
          <a:p>
            <a:endParaRPr lang="el-GR" sz="3200" b="1" dirty="0">
              <a:solidFill>
                <a:schemeClr val="accent1">
                  <a:lumMod val="75000"/>
                </a:schemeClr>
              </a:solidFill>
              <a:latin typeface="Trebuchet MS" panose="020B0603020202020204" pitchFamily="34" charset="0"/>
            </a:endParaRPr>
          </a:p>
          <a:p>
            <a:endParaRPr lang="el-GR" sz="4000" b="1" dirty="0">
              <a:solidFill>
                <a:schemeClr val="accent1">
                  <a:lumMod val="75000"/>
                </a:schemeClr>
              </a:solidFill>
              <a:latin typeface="Trebuchet MS" panose="020B0603020202020204" pitchFamily="34" charset="0"/>
            </a:endParaRPr>
          </a:p>
        </p:txBody>
      </p:sp>
    </p:spTree>
    <p:extLst>
      <p:ext uri="{BB962C8B-B14F-4D97-AF65-F5344CB8AC3E}">
        <p14:creationId xmlns:p14="http://schemas.microsoft.com/office/powerpoint/2010/main" val="2402761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FC1693-FB04-49E8-B418-05A5D8364BE8}"/>
              </a:ext>
            </a:extLst>
          </p:cNvPr>
          <p:cNvSpPr txBox="1"/>
          <p:nvPr/>
        </p:nvSpPr>
        <p:spPr>
          <a:xfrm>
            <a:off x="6060057" y="1456819"/>
            <a:ext cx="12120112" cy="721736"/>
          </a:xfrm>
          <a:prstGeom prst="rect">
            <a:avLst/>
          </a:prstGeom>
          <a:noFill/>
        </p:spPr>
        <p:txBody>
          <a:bodyPr wrap="square">
            <a:spAutoFit/>
          </a:bodyPr>
          <a:lstStyle/>
          <a:p>
            <a:pPr algn="ctr">
              <a:lnSpc>
                <a:spcPct val="107000"/>
              </a:lnSpc>
              <a:spcAft>
                <a:spcPts val="800"/>
              </a:spcAft>
            </a:pPr>
            <a:r>
              <a:rPr lang="el-GR" sz="4000" b="1" dirty="0">
                <a:solidFill>
                  <a:srgbClr val="1F4E79"/>
                </a:solidFill>
                <a:effectLst/>
                <a:latin typeface="Trebuchet MS" panose="020B0603020202020204" pitchFamily="34" charset="0"/>
                <a:ea typeface="Calibri" panose="020F0502020204030204" pitchFamily="34" charset="0"/>
                <a:cs typeface="Calibri" panose="020F0502020204030204" pitchFamily="34" charset="0"/>
              </a:rPr>
              <a:t>ΠΟΡΕΙΑ ΥΛΟΠΟΙΗΣΗΣ ΔΕΙΚΤΩΝ του Προγράμματος</a:t>
            </a:r>
            <a:endParaRPr lang="el-GR" sz="4000" dirty="0">
              <a:effectLst/>
              <a:latin typeface="Trebuchet MS" panose="020B060302020202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A45BE8C5-A304-41BF-96F7-A288A5230F2F}"/>
              </a:ext>
            </a:extLst>
          </p:cNvPr>
          <p:cNvPicPr>
            <a:picLocks noChangeAspect="1"/>
          </p:cNvPicPr>
          <p:nvPr/>
        </p:nvPicPr>
        <p:blipFill>
          <a:blip r:embed="rId2"/>
          <a:stretch>
            <a:fillRect/>
          </a:stretch>
        </p:blipFill>
        <p:spPr>
          <a:xfrm>
            <a:off x="326849" y="3523258"/>
            <a:ext cx="11792920" cy="7480350"/>
          </a:xfrm>
          <a:prstGeom prst="rect">
            <a:avLst/>
          </a:prstGeom>
        </p:spPr>
      </p:pic>
      <p:pic>
        <p:nvPicPr>
          <p:cNvPr id="4" name="Εικόνα 3">
            <a:extLst>
              <a:ext uri="{FF2B5EF4-FFF2-40B4-BE49-F238E27FC236}">
                <a16:creationId xmlns:a16="http://schemas.microsoft.com/office/drawing/2014/main" id="{815A9A32-6CFA-4CC4-AC09-3E7C164A2209}"/>
              </a:ext>
            </a:extLst>
          </p:cNvPr>
          <p:cNvPicPr>
            <a:picLocks noChangeAspect="1"/>
          </p:cNvPicPr>
          <p:nvPr/>
        </p:nvPicPr>
        <p:blipFill>
          <a:blip r:embed="rId3"/>
          <a:stretch>
            <a:fillRect/>
          </a:stretch>
        </p:blipFill>
        <p:spPr>
          <a:xfrm>
            <a:off x="12302838" y="3523258"/>
            <a:ext cx="11139054" cy="7480349"/>
          </a:xfrm>
          <a:prstGeom prst="rect">
            <a:avLst/>
          </a:prstGeom>
        </p:spPr>
      </p:pic>
    </p:spTree>
    <p:extLst>
      <p:ext uri="{BB962C8B-B14F-4D97-AF65-F5344CB8AC3E}">
        <p14:creationId xmlns:p14="http://schemas.microsoft.com/office/powerpoint/2010/main" val="785139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53843" y="1483743"/>
            <a:ext cx="20906602" cy="5779698"/>
          </a:xfrm>
        </p:spPr>
        <p:txBody>
          <a:bodyPr>
            <a:noAutofit/>
          </a:bodyPr>
          <a:lstStyle/>
          <a:p>
            <a:pPr algn="ctr"/>
            <a:r>
              <a:rPr lang="el-GR" sz="9600" b="1" dirty="0">
                <a:solidFill>
                  <a:srgbClr val="19BEDE"/>
                </a:solidFill>
                <a:effectLst>
                  <a:outerShdw blurRad="38100" dist="38100" dir="2700000" algn="tl">
                    <a:srgbClr val="000000">
                      <a:alpha val="43137"/>
                    </a:srgbClr>
                  </a:outerShdw>
                </a:effectLst>
                <a:latin typeface="Trebuchet MS" panose="020B0603020202020204" pitchFamily="34" charset="0"/>
              </a:rPr>
              <a:t>4</a:t>
            </a:r>
            <a:r>
              <a:rPr lang="el-GR" sz="9600" b="1" baseline="30000" dirty="0">
                <a:solidFill>
                  <a:srgbClr val="19BEDE"/>
                </a:solidFill>
                <a:effectLst>
                  <a:outerShdw blurRad="38100" dist="38100" dir="2700000" algn="tl">
                    <a:srgbClr val="000000">
                      <a:alpha val="43137"/>
                    </a:srgbClr>
                  </a:outerShdw>
                </a:effectLst>
                <a:latin typeface="Trebuchet MS" panose="020B0603020202020204" pitchFamily="34" charset="0"/>
              </a:rPr>
              <a:t>η</a:t>
            </a:r>
            <a:r>
              <a:rPr lang="el-GR" sz="9600" b="1" dirty="0">
                <a:solidFill>
                  <a:srgbClr val="19BEDE"/>
                </a:solidFill>
                <a:effectLst>
                  <a:outerShdw blurRad="38100" dist="38100" dir="2700000" algn="tl">
                    <a:srgbClr val="000000">
                      <a:alpha val="43137"/>
                    </a:srgbClr>
                  </a:outerShdw>
                </a:effectLst>
                <a:latin typeface="Trebuchet MS" panose="020B0603020202020204" pitchFamily="34" charset="0"/>
              </a:rPr>
              <a:t> Συνεδρίαση </a:t>
            </a:r>
            <a:br>
              <a:rPr lang="el-GR" sz="6600" b="1" dirty="0">
                <a:solidFill>
                  <a:srgbClr val="19BEDE"/>
                </a:solidFill>
                <a:effectLst>
                  <a:outerShdw blurRad="38100" dist="38100" dir="2700000" algn="tl">
                    <a:srgbClr val="000000">
                      <a:alpha val="43137"/>
                    </a:srgbClr>
                  </a:outerShdw>
                </a:effectLst>
                <a:latin typeface="Trebuchet MS" panose="020B0603020202020204" pitchFamily="34" charset="0"/>
              </a:rPr>
            </a:br>
            <a:r>
              <a:rPr lang="el-GR" sz="60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Επιτροπής Παρακολούθησης του Προγράμματος</a:t>
            </a:r>
            <a:br>
              <a:rPr lang="el-GR" sz="60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br>
            <a:r>
              <a:rPr lang="el-GR" sz="60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«Ανθρώπινο Δυναμικό &amp; Κοινωνική Συνοχή» </a:t>
            </a:r>
            <a:br>
              <a:rPr lang="el-GR" sz="66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br>
            <a:br>
              <a:rPr lang="el-GR" sz="6600" b="1" dirty="0">
                <a:solidFill>
                  <a:srgbClr val="19BEDE"/>
                </a:solidFill>
                <a:effectLst>
                  <a:outerShdw blurRad="38100" dist="38100" dir="2700000" algn="tl">
                    <a:srgbClr val="000000">
                      <a:alpha val="43137"/>
                    </a:srgbClr>
                  </a:outerShdw>
                </a:effectLst>
                <a:latin typeface="Trebuchet MS" panose="020B0603020202020204" pitchFamily="34" charset="0"/>
              </a:rPr>
            </a:br>
            <a:r>
              <a:rPr lang="el-GR" sz="6000" b="1" dirty="0">
                <a:solidFill>
                  <a:srgbClr val="00B050"/>
                </a:solidFill>
                <a:effectLst>
                  <a:outerShdw blurRad="38100" dist="38100" dir="2700000" algn="tl">
                    <a:srgbClr val="000000">
                      <a:alpha val="43137"/>
                    </a:srgbClr>
                  </a:outerShdw>
                </a:effectLst>
                <a:latin typeface="Trebuchet MS" panose="020B0603020202020204" pitchFamily="34" charset="0"/>
              </a:rPr>
              <a:t>Αθήνα, 24 Νοεμβρίου 2025</a:t>
            </a:r>
            <a:endParaRPr lang="el-GR" sz="4400" b="1" dirty="0">
              <a:solidFill>
                <a:srgbClr val="00B050"/>
              </a:solidFill>
              <a:effectLst>
                <a:outerShdw blurRad="38100" dist="38100" dir="2700000" algn="tl">
                  <a:srgbClr val="000000">
                    <a:alpha val="43137"/>
                  </a:srgbClr>
                </a:outerShdw>
              </a:effectLst>
              <a:latin typeface="Trebuchet MS" panose="020B0603020202020204" pitchFamily="34" charset="0"/>
            </a:endParaRPr>
          </a:p>
        </p:txBody>
      </p:sp>
      <p:sp>
        <p:nvSpPr>
          <p:cNvPr id="3" name="Θέση κειμένου 2"/>
          <p:cNvSpPr>
            <a:spLocks noGrp="1"/>
          </p:cNvSpPr>
          <p:nvPr>
            <p:ph type="body" idx="1"/>
          </p:nvPr>
        </p:nvSpPr>
        <p:spPr>
          <a:xfrm>
            <a:off x="1653843" y="7988060"/>
            <a:ext cx="20906602" cy="4191241"/>
          </a:xfrm>
        </p:spPr>
        <p:txBody>
          <a:bodyPr>
            <a:normAutofit/>
          </a:bodyPr>
          <a:lstStyle/>
          <a:p>
            <a:pPr algn="ctr"/>
            <a:r>
              <a:rPr lang="el-GR" sz="7200" b="1" dirty="0">
                <a:solidFill>
                  <a:srgbClr val="19BEDE"/>
                </a:solidFill>
                <a:effectLst>
                  <a:outerShdw blurRad="38100" dist="38100" dir="2700000" algn="tl">
                    <a:srgbClr val="000000">
                      <a:alpha val="43137"/>
                    </a:srgbClr>
                  </a:outerShdw>
                </a:effectLst>
                <a:latin typeface="Trebuchet MS" panose="020B0603020202020204" pitchFamily="34" charset="0"/>
              </a:rPr>
              <a:t>Ι. Εισαγωγικό Μέρος</a:t>
            </a:r>
            <a:endParaRPr lang="en-US" sz="7200" b="1" dirty="0">
              <a:solidFill>
                <a:srgbClr val="19BEDE"/>
              </a:solidFill>
              <a:effectLst>
                <a:outerShdw blurRad="38100" dist="38100" dir="2700000" algn="tl">
                  <a:srgbClr val="000000">
                    <a:alpha val="43137"/>
                  </a:srgbClr>
                </a:outerShdw>
              </a:effectLst>
              <a:latin typeface="Trebuchet MS" panose="020B0603020202020204" pitchFamily="34" charset="0"/>
            </a:endParaRPr>
          </a:p>
        </p:txBody>
      </p:sp>
    </p:spTree>
    <p:extLst>
      <p:ext uri="{BB962C8B-B14F-4D97-AF65-F5344CB8AC3E}">
        <p14:creationId xmlns:p14="http://schemas.microsoft.com/office/powerpoint/2010/main" val="2222934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DB860F67-0A67-4724-9ACE-A729B9479DC2}"/>
              </a:ext>
            </a:extLst>
          </p:cNvPr>
          <p:cNvPicPr>
            <a:picLocks noChangeAspect="1"/>
          </p:cNvPicPr>
          <p:nvPr/>
        </p:nvPicPr>
        <p:blipFill>
          <a:blip r:embed="rId2"/>
          <a:stretch>
            <a:fillRect/>
          </a:stretch>
        </p:blipFill>
        <p:spPr>
          <a:xfrm>
            <a:off x="864524" y="2940057"/>
            <a:ext cx="11084412" cy="7517353"/>
          </a:xfrm>
          <a:prstGeom prst="rect">
            <a:avLst/>
          </a:prstGeom>
        </p:spPr>
      </p:pic>
      <p:pic>
        <p:nvPicPr>
          <p:cNvPr id="3" name="Εικόνα 2">
            <a:extLst>
              <a:ext uri="{FF2B5EF4-FFF2-40B4-BE49-F238E27FC236}">
                <a16:creationId xmlns:a16="http://schemas.microsoft.com/office/drawing/2014/main" id="{0843A073-66F0-4A33-94EE-B399B3D7F59F}"/>
              </a:ext>
            </a:extLst>
          </p:cNvPr>
          <p:cNvPicPr>
            <a:picLocks noChangeAspect="1"/>
          </p:cNvPicPr>
          <p:nvPr/>
        </p:nvPicPr>
        <p:blipFill>
          <a:blip r:embed="rId3"/>
          <a:stretch>
            <a:fillRect/>
          </a:stretch>
        </p:blipFill>
        <p:spPr>
          <a:xfrm>
            <a:off x="12119768" y="2940058"/>
            <a:ext cx="11443418" cy="7517352"/>
          </a:xfrm>
          <a:prstGeom prst="rect">
            <a:avLst/>
          </a:prstGeom>
        </p:spPr>
      </p:pic>
    </p:spTree>
    <p:extLst>
      <p:ext uri="{BB962C8B-B14F-4D97-AF65-F5344CB8AC3E}">
        <p14:creationId xmlns:p14="http://schemas.microsoft.com/office/powerpoint/2010/main" val="11845537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54F1649A-9329-4F3E-B655-146D0556B690}"/>
              </a:ext>
            </a:extLst>
          </p:cNvPr>
          <p:cNvPicPr>
            <a:picLocks noChangeAspect="1"/>
          </p:cNvPicPr>
          <p:nvPr/>
        </p:nvPicPr>
        <p:blipFill>
          <a:blip r:embed="rId2"/>
          <a:stretch>
            <a:fillRect/>
          </a:stretch>
        </p:blipFill>
        <p:spPr>
          <a:xfrm>
            <a:off x="218133" y="3107078"/>
            <a:ext cx="11768991" cy="7073916"/>
          </a:xfrm>
          <a:prstGeom prst="rect">
            <a:avLst/>
          </a:prstGeom>
        </p:spPr>
      </p:pic>
      <p:pic>
        <p:nvPicPr>
          <p:cNvPr id="3" name="Εικόνα 2">
            <a:extLst>
              <a:ext uri="{FF2B5EF4-FFF2-40B4-BE49-F238E27FC236}">
                <a16:creationId xmlns:a16="http://schemas.microsoft.com/office/drawing/2014/main" id="{26E563D9-F4D8-435B-93A1-C790C2EC9E77}"/>
              </a:ext>
            </a:extLst>
          </p:cNvPr>
          <p:cNvPicPr>
            <a:picLocks noChangeAspect="1"/>
          </p:cNvPicPr>
          <p:nvPr/>
        </p:nvPicPr>
        <p:blipFill>
          <a:blip r:embed="rId3"/>
          <a:stretch>
            <a:fillRect/>
          </a:stretch>
        </p:blipFill>
        <p:spPr>
          <a:xfrm>
            <a:off x="12252414" y="3107078"/>
            <a:ext cx="11768991" cy="7073916"/>
          </a:xfrm>
          <a:prstGeom prst="rect">
            <a:avLst/>
          </a:prstGeom>
        </p:spPr>
      </p:pic>
    </p:spTree>
    <p:extLst>
      <p:ext uri="{BB962C8B-B14F-4D97-AF65-F5344CB8AC3E}">
        <p14:creationId xmlns:p14="http://schemas.microsoft.com/office/powerpoint/2010/main" val="2877546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66468" y="515104"/>
            <a:ext cx="20906602" cy="865122"/>
          </a:xfrm>
          <a:ln>
            <a:noFill/>
          </a:ln>
        </p:spPr>
        <p:txBody>
          <a:bodyPr>
            <a:noAutofit/>
          </a:body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2 - Απασχόληση &amp; Αγορά Εργασίας</a:t>
            </a:r>
          </a:p>
        </p:txBody>
      </p:sp>
      <p:sp>
        <p:nvSpPr>
          <p:cNvPr id="3" name="Θέση περιεχομένου 2"/>
          <p:cNvSpPr>
            <a:spLocks noGrp="1"/>
          </p:cNvSpPr>
          <p:nvPr>
            <p:ph idx="1"/>
          </p:nvPr>
        </p:nvSpPr>
        <p:spPr>
          <a:xfrm>
            <a:off x="1666468" y="2617707"/>
            <a:ext cx="20906602" cy="663376"/>
          </a:xfrm>
        </p:spPr>
        <p:txBody>
          <a:bodyPr/>
          <a:lstStyle/>
          <a:p>
            <a:pPr marL="896938" indent="-896938">
              <a:spcBef>
                <a:spcPts val="1200"/>
              </a:spcBef>
              <a:buClr>
                <a:srgbClr val="92D050"/>
              </a:buClr>
              <a:buFont typeface="Wingdings" panose="05000000000000000000" pitchFamily="2" charset="2"/>
              <a:buChar char="Ø"/>
            </a:pPr>
            <a:endParaRPr lang="el-GR" sz="4000" kern="0" dirty="0">
              <a:solidFill>
                <a:srgbClr val="002060"/>
              </a:solidFill>
              <a:latin typeface="Trebuchet MS"/>
              <a:cs typeface="Trebuchet MS"/>
            </a:endParaRPr>
          </a:p>
          <a:p>
            <a:pPr marL="0" indent="0">
              <a:buNone/>
            </a:pPr>
            <a:endParaRPr lang="el-GR" dirty="0"/>
          </a:p>
        </p:txBody>
      </p:sp>
      <p:graphicFrame>
        <p:nvGraphicFramePr>
          <p:cNvPr id="5" name="Πίνακας 4"/>
          <p:cNvGraphicFramePr>
            <a:graphicFrameLocks noGrp="1"/>
          </p:cNvGraphicFramePr>
          <p:nvPr>
            <p:extLst>
              <p:ext uri="{D42A27DB-BD31-4B8C-83A1-F6EECF244321}">
                <p14:modId xmlns:p14="http://schemas.microsoft.com/office/powerpoint/2010/main" val="2122300244"/>
              </p:ext>
            </p:extLst>
          </p:nvPr>
        </p:nvGraphicFramePr>
        <p:xfrm>
          <a:off x="1742535" y="1613171"/>
          <a:ext cx="21135392" cy="4978221"/>
        </p:xfrm>
        <a:graphic>
          <a:graphicData uri="http://schemas.openxmlformats.org/drawingml/2006/table">
            <a:tbl>
              <a:tblPr firstRow="1" bandRow="1">
                <a:tableStyleId>{68D230F3-CF80-4859-8CE7-A43EE81993B5}</a:tableStyleId>
              </a:tblPr>
              <a:tblGrid>
                <a:gridCol w="2829465">
                  <a:extLst>
                    <a:ext uri="{9D8B030D-6E8A-4147-A177-3AD203B41FA5}">
                      <a16:colId xmlns:a16="http://schemas.microsoft.com/office/drawing/2014/main" val="698476607"/>
                    </a:ext>
                  </a:extLst>
                </a:gridCol>
                <a:gridCol w="18305927">
                  <a:extLst>
                    <a:ext uri="{9D8B030D-6E8A-4147-A177-3AD203B41FA5}">
                      <a16:colId xmlns:a16="http://schemas.microsoft.com/office/drawing/2014/main" val="3454214950"/>
                    </a:ext>
                  </a:extLst>
                </a:gridCol>
              </a:tblGrid>
              <a:tr h="470576">
                <a:tc>
                  <a:txBody>
                    <a:bodyPr/>
                    <a:lstStyle/>
                    <a:p>
                      <a:r>
                        <a:rPr lang="el-GR" sz="2400" b="1" u="none" kern="0" dirty="0">
                          <a:solidFill>
                            <a:srgbClr val="00BDDE"/>
                          </a:solidFill>
                          <a:uFill>
                            <a:solidFill>
                              <a:srgbClr val="92D050"/>
                            </a:solidFill>
                          </a:uFill>
                          <a:latin typeface="Trebuchet MS" panose="020B0603020202020204" pitchFamily="34" charset="0"/>
                          <a:ea typeface="+mj-ea"/>
                          <a:cs typeface="Calibri"/>
                        </a:rPr>
                        <a:t>Προϋπολογισμός:</a:t>
                      </a:r>
                    </a:p>
                  </a:txBody>
                  <a:tcPr anchor="ctr">
                    <a:lnT w="12700" cap="flat" cmpd="sng" algn="ctr">
                      <a:noFill/>
                      <a:prstDash val="solid"/>
                      <a:round/>
                      <a:headEnd type="none" w="med" len="med"/>
                      <a:tailEnd type="none" w="med" len="med"/>
                    </a:lnT>
                  </a:tcP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kern="0" dirty="0">
                          <a:solidFill>
                            <a:schemeClr val="accent1">
                              <a:lumMod val="50000"/>
                            </a:schemeClr>
                          </a:solidFill>
                          <a:latin typeface="Trebuchet MS" panose="020B0603020202020204" pitchFamily="34" charset="0"/>
                          <a:cs typeface="Trebuchet MS"/>
                        </a:rPr>
                        <a:t>1.305 εκατ.€ </a:t>
                      </a:r>
                      <a:r>
                        <a:rPr lang="el-GR" sz="2400" b="1" i="1" kern="0" dirty="0">
                          <a:solidFill>
                            <a:srgbClr val="92D050"/>
                          </a:solidFill>
                          <a:latin typeface="Trebuchet MS" panose="020B0603020202020204" pitchFamily="34" charset="0"/>
                          <a:cs typeface="Trebuchet MS"/>
                        </a:rPr>
                        <a:t>(31%) </a:t>
                      </a:r>
                    </a:p>
                  </a:txBody>
                  <a:tcPr anchor="ctr">
                    <a:lnT w="12700" cap="flat" cmpd="sng" algn="ctr">
                      <a:noFill/>
                      <a:prstDash val="solid"/>
                      <a:round/>
                      <a:headEnd type="none" w="med" len="med"/>
                      <a:tailEnd type="none" w="med" len="med"/>
                    </a:lnT>
                  </a:tcPr>
                </a:tc>
                <a:extLst>
                  <a:ext uri="{0D108BD9-81ED-4DB2-BD59-A6C34878D82A}">
                    <a16:rowId xmlns:a16="http://schemas.microsoft.com/office/drawing/2014/main" val="2450545711"/>
                  </a:ext>
                </a:extLst>
              </a:tr>
              <a:tr h="1280555">
                <a:tc>
                  <a:txBody>
                    <a:bodyPr/>
                    <a:lstStyle/>
                    <a:p>
                      <a:pPr marL="0" algn="l" defTabSz="1818010" rtl="0" eaLnBrk="1" latinLnBrk="0" hangingPunct="1"/>
                      <a:r>
                        <a:rPr lang="el-GR" sz="2400" b="1" u="none" kern="0" dirty="0">
                          <a:solidFill>
                            <a:srgbClr val="00BDDE"/>
                          </a:solidFill>
                          <a:uFill>
                            <a:solidFill>
                              <a:srgbClr val="92D050"/>
                            </a:solidFill>
                          </a:uFill>
                          <a:latin typeface="Trebuchet MS" panose="020B0603020202020204" pitchFamily="34" charset="0"/>
                          <a:ea typeface="+mj-ea"/>
                          <a:cs typeface="Calibri"/>
                        </a:rPr>
                        <a:t>Περιγραφή:</a:t>
                      </a:r>
                    </a:p>
                  </a:txBody>
                  <a:tcPr>
                    <a:solidFill>
                      <a:schemeClr val="accent6">
                        <a:lumMod val="40000"/>
                        <a:lumOff val="60000"/>
                        <a:alpha val="20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l-GR" sz="2400" kern="1200" dirty="0">
                          <a:solidFill>
                            <a:schemeClr val="accent1">
                              <a:lumMod val="50000"/>
                            </a:schemeClr>
                          </a:solidFill>
                          <a:effectLst/>
                          <a:latin typeface="Trebuchet MS" panose="020B0603020202020204" pitchFamily="34" charset="0"/>
                          <a:ea typeface="+mn-ea"/>
                          <a:cs typeface="+mn-cs"/>
                        </a:rPr>
                        <a:t>Στοχεύει στη δραστική αντιμετώπιση της ανεργίας, την αύξηση της απασχόλησης, την ενίσχυση της πρόσβασης στην αγορά εργασίας, με έμφαση στις ομάδες του πληθυσμού με τα μεγαλύτερα ποσοστά ανεργίας (μακροχρόνια άνεργοι, γυναίκες) καθώς και παρεμβάσεις για την προώθηση της ισότιμης συμμετοχής των δύο φύλων στην αγορά εργασίας, κ.α. </a:t>
                      </a:r>
                      <a:endParaRPr lang="el-GR" sz="2400" kern="1200" noProof="0" dirty="0">
                        <a:solidFill>
                          <a:schemeClr val="accent1">
                            <a:lumMod val="50000"/>
                          </a:schemeClr>
                        </a:solidFill>
                        <a:effectLst/>
                        <a:latin typeface="Trebuchet MS" panose="020B0603020202020204" pitchFamily="34" charset="0"/>
                        <a:ea typeface="+mn-ea"/>
                        <a:cs typeface="+mn-cs"/>
                      </a:endParaRPr>
                    </a:p>
                  </a:txBody>
                  <a:tcPr>
                    <a:solidFill>
                      <a:schemeClr val="accent6">
                        <a:lumMod val="40000"/>
                        <a:lumOff val="60000"/>
                        <a:alpha val="20000"/>
                      </a:schemeClr>
                    </a:solidFill>
                  </a:tcPr>
                </a:tc>
                <a:extLst>
                  <a:ext uri="{0D108BD9-81ED-4DB2-BD59-A6C34878D82A}">
                    <a16:rowId xmlns:a16="http://schemas.microsoft.com/office/drawing/2014/main" val="4067721579"/>
                  </a:ext>
                </a:extLst>
              </a:tr>
              <a:tr h="3227090">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Ωφελούμενοι :</a:t>
                      </a:r>
                    </a:p>
                  </a:txBody>
                  <a:tcPr>
                    <a:lnB w="12700" cap="flat" cmpd="sng" algn="ctr">
                      <a:noFill/>
                      <a:prstDash val="solid"/>
                      <a:round/>
                      <a:headEnd type="none" w="med" len="med"/>
                      <a:tailEnd type="none" w="med" len="med"/>
                    </a:lnB>
                  </a:tcPr>
                </a:tc>
                <a:tc>
                  <a:txBody>
                    <a:bodyPr/>
                    <a:lstStyle/>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Άνεργοι και ανενεργοί </a:t>
                      </a:r>
                      <a:r>
                        <a:rPr lang="el-GR" sz="2200" i="1" kern="1200" dirty="0">
                          <a:solidFill>
                            <a:schemeClr val="accent1">
                              <a:lumMod val="50000"/>
                            </a:schemeClr>
                          </a:solidFill>
                          <a:effectLst/>
                          <a:latin typeface="Trebuchet MS" panose="020B0603020202020204" pitchFamily="34" charset="0"/>
                          <a:ea typeface="+mn-ea"/>
                          <a:cs typeface="+mn-cs"/>
                        </a:rPr>
                        <a:t>: </a:t>
                      </a:r>
                      <a:r>
                        <a:rPr lang="el-GR" sz="2000" i="1" kern="1200" dirty="0">
                          <a:solidFill>
                            <a:schemeClr val="accent1">
                              <a:lumMod val="50000"/>
                            </a:schemeClr>
                          </a:solidFill>
                          <a:effectLst/>
                          <a:latin typeface="Trebuchet MS" panose="020B0603020202020204" pitchFamily="34" charset="0"/>
                          <a:ea typeface="+mn-ea"/>
                          <a:cs typeface="+mn-cs"/>
                        </a:rPr>
                        <a:t>μακροχρόνια άνεργοι, </a:t>
                      </a:r>
                      <a:r>
                        <a:rPr lang="el-GR" sz="2000" i="1" kern="1200" dirty="0" err="1">
                          <a:solidFill>
                            <a:schemeClr val="accent1">
                              <a:lumMod val="50000"/>
                            </a:schemeClr>
                          </a:solidFill>
                          <a:effectLst/>
                          <a:latin typeface="Trebuchet MS" panose="020B0603020202020204" pitchFamily="34" charset="0"/>
                          <a:ea typeface="+mn-ea"/>
                          <a:cs typeface="+mn-cs"/>
                        </a:rPr>
                        <a:t>ΆμεΑ</a:t>
                      </a:r>
                      <a:r>
                        <a:rPr lang="el-GR" sz="2000" i="1" kern="1200" dirty="0">
                          <a:solidFill>
                            <a:schemeClr val="accent1">
                              <a:lumMod val="50000"/>
                            </a:schemeClr>
                          </a:solidFill>
                          <a:effectLst/>
                          <a:latin typeface="Trebuchet MS" panose="020B0603020202020204" pitchFamily="34" charset="0"/>
                          <a:ea typeface="+mn-ea"/>
                          <a:cs typeface="+mn-cs"/>
                        </a:rPr>
                        <a:t> και εμποδιζόμενα άτομα ή/και με χρόνιες παθήσεις, γυναίκες, δικαιούχοι επισιτιστικής</a:t>
                      </a:r>
                    </a:p>
                    <a:p>
                      <a:pPr marL="0" lvl="0" indent="3589338">
                        <a:buClr>
                          <a:srgbClr val="92D050"/>
                        </a:buClr>
                        <a:buFont typeface="Arial" panose="020B0604020202020204" pitchFamily="34" charset="0"/>
                        <a:buNone/>
                      </a:pPr>
                      <a:r>
                        <a:rPr lang="el-GR" sz="2000" i="1" kern="1200" dirty="0">
                          <a:solidFill>
                            <a:schemeClr val="accent1">
                              <a:lumMod val="50000"/>
                            </a:schemeClr>
                          </a:solidFill>
                          <a:effectLst/>
                          <a:latin typeface="Trebuchet MS" panose="020B0603020202020204" pitchFamily="34" charset="0"/>
                          <a:ea typeface="+mn-ea"/>
                          <a:cs typeface="+mn-cs"/>
                        </a:rPr>
                        <a:t> βοήθειας και ΕΕΕ που αναζητούν εργασία,</a:t>
                      </a:r>
                    </a:p>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Εργαζόμενα άτομα / αυτοαπασχολούμενοι: </a:t>
                      </a:r>
                      <a:r>
                        <a:rPr lang="el-GR" sz="2000" i="1" kern="1200" dirty="0">
                          <a:solidFill>
                            <a:schemeClr val="accent1">
                              <a:lumMod val="50000"/>
                            </a:schemeClr>
                          </a:solidFill>
                          <a:effectLst/>
                          <a:latin typeface="Trebuchet MS" panose="020B0603020202020204" pitchFamily="34" charset="0"/>
                          <a:ea typeface="+mn-ea"/>
                          <a:cs typeface="+mn-cs"/>
                        </a:rPr>
                        <a:t>σε επισφαλή θέση εργασίας, σε περιοχές που υπέστησαν φυσικές καταστροφές, σε τομείς / </a:t>
                      </a:r>
                    </a:p>
                    <a:p>
                      <a:pPr marL="0" lvl="0" indent="6280150">
                        <a:buClr>
                          <a:srgbClr val="92D050"/>
                        </a:buClr>
                        <a:buFont typeface="Arial" panose="020B0604020202020204" pitchFamily="34" charset="0"/>
                        <a:buNone/>
                      </a:pPr>
                      <a:r>
                        <a:rPr lang="el-GR" sz="2000" i="1" kern="1200" dirty="0">
                          <a:solidFill>
                            <a:schemeClr val="accent1">
                              <a:lumMod val="50000"/>
                            </a:schemeClr>
                          </a:solidFill>
                          <a:effectLst/>
                          <a:latin typeface="Trebuchet MS" panose="020B0603020202020204" pitchFamily="34" charset="0"/>
                          <a:ea typeface="+mn-ea"/>
                          <a:cs typeface="+mn-cs"/>
                        </a:rPr>
                        <a:t>κλάδους που επλήγησαν από τις επιπτώσεις της πανδημίας </a:t>
                      </a:r>
                      <a:endParaRPr lang="el-GR" sz="2200" i="1" kern="1200" dirty="0">
                        <a:solidFill>
                          <a:schemeClr val="accent1">
                            <a:lumMod val="50000"/>
                          </a:schemeClr>
                        </a:solidFill>
                        <a:effectLst/>
                        <a:latin typeface="Trebuchet MS" panose="020B0603020202020204" pitchFamily="34" charset="0"/>
                        <a:ea typeface="+mn-ea"/>
                        <a:cs typeface="+mn-cs"/>
                      </a:endParaRPr>
                    </a:p>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Γυναίκες ευάλωτων ομάδων </a:t>
                      </a:r>
                      <a:r>
                        <a:rPr lang="el-GR" sz="2000" i="1" kern="1200" dirty="0">
                          <a:solidFill>
                            <a:schemeClr val="accent1">
                              <a:lumMod val="50000"/>
                            </a:schemeClr>
                          </a:solidFill>
                          <a:effectLst/>
                          <a:latin typeface="Trebuchet MS" panose="020B0603020202020204" pitchFamily="34" charset="0"/>
                          <a:ea typeface="+mn-ea"/>
                          <a:cs typeface="+mn-cs"/>
                        </a:rPr>
                        <a:t>που απειλούνται με αποκλεισμό</a:t>
                      </a:r>
                    </a:p>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Αρχηγοί</a:t>
                      </a:r>
                      <a:r>
                        <a:rPr lang="el-GR" sz="2400" kern="1200" baseline="0" dirty="0">
                          <a:solidFill>
                            <a:schemeClr val="accent1">
                              <a:lumMod val="50000"/>
                            </a:schemeClr>
                          </a:solidFill>
                          <a:effectLst/>
                          <a:latin typeface="Trebuchet MS" panose="020B0603020202020204" pitchFamily="34" charset="0"/>
                          <a:ea typeface="+mn-ea"/>
                          <a:cs typeface="+mn-cs"/>
                        </a:rPr>
                        <a:t> μονογονεϊκών οικογενειών, </a:t>
                      </a:r>
                      <a:r>
                        <a:rPr lang="el-GR" sz="2400" kern="1200" dirty="0">
                          <a:solidFill>
                            <a:schemeClr val="accent1">
                              <a:lumMod val="50000"/>
                            </a:schemeClr>
                          </a:solidFill>
                          <a:effectLst/>
                          <a:latin typeface="Trebuchet MS" panose="020B0603020202020204" pitchFamily="34" charset="0"/>
                          <a:ea typeface="+mn-ea"/>
                          <a:cs typeface="+mn-cs"/>
                        </a:rPr>
                        <a:t>Κηδεμόνες</a:t>
                      </a:r>
                      <a:r>
                        <a:rPr lang="el-GR" sz="2200" kern="1200" dirty="0">
                          <a:solidFill>
                            <a:schemeClr val="accent1">
                              <a:lumMod val="50000"/>
                            </a:schemeClr>
                          </a:solidFill>
                          <a:effectLst/>
                          <a:latin typeface="Trebuchet MS" panose="020B0603020202020204" pitchFamily="34" charset="0"/>
                          <a:ea typeface="+mn-ea"/>
                          <a:cs typeface="+mn-cs"/>
                        </a:rPr>
                        <a:t> </a:t>
                      </a:r>
                      <a:r>
                        <a:rPr lang="el-GR" sz="2000" i="1" kern="1200" dirty="0">
                          <a:solidFill>
                            <a:schemeClr val="accent1">
                              <a:lumMod val="50000"/>
                            </a:schemeClr>
                          </a:solidFill>
                          <a:effectLst/>
                          <a:latin typeface="Trebuchet MS" panose="020B0603020202020204" pitchFamily="34" charset="0"/>
                          <a:ea typeface="+mn-ea"/>
                          <a:cs typeface="+mn-cs"/>
                        </a:rPr>
                        <a:t>παιδιών ή ατόμων με αναπηρία και εμποδιζόμενων ατόμων ή που έχουν την αποκλειστική</a:t>
                      </a:r>
                    </a:p>
                    <a:p>
                      <a:pPr marL="0" lvl="0" indent="6900863">
                        <a:buClr>
                          <a:srgbClr val="92D050"/>
                        </a:buClr>
                        <a:buFont typeface="Arial" panose="020B0604020202020204" pitchFamily="34" charset="0"/>
                        <a:buNone/>
                      </a:pPr>
                      <a:r>
                        <a:rPr lang="el-GR" sz="2000" i="1" kern="1200" dirty="0">
                          <a:solidFill>
                            <a:schemeClr val="accent1">
                              <a:lumMod val="50000"/>
                            </a:schemeClr>
                          </a:solidFill>
                          <a:effectLst/>
                          <a:latin typeface="Trebuchet MS" panose="020B0603020202020204" pitchFamily="34" charset="0"/>
                          <a:ea typeface="+mn-ea"/>
                          <a:cs typeface="+mn-cs"/>
                        </a:rPr>
                        <a:t>φροντίδα εξαρτώμενων μελών.</a:t>
                      </a:r>
                    </a:p>
                    <a:p>
                      <a:pPr marL="342900" marR="0" lvl="0" indent="-342900" algn="l" defTabSz="181801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lang="el-GR" sz="2400" kern="1200" dirty="0">
                          <a:solidFill>
                            <a:schemeClr val="accent1">
                              <a:lumMod val="50000"/>
                            </a:schemeClr>
                          </a:solidFill>
                          <a:effectLst/>
                          <a:latin typeface="Trebuchet MS" panose="020B0603020202020204" pitchFamily="34" charset="0"/>
                          <a:ea typeface="+mn-ea"/>
                          <a:cs typeface="+mn-cs"/>
                        </a:rPr>
                        <a:t>Άτομα:</a:t>
                      </a:r>
                      <a:r>
                        <a:rPr lang="el-GR" sz="2200" kern="1200" dirty="0">
                          <a:solidFill>
                            <a:schemeClr val="accent1">
                              <a:lumMod val="50000"/>
                            </a:schemeClr>
                          </a:solidFill>
                          <a:effectLst/>
                          <a:latin typeface="Trebuchet MS" panose="020B0603020202020204" pitchFamily="34" charset="0"/>
                          <a:ea typeface="+mn-ea"/>
                          <a:cs typeface="+mn-cs"/>
                        </a:rPr>
                        <a:t> </a:t>
                      </a:r>
                      <a:r>
                        <a:rPr lang="el-GR" sz="2000" i="1" kern="1200" dirty="0">
                          <a:solidFill>
                            <a:schemeClr val="accent1">
                              <a:lumMod val="50000"/>
                            </a:schemeClr>
                          </a:solidFill>
                          <a:effectLst/>
                          <a:latin typeface="Trebuchet MS" panose="020B0603020202020204" pitchFamily="34" charset="0"/>
                          <a:ea typeface="+mn-ea"/>
                          <a:cs typeface="+mn-cs"/>
                        </a:rPr>
                        <a:t>απειλούμενα / εκτεθειμένα σε φτώχεια και κοινωνικό αποκλεισμό, εξαρτημένα / απεξαρτημένα,</a:t>
                      </a:r>
                      <a:r>
                        <a:rPr lang="el-GR" sz="2000" i="1" kern="1200" baseline="0" dirty="0">
                          <a:solidFill>
                            <a:schemeClr val="accent1">
                              <a:lumMod val="50000"/>
                            </a:schemeClr>
                          </a:solidFill>
                          <a:effectLst/>
                          <a:latin typeface="Trebuchet MS" panose="020B0603020202020204" pitchFamily="34" charset="0"/>
                          <a:ea typeface="+mn-ea"/>
                          <a:cs typeface="+mn-cs"/>
                        </a:rPr>
                        <a:t> α</a:t>
                      </a:r>
                      <a:r>
                        <a:rPr lang="el-GR" sz="2000" i="1" kern="1200" dirty="0">
                          <a:solidFill>
                            <a:schemeClr val="accent1">
                              <a:lumMod val="50000"/>
                            </a:schemeClr>
                          </a:solidFill>
                          <a:effectLst/>
                          <a:latin typeface="Trebuchet MS" panose="020B0603020202020204" pitchFamily="34" charset="0"/>
                          <a:ea typeface="+mn-ea"/>
                          <a:cs typeface="+mn-cs"/>
                        </a:rPr>
                        <a:t>ποφυλακισμένοι, θύματα </a:t>
                      </a:r>
                    </a:p>
                    <a:p>
                      <a:pPr marL="0" marR="0" lvl="0" indent="1346200" algn="l" defTabSz="1818010" rtl="0" eaLnBrk="1" fontAlgn="auto" latinLnBrk="0" hangingPunct="1">
                        <a:lnSpc>
                          <a:spcPct val="100000"/>
                        </a:lnSpc>
                        <a:spcBef>
                          <a:spcPts val="0"/>
                        </a:spcBef>
                        <a:spcAft>
                          <a:spcPts val="0"/>
                        </a:spcAft>
                        <a:buClr>
                          <a:srgbClr val="92D050"/>
                        </a:buClr>
                        <a:buSzTx/>
                        <a:buFont typeface="Arial" panose="020B0604020202020204" pitchFamily="34" charset="0"/>
                        <a:buNone/>
                        <a:tabLst/>
                        <a:defRPr/>
                      </a:pPr>
                      <a:r>
                        <a:rPr lang="el-GR" sz="2000" i="1" kern="1200" dirty="0">
                          <a:solidFill>
                            <a:schemeClr val="accent1">
                              <a:lumMod val="50000"/>
                            </a:schemeClr>
                          </a:solidFill>
                          <a:effectLst/>
                          <a:latin typeface="Trebuchet MS" panose="020B0603020202020204" pitchFamily="34" charset="0"/>
                          <a:ea typeface="+mn-ea"/>
                          <a:cs typeface="+mn-cs"/>
                        </a:rPr>
                        <a:t>εγκλήματος και βίας, </a:t>
                      </a:r>
                      <a:r>
                        <a:rPr lang="el-GR" sz="2000" i="1" kern="1200" dirty="0" err="1">
                          <a:solidFill>
                            <a:schemeClr val="accent1">
                              <a:lumMod val="50000"/>
                            </a:schemeClr>
                          </a:solidFill>
                          <a:effectLst/>
                          <a:latin typeface="Trebuchet MS" panose="020B0603020202020204" pitchFamily="34" charset="0"/>
                          <a:ea typeface="+mn-ea"/>
                          <a:cs typeface="+mn-cs"/>
                        </a:rPr>
                        <a:t>Ρομά</a:t>
                      </a:r>
                      <a:r>
                        <a:rPr lang="el-GR" sz="2000" i="1" kern="1200" dirty="0">
                          <a:solidFill>
                            <a:schemeClr val="accent1">
                              <a:lumMod val="50000"/>
                            </a:schemeClr>
                          </a:solidFill>
                          <a:effectLst/>
                          <a:latin typeface="Trebuchet MS" panose="020B0603020202020204" pitchFamily="34" charset="0"/>
                          <a:ea typeface="+mn-ea"/>
                          <a:cs typeface="+mn-cs"/>
                        </a:rPr>
                        <a:t>, πολίτες τρίτων χωρών δικαιούχοι διεθνούς προστασίας</a:t>
                      </a:r>
                      <a:endParaRPr lang="en-US" sz="2000" i="1" kern="1200" dirty="0">
                        <a:solidFill>
                          <a:schemeClr val="accent1">
                            <a:lumMod val="50000"/>
                          </a:schemeClr>
                        </a:solidFill>
                        <a:effectLst/>
                        <a:latin typeface="Trebuchet MS" panose="020B0603020202020204" pitchFamily="34" charset="0"/>
                        <a:ea typeface="+mn-ea"/>
                        <a:cs typeface="+mn-cs"/>
                      </a:endParaRP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1638332652"/>
                  </a:ext>
                </a:extLst>
              </a:tr>
            </a:tbl>
          </a:graphicData>
        </a:graphic>
      </p:graphicFrame>
      <p:graphicFrame>
        <p:nvGraphicFramePr>
          <p:cNvPr id="4" name="Πίνακας 3"/>
          <p:cNvGraphicFramePr>
            <a:graphicFrameLocks noGrp="1"/>
          </p:cNvGraphicFramePr>
          <p:nvPr>
            <p:extLst>
              <p:ext uri="{D42A27DB-BD31-4B8C-83A1-F6EECF244321}">
                <p14:modId xmlns:p14="http://schemas.microsoft.com/office/powerpoint/2010/main" val="2386098833"/>
              </p:ext>
            </p:extLst>
          </p:nvPr>
        </p:nvGraphicFramePr>
        <p:xfrm>
          <a:off x="1666467" y="6521571"/>
          <a:ext cx="21383313" cy="5710687"/>
        </p:xfrm>
        <a:graphic>
          <a:graphicData uri="http://schemas.openxmlformats.org/drawingml/2006/table">
            <a:tbl>
              <a:tblPr firstRow="1" bandRow="1">
                <a:tableStyleId>{68D230F3-CF80-4859-8CE7-A43EE81993B5}</a:tableStyleId>
              </a:tblPr>
              <a:tblGrid>
                <a:gridCol w="2876895">
                  <a:extLst>
                    <a:ext uri="{9D8B030D-6E8A-4147-A177-3AD203B41FA5}">
                      <a16:colId xmlns:a16="http://schemas.microsoft.com/office/drawing/2014/main" val="2409178314"/>
                    </a:ext>
                  </a:extLst>
                </a:gridCol>
                <a:gridCol w="18506418">
                  <a:extLst>
                    <a:ext uri="{9D8B030D-6E8A-4147-A177-3AD203B41FA5}">
                      <a16:colId xmlns:a16="http://schemas.microsoft.com/office/drawing/2014/main" val="3888103400"/>
                    </a:ext>
                  </a:extLst>
                </a:gridCol>
              </a:tblGrid>
              <a:tr h="586596">
                <a:tc>
                  <a:txBody>
                    <a:bodyPr/>
                    <a:lstStyle/>
                    <a:p>
                      <a:pPr marL="534988" marR="0" lvl="0" indent="-534988" algn="l" defTabSz="1818010" rtl="0" eaLnBrk="1" fontAlgn="auto" latinLnBrk="0" hangingPunct="1">
                        <a:lnSpc>
                          <a:spcPct val="100000"/>
                        </a:lnSpc>
                        <a:spcBef>
                          <a:spcPts val="120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Στόχος 2029:</a:t>
                      </a:r>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6">
                        <a:lumMod val="40000"/>
                        <a:lumOff val="60000"/>
                        <a:alpha val="20000"/>
                      </a:schemeClr>
                    </a:solidFill>
                  </a:tcPr>
                </a:tc>
                <a:tc>
                  <a:txBody>
                    <a:bodyPr/>
                    <a:lstStyle/>
                    <a:p>
                      <a:pPr marL="534988" marR="0" lvl="0" indent="-534988" algn="l" defTabSz="1818010" rtl="0" eaLnBrk="1" fontAlgn="auto" latinLnBrk="0" hangingPunct="1">
                        <a:lnSpc>
                          <a:spcPct val="100000"/>
                        </a:lnSpc>
                        <a:spcBef>
                          <a:spcPts val="1200"/>
                        </a:spcBef>
                        <a:spcAft>
                          <a:spcPts val="0"/>
                        </a:spcAft>
                        <a:buClrTx/>
                        <a:buSzTx/>
                        <a:buFontTx/>
                        <a:buNone/>
                        <a:tabLst/>
                        <a:defRPr/>
                      </a:pPr>
                      <a:r>
                        <a:rPr lang="el-GR" sz="2400" b="0" i="0" kern="1200" dirty="0">
                          <a:solidFill>
                            <a:schemeClr val="accent1">
                              <a:lumMod val="50000"/>
                            </a:schemeClr>
                          </a:solidFill>
                          <a:effectLst/>
                          <a:latin typeface="Trebuchet MS" panose="020B0603020202020204" pitchFamily="34" charset="0"/>
                          <a:ea typeface="+mn-ea"/>
                          <a:cs typeface="+mn-cs"/>
                        </a:rPr>
                        <a:t>Ωφελούμενοι</a:t>
                      </a:r>
                      <a:r>
                        <a:rPr lang="el-GR" sz="2400" b="0" i="0" kern="1200" baseline="0" dirty="0">
                          <a:solidFill>
                            <a:schemeClr val="accent1">
                              <a:lumMod val="50000"/>
                            </a:schemeClr>
                          </a:solidFill>
                          <a:effectLst/>
                          <a:latin typeface="Trebuchet MS" panose="020B0603020202020204" pitchFamily="34" charset="0"/>
                          <a:ea typeface="+mn-ea"/>
                          <a:cs typeface="+mn-cs"/>
                        </a:rPr>
                        <a:t> :</a:t>
                      </a:r>
                      <a:r>
                        <a:rPr lang="el-GR" sz="2400" b="1" i="0" kern="1200" baseline="0" dirty="0">
                          <a:solidFill>
                            <a:schemeClr val="accent1">
                              <a:lumMod val="50000"/>
                            </a:schemeClr>
                          </a:solidFill>
                          <a:effectLst/>
                          <a:latin typeface="Trebuchet MS" panose="020B0603020202020204" pitchFamily="34" charset="0"/>
                          <a:ea typeface="+mn-ea"/>
                          <a:cs typeface="+mn-cs"/>
                        </a:rPr>
                        <a:t> 162.621 Άνεργοι </a:t>
                      </a:r>
                      <a:r>
                        <a:rPr lang="el-GR" sz="2000" b="0" i="1" kern="1200" baseline="0" dirty="0">
                          <a:solidFill>
                            <a:schemeClr val="accent1">
                              <a:lumMod val="50000"/>
                            </a:schemeClr>
                          </a:solidFill>
                          <a:effectLst/>
                          <a:latin typeface="Trebuchet MS" panose="020B0603020202020204" pitchFamily="34" charset="0"/>
                          <a:ea typeface="+mn-ea"/>
                          <a:cs typeface="+mn-cs"/>
                        </a:rPr>
                        <a:t>(συμπεριλαμβανομένων</a:t>
                      </a:r>
                      <a:r>
                        <a:rPr lang="en-US" sz="2000" b="0" i="1" kern="1200" baseline="0" dirty="0">
                          <a:solidFill>
                            <a:schemeClr val="accent1">
                              <a:lumMod val="50000"/>
                            </a:schemeClr>
                          </a:solidFill>
                          <a:effectLst/>
                          <a:latin typeface="Trebuchet MS" panose="020B0603020202020204" pitchFamily="34" charset="0"/>
                          <a:ea typeface="+mn-ea"/>
                          <a:cs typeface="+mn-cs"/>
                        </a:rPr>
                        <a:t> </a:t>
                      </a:r>
                      <a:r>
                        <a:rPr lang="el-GR" sz="2000" b="0" i="1" kern="1200" baseline="0" dirty="0">
                          <a:solidFill>
                            <a:schemeClr val="accent1">
                              <a:lumMod val="50000"/>
                            </a:schemeClr>
                          </a:solidFill>
                          <a:effectLst/>
                          <a:latin typeface="Trebuchet MS" panose="020B0603020202020204" pitchFamily="34" charset="0"/>
                          <a:ea typeface="+mn-ea"/>
                          <a:cs typeface="+mn-cs"/>
                        </a:rPr>
                        <a:t>των μακροχρόνια ανέργων)</a:t>
                      </a:r>
                      <a:endParaRPr lang="el-GR" sz="2000" b="0" i="1" kern="1200" dirty="0">
                        <a:solidFill>
                          <a:schemeClr val="accent1">
                            <a:lumMod val="50000"/>
                          </a:schemeClr>
                        </a:solidFill>
                        <a:effectLst/>
                        <a:latin typeface="Trebuchet MS" panose="020B0603020202020204" pitchFamily="34" charset="0"/>
                        <a:ea typeface="+mn-ea"/>
                        <a:cs typeface="+mn-cs"/>
                      </a:endParaRPr>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6">
                        <a:lumMod val="40000"/>
                        <a:lumOff val="60000"/>
                        <a:alpha val="20000"/>
                      </a:schemeClr>
                    </a:solidFill>
                  </a:tcPr>
                </a:tc>
                <a:extLst>
                  <a:ext uri="{0D108BD9-81ED-4DB2-BD59-A6C34878D82A}">
                    <a16:rowId xmlns:a16="http://schemas.microsoft.com/office/drawing/2014/main" val="2968364733"/>
                  </a:ext>
                </a:extLst>
              </a:tr>
              <a:tr h="1345721">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Ειδικοί Στόχοι - Ενδεικτικές Δράσεις:</a:t>
                      </a:r>
                      <a:endParaRPr lang="el-GR" sz="2400" b="1" dirty="0">
                        <a:solidFill>
                          <a:srgbClr val="002060"/>
                        </a:solidFill>
                        <a:latin typeface="Trebuchet MS" panose="020B0603020202020204" pitchFamily="34" charset="0"/>
                      </a:endParaRPr>
                    </a:p>
                    <a:p>
                      <a:pPr marL="534988" marR="0" lvl="0" indent="-534988" algn="l" defTabSz="1818010" rtl="0" eaLnBrk="1" fontAlgn="auto" latinLnBrk="0" hangingPunct="1">
                        <a:lnSpc>
                          <a:spcPct val="100000"/>
                        </a:lnSpc>
                        <a:spcBef>
                          <a:spcPts val="1200"/>
                        </a:spcBef>
                        <a:spcAft>
                          <a:spcPts val="0"/>
                        </a:spcAft>
                        <a:buClrTx/>
                        <a:buSzTx/>
                        <a:buFontTx/>
                        <a:buNone/>
                        <a:tabLst/>
                        <a:defRPr/>
                      </a:pPr>
                      <a:r>
                        <a:rPr lang="el-GR" sz="2200" b="1" dirty="0" err="1">
                          <a:solidFill>
                            <a:srgbClr val="002060"/>
                          </a:solidFill>
                          <a:latin typeface="Trebuchet MS" panose="020B0603020202020204" pitchFamily="34" charset="0"/>
                        </a:rPr>
                        <a:t>4.α</a:t>
                      </a:r>
                      <a:r>
                        <a:rPr lang="el-GR" sz="2200" b="1" baseline="0" dirty="0">
                          <a:solidFill>
                            <a:srgbClr val="002060"/>
                          </a:solidFill>
                          <a:latin typeface="Trebuchet MS" panose="020B0603020202020204" pitchFamily="34" charset="0"/>
                        </a:rPr>
                        <a:t> </a:t>
                      </a:r>
                      <a:r>
                        <a:rPr lang="el-GR" sz="2200" b="1" i="1" baseline="0" dirty="0">
                          <a:solidFill>
                            <a:srgbClr val="002060"/>
                          </a:solidFill>
                          <a:latin typeface="Trebuchet MS" panose="020B0603020202020204" pitchFamily="34" charset="0"/>
                        </a:rPr>
                        <a:t>(4.1) – </a:t>
                      </a:r>
                      <a:r>
                        <a:rPr lang="el-GR" sz="2200" b="1" baseline="0" dirty="0">
                          <a:solidFill>
                            <a:srgbClr val="002060"/>
                          </a:solidFill>
                          <a:latin typeface="Trebuchet MS" panose="020B0603020202020204" pitchFamily="34" charset="0"/>
                        </a:rPr>
                        <a:t>Απασχόληση: </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Νέες θέσεις εργασίας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Επιδότηση ανέργων για νέες επιχειρήσεις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sym typeface="Wingdings" panose="05000000000000000000" pitchFamily="2" charset="2"/>
                        </a:rPr>
                        <a:t>Ε</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ργασιακή εμπειρία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Κοινωνική Επιχειρηματικότητα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 Επαγγελματική κατάρτιση και πιστοποίηση δεξιοτήτων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Εκπαίδευση ανέργων αποφοίτων Πανεπιστημίων (</a:t>
                      </a:r>
                      <a:r>
                        <a:rPr kumimoji="0" lang="el-GR" sz="2200" b="0" i="0" u="none" strike="noStrike" kern="1200" cap="none" spc="0" normalizeH="0" baseline="0" noProof="0" dirty="0" err="1">
                          <a:ln>
                            <a:noFill/>
                          </a:ln>
                          <a:solidFill>
                            <a:srgbClr val="002060"/>
                          </a:solidFill>
                          <a:effectLst/>
                          <a:uLnTx/>
                          <a:uFillTx/>
                          <a:latin typeface="Trebuchet MS" panose="020B0603020202020204" pitchFamily="34" charset="0"/>
                          <a:ea typeface="+mn-ea"/>
                          <a:cs typeface="+mn-cs"/>
                        </a:rPr>
                        <a:t>ΚΕΔΙΒΙΜ</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 </a:t>
                      </a:r>
                      <a:r>
                        <a:rPr kumimoji="0" lang="el-GR" sz="2200" b="0" i="1" u="none" strike="noStrike" kern="1200" cap="none" spc="0" normalizeH="0" baseline="0" noProof="0" dirty="0">
                          <a:ln>
                            <a:noFill/>
                          </a:ln>
                          <a:solidFill>
                            <a:srgbClr val="00B050"/>
                          </a:solidFill>
                          <a:effectLst/>
                          <a:uLnTx/>
                          <a:uFillTx/>
                          <a:latin typeface="Trebuchet MS" panose="020B0603020202020204" pitchFamily="34" charset="0"/>
                          <a:ea typeface="+mn-ea"/>
                          <a:cs typeface="+mn-cs"/>
                        </a:rPr>
                        <a:t>(882,5 εκ.€)</a:t>
                      </a:r>
                      <a:endPar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endParaRPr>
                    </a:p>
                  </a:txBody>
                  <a:tcPr>
                    <a:lnT w="12700" cmpd="sng">
                      <a:noFill/>
                    </a:lnT>
                    <a:lnB w="12700" cap="flat" cmpd="sng" algn="ctr">
                      <a:noFill/>
                      <a:prstDash val="solid"/>
                      <a:round/>
                      <a:headEnd type="none" w="med" len="med"/>
                      <a:tailEnd type="none" w="med" len="med"/>
                    </a:lnB>
                    <a:noFill/>
                  </a:tcPr>
                </a:tc>
                <a:tc hMerge="1">
                  <a:txBody>
                    <a:bodyPr/>
                    <a:lstStyle/>
                    <a:p>
                      <a:endParaRPr lang="el-GR"/>
                    </a:p>
                  </a:txBody>
                  <a:tcPr/>
                </a:tc>
                <a:extLst>
                  <a:ext uri="{0D108BD9-81ED-4DB2-BD59-A6C34878D82A}">
                    <a16:rowId xmlns:a16="http://schemas.microsoft.com/office/drawing/2014/main" val="1833934929"/>
                  </a:ext>
                </a:extLst>
              </a:tr>
              <a:tr h="857587">
                <a:tc gridSpan="2">
                  <a:txBody>
                    <a:bodyPr/>
                    <a:lstStyle/>
                    <a:p>
                      <a:pPr marL="534988" marR="0" lvl="0" indent="-534988" algn="l" defTabSz="1818010" rtl="0" eaLnBrk="1" fontAlgn="auto" latinLnBrk="0" hangingPunct="1">
                        <a:lnSpc>
                          <a:spcPct val="100000"/>
                        </a:lnSpc>
                        <a:spcBef>
                          <a:spcPts val="0"/>
                        </a:spcBef>
                        <a:spcAft>
                          <a:spcPts val="0"/>
                        </a:spcAft>
                        <a:buClrTx/>
                        <a:buSzTx/>
                        <a:buFontTx/>
                        <a:buNone/>
                        <a:tabLst/>
                        <a:defRPr/>
                      </a:pPr>
                      <a:r>
                        <a:rPr lang="el-GR" sz="2200" b="1" u="none" dirty="0" err="1">
                          <a:solidFill>
                            <a:srgbClr val="002060"/>
                          </a:solidFill>
                          <a:latin typeface="Trebuchet MS" panose="020B0603020202020204" pitchFamily="34" charset="0"/>
                        </a:rPr>
                        <a:t>4.γ</a:t>
                      </a:r>
                      <a:r>
                        <a:rPr lang="el-GR" sz="2200" b="1" u="none" dirty="0">
                          <a:solidFill>
                            <a:srgbClr val="002060"/>
                          </a:solidFill>
                          <a:latin typeface="Trebuchet MS" panose="020B0603020202020204" pitchFamily="34" charset="0"/>
                        </a:rPr>
                        <a:t> </a:t>
                      </a:r>
                      <a:r>
                        <a:rPr lang="el-GR" sz="2200" b="1" i="1" u="none" dirty="0">
                          <a:solidFill>
                            <a:srgbClr val="002060"/>
                          </a:solidFill>
                          <a:latin typeface="Trebuchet MS" panose="020B0603020202020204" pitchFamily="34" charset="0"/>
                        </a:rPr>
                        <a:t>(4.3) - </a:t>
                      </a:r>
                      <a:r>
                        <a:rPr lang="el-GR" sz="2200" b="1" u="none" dirty="0">
                          <a:solidFill>
                            <a:srgbClr val="002060"/>
                          </a:solidFill>
                          <a:latin typeface="Trebuchet MS" panose="020B0603020202020204" pitchFamily="34" charset="0"/>
                        </a:rPr>
                        <a:t>Ισότητα Φύλων: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Νταντάδες της Γειτονιάς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sym typeface="Wingdings" panose="05000000000000000000" pitchFamily="2" charset="2"/>
                        </a:rPr>
                        <a:t>Α</a:t>
                      </a:r>
                      <a:r>
                        <a:rPr kumimoji="0" lang="el-GR" sz="2200" b="0" i="0" u="none" strike="noStrike" kern="1200" cap="none" spc="0" normalizeH="0" baseline="0" dirty="0" err="1">
                          <a:ln>
                            <a:noFill/>
                          </a:ln>
                          <a:solidFill>
                            <a:srgbClr val="002060"/>
                          </a:solidFill>
                          <a:effectLst/>
                          <a:uLnTx/>
                          <a:uFillTx/>
                          <a:latin typeface="Trebuchet MS" panose="020B0603020202020204" pitchFamily="34" charset="0"/>
                          <a:ea typeface="+mn-ea"/>
                          <a:cs typeface="+mn-cs"/>
                        </a:rPr>
                        <a:t>πασχόληση</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 γυναικών σε επαγγέλματα </a:t>
                      </a:r>
                      <a:r>
                        <a:rPr kumimoji="0" lang="el-GR" sz="2200" b="0" i="0" u="none" strike="noStrike" kern="1200" cap="none" spc="0" normalizeH="0" baseline="0" dirty="0" err="1">
                          <a:ln>
                            <a:noFill/>
                          </a:ln>
                          <a:solidFill>
                            <a:srgbClr val="002060"/>
                          </a:solidFill>
                          <a:effectLst/>
                          <a:uLnTx/>
                          <a:uFillTx/>
                          <a:latin typeface="Trebuchet MS" panose="020B0603020202020204" pitchFamily="34" charset="0"/>
                          <a:ea typeface="+mn-ea"/>
                          <a:cs typeface="+mn-cs"/>
                        </a:rPr>
                        <a:t>STEM</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Συμβουλευτική, κατάρτιση, πρακτική άσκηση γυναικών δικαιούχων διεθνούς προστασίας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Εισαγωγή σύγχρονων μεθόδων οργάνωσης εργασίας και βελτίωσης της θέσης των γυναικών στην αγορά εργασίας </a:t>
                      </a:r>
                      <a:r>
                        <a:rPr kumimoji="0" lang="el-GR" sz="2200" b="0" i="1" u="none" strike="noStrike" kern="1200" cap="none" spc="0" normalizeH="0" baseline="0" dirty="0">
                          <a:ln>
                            <a:noFill/>
                          </a:ln>
                          <a:solidFill>
                            <a:srgbClr val="00B050"/>
                          </a:solidFill>
                          <a:effectLst/>
                          <a:uLnTx/>
                          <a:uFillTx/>
                          <a:latin typeface="Trebuchet MS" panose="020B0603020202020204" pitchFamily="34" charset="0"/>
                          <a:ea typeface="+mn-ea"/>
                          <a:cs typeface="+mn-cs"/>
                        </a:rPr>
                        <a:t>(132,8 εκ.€)</a:t>
                      </a:r>
                      <a:endPar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endParaRPr>
                    </a:p>
                  </a:txBody>
                  <a:tcPr>
                    <a:lnT w="12700" cap="flat" cmpd="sng" algn="ctr">
                      <a:noFill/>
                      <a:prstDash val="solid"/>
                      <a:round/>
                      <a:headEnd type="none" w="med" len="med"/>
                      <a:tailEnd type="none" w="med" len="med"/>
                    </a:lnT>
                    <a:noFill/>
                  </a:tcPr>
                </a:tc>
                <a:tc hMerge="1">
                  <a:txBody>
                    <a:bodyPr/>
                    <a:lstStyle/>
                    <a:p>
                      <a:endParaRPr lang="el-GR"/>
                    </a:p>
                  </a:txBody>
                  <a:tcPr/>
                </a:tc>
                <a:extLst>
                  <a:ext uri="{0D108BD9-81ED-4DB2-BD59-A6C34878D82A}">
                    <a16:rowId xmlns:a16="http://schemas.microsoft.com/office/drawing/2014/main" val="2002709170"/>
                  </a:ext>
                </a:extLst>
              </a:tr>
              <a:tr h="864806">
                <a:tc gridSpan="2">
                  <a:txBody>
                    <a:bodyPr/>
                    <a:lstStyle/>
                    <a:p>
                      <a:pPr marL="534988" marR="0" lvl="0" indent="-534988" algn="l" defTabSz="1818010" rtl="0" eaLnBrk="1" fontAlgn="auto" latinLnBrk="0" hangingPunct="1">
                        <a:lnSpc>
                          <a:spcPct val="100000"/>
                        </a:lnSpc>
                        <a:spcBef>
                          <a:spcPts val="0"/>
                        </a:spcBef>
                        <a:spcAft>
                          <a:spcPts val="0"/>
                        </a:spcAft>
                        <a:buClrTx/>
                        <a:buSzTx/>
                        <a:buFontTx/>
                        <a:buNone/>
                        <a:tabLst/>
                        <a:defRPr/>
                      </a:pPr>
                      <a:r>
                        <a:rPr lang="el-GR" sz="2200" b="1" dirty="0" err="1">
                          <a:solidFill>
                            <a:srgbClr val="002060"/>
                          </a:solidFill>
                          <a:latin typeface="Trebuchet MS" panose="020B0603020202020204" pitchFamily="34" charset="0"/>
                        </a:rPr>
                        <a:t>4.δ</a:t>
                      </a:r>
                      <a:r>
                        <a:rPr lang="el-GR" sz="2200" b="1" dirty="0">
                          <a:solidFill>
                            <a:srgbClr val="002060"/>
                          </a:solidFill>
                          <a:latin typeface="Trebuchet MS" panose="020B0603020202020204" pitchFamily="34" charset="0"/>
                        </a:rPr>
                        <a:t> </a:t>
                      </a:r>
                      <a:r>
                        <a:rPr lang="el-GR" sz="2200" b="1" i="1" dirty="0">
                          <a:solidFill>
                            <a:srgbClr val="002060"/>
                          </a:solidFill>
                          <a:latin typeface="Trebuchet MS" panose="020B0603020202020204" pitchFamily="34" charset="0"/>
                        </a:rPr>
                        <a:t>(4.4) - </a:t>
                      </a:r>
                      <a:r>
                        <a:rPr lang="el-GR" sz="2200" b="1" dirty="0">
                          <a:solidFill>
                            <a:srgbClr val="002060"/>
                          </a:solidFill>
                          <a:latin typeface="Trebuchet MS" panose="020B0603020202020204" pitchFamily="34" charset="0"/>
                        </a:rPr>
                        <a:t>Επισφαλής Εργασία :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Κατάρτιση και πιστοποίηση δεξιοτήτων στο πλαίσιο διαχείρισης της αλλαγής (ενεργός γήρανση, αντιμετώπιση κλιματικής αλλαγής, κα)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Οριζόντια μέτρα ενίσχυσης της Υγείας και Ασφάλειας στην Εργασία </a:t>
                      </a:r>
                      <a:r>
                        <a:rPr kumimoji="0" lang="el-GR" sz="2200" b="0" i="1" u="none" strike="noStrike" kern="1200" cap="none" spc="0" normalizeH="0" baseline="0" dirty="0">
                          <a:ln>
                            <a:noFill/>
                          </a:ln>
                          <a:solidFill>
                            <a:srgbClr val="00B050"/>
                          </a:solidFill>
                          <a:effectLst/>
                          <a:uLnTx/>
                          <a:uFillTx/>
                          <a:latin typeface="Trebuchet MS" panose="020B0603020202020204" pitchFamily="34" charset="0"/>
                          <a:ea typeface="+mn-ea"/>
                          <a:cs typeface="+mn-cs"/>
                        </a:rPr>
                        <a:t>(86,3 εκ.€)</a:t>
                      </a:r>
                      <a:endPar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endParaRPr>
                    </a:p>
                  </a:txBody>
                  <a:tcPr>
                    <a:noFill/>
                  </a:tcPr>
                </a:tc>
                <a:tc hMerge="1">
                  <a:txBody>
                    <a:bodyPr/>
                    <a:lstStyle/>
                    <a:p>
                      <a:endParaRPr lang="el-GR"/>
                    </a:p>
                  </a:txBody>
                  <a:tcPr/>
                </a:tc>
                <a:extLst>
                  <a:ext uri="{0D108BD9-81ED-4DB2-BD59-A6C34878D82A}">
                    <a16:rowId xmlns:a16="http://schemas.microsoft.com/office/drawing/2014/main" val="3782905149"/>
                  </a:ext>
                </a:extLst>
              </a:tr>
              <a:tr h="939425">
                <a:tc gridSpan="2">
                  <a:txBody>
                    <a:bodyPr/>
                    <a:lstStyle/>
                    <a:p>
                      <a:pPr marL="627063" marR="0" lvl="0" indent="-627063" algn="l" defTabSz="1818010" rtl="0" eaLnBrk="1" fontAlgn="auto" latinLnBrk="0" hangingPunct="1">
                        <a:lnSpc>
                          <a:spcPct val="100000"/>
                        </a:lnSpc>
                        <a:spcBef>
                          <a:spcPts val="0"/>
                        </a:spcBef>
                        <a:spcAft>
                          <a:spcPts val="0"/>
                        </a:spcAft>
                        <a:buClrTx/>
                        <a:buSzTx/>
                        <a:buFontTx/>
                        <a:buNone/>
                        <a:tabLst/>
                        <a:defRPr/>
                      </a:pPr>
                      <a:r>
                        <a:rPr lang="el-GR" sz="2200" b="1" u="none" dirty="0" err="1">
                          <a:solidFill>
                            <a:srgbClr val="002060"/>
                          </a:solidFill>
                          <a:latin typeface="Trebuchet MS" panose="020B0603020202020204" pitchFamily="34" charset="0"/>
                        </a:rPr>
                        <a:t>4.η</a:t>
                      </a:r>
                      <a:r>
                        <a:rPr lang="el-GR" sz="2200" b="1" u="none" dirty="0">
                          <a:solidFill>
                            <a:srgbClr val="002060"/>
                          </a:solidFill>
                          <a:latin typeface="Trebuchet MS" panose="020B0603020202020204" pitchFamily="34" charset="0"/>
                        </a:rPr>
                        <a:t> </a:t>
                      </a:r>
                      <a:r>
                        <a:rPr lang="el-GR" sz="2200" b="1" i="1" u="none" baseline="0" dirty="0">
                          <a:solidFill>
                            <a:srgbClr val="002060"/>
                          </a:solidFill>
                          <a:latin typeface="Trebuchet MS" panose="020B0603020202020204" pitchFamily="34" charset="0"/>
                        </a:rPr>
                        <a:t>(4.8) - </a:t>
                      </a:r>
                      <a:r>
                        <a:rPr lang="el-GR" sz="2200" b="1" u="none" dirty="0">
                          <a:solidFill>
                            <a:srgbClr val="002060"/>
                          </a:solidFill>
                          <a:latin typeface="Trebuchet MS" panose="020B0603020202020204" pitchFamily="34" charset="0"/>
                        </a:rPr>
                        <a:t>Καταπολέμηση</a:t>
                      </a:r>
                      <a:r>
                        <a:rPr lang="el-GR" sz="2200" b="1" u="none" baseline="0" dirty="0">
                          <a:solidFill>
                            <a:srgbClr val="002060"/>
                          </a:solidFill>
                          <a:latin typeface="Trebuchet MS" panose="020B0603020202020204" pitchFamily="34" charset="0"/>
                        </a:rPr>
                        <a:t> Διακρίσεων</a:t>
                      </a:r>
                      <a:r>
                        <a:rPr lang="el-GR" sz="2400" b="1" u="none" baseline="0" dirty="0">
                          <a:solidFill>
                            <a:srgbClr val="002060"/>
                          </a:solidFill>
                          <a:latin typeface="Trebuchet MS" panose="020B0603020202020204" pitchFamily="34" charset="0"/>
                        </a:rPr>
                        <a:t> </a:t>
                      </a:r>
                      <a:r>
                        <a:rPr lang="el-GR" sz="2200" b="0" i="1" baseline="0" dirty="0">
                          <a:solidFill>
                            <a:srgbClr val="002060"/>
                          </a:solidFill>
                          <a:latin typeface="Trebuchet MS" panose="020B0603020202020204" pitchFamily="34" charset="0"/>
                        </a:rPr>
                        <a:t>(ΑμεΑ, </a:t>
                      </a:r>
                      <a:r>
                        <a:rPr lang="el-GR" sz="2200" b="0" i="1" baseline="0" dirty="0" err="1">
                          <a:solidFill>
                            <a:srgbClr val="002060"/>
                          </a:solidFill>
                          <a:latin typeface="Trebuchet MS" panose="020B0603020202020204" pitchFamily="34" charset="0"/>
                        </a:rPr>
                        <a:t>Ρομά</a:t>
                      </a:r>
                      <a:r>
                        <a:rPr lang="el-GR" sz="2200" b="0" i="1" baseline="0" dirty="0">
                          <a:solidFill>
                            <a:srgbClr val="002060"/>
                          </a:solidFill>
                          <a:latin typeface="Trebuchet MS" panose="020B0603020202020204" pitchFamily="34" charset="0"/>
                        </a:rPr>
                        <a:t>, περιθωριοποιημένες ομάδες):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Ένταξη και επανένταξη ευάλωτων ομάδων ανέργων (ΑμεΑ)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Κοινωφελής εργασία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 Κοινωνικές Επιχειρήσεις Ένταξης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Επαγγελματική κατάρτιση, πιστοποίηση δεξιοτήτων ανέργων του ελάχιστου εγγυημένου εισοδήματος </a:t>
                      </a:r>
                      <a:r>
                        <a:rPr kumimoji="0" lang="el-GR" sz="2200" b="0" i="1" u="none" strike="noStrike" kern="1200" cap="none" spc="0" normalizeH="0" baseline="0" dirty="0">
                          <a:ln>
                            <a:noFill/>
                          </a:ln>
                          <a:solidFill>
                            <a:srgbClr val="00B050"/>
                          </a:solidFill>
                          <a:effectLst/>
                          <a:uLnTx/>
                          <a:uFillTx/>
                          <a:latin typeface="Trebuchet MS" panose="020B0603020202020204" pitchFamily="34" charset="0"/>
                          <a:ea typeface="+mn-ea"/>
                          <a:cs typeface="+mn-cs"/>
                        </a:rPr>
                        <a:t>(172,6 εκ.€)</a:t>
                      </a:r>
                      <a:endPar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endParaRPr>
                    </a:p>
                  </a:txBody>
                  <a:tcPr>
                    <a:noFill/>
                  </a:tcPr>
                </a:tc>
                <a:tc hMerge="1">
                  <a:txBody>
                    <a:bodyPr/>
                    <a:lstStyle/>
                    <a:p>
                      <a:endParaRPr lang="el-GR"/>
                    </a:p>
                  </a:txBody>
                  <a:tcPr/>
                </a:tc>
                <a:extLst>
                  <a:ext uri="{0D108BD9-81ED-4DB2-BD59-A6C34878D82A}">
                    <a16:rowId xmlns:a16="http://schemas.microsoft.com/office/drawing/2014/main" val="3502594840"/>
                  </a:ext>
                </a:extLst>
              </a:tr>
              <a:tr h="1116552">
                <a:tc gridSpan="2">
                  <a:txBody>
                    <a:bodyPr/>
                    <a:lstStyle/>
                    <a:p>
                      <a:pPr marL="538163" marR="0" lvl="0" indent="-538163" algn="l" defTabSz="1818010" rtl="0" eaLnBrk="1" fontAlgn="auto" latinLnBrk="0" hangingPunct="1">
                        <a:lnSpc>
                          <a:spcPct val="100000"/>
                        </a:lnSpc>
                        <a:spcBef>
                          <a:spcPts val="0"/>
                        </a:spcBef>
                        <a:spcAft>
                          <a:spcPts val="0"/>
                        </a:spcAft>
                        <a:buClrTx/>
                        <a:buSzTx/>
                        <a:buFontTx/>
                        <a:buNone/>
                        <a:tabLst/>
                        <a:defRPr/>
                      </a:pPr>
                      <a:r>
                        <a:rPr lang="el-GR" sz="2200" b="1" u="none" dirty="0" err="1">
                          <a:solidFill>
                            <a:srgbClr val="002060"/>
                          </a:solidFill>
                          <a:latin typeface="Trebuchet MS" panose="020B0603020202020204" pitchFamily="34" charset="0"/>
                        </a:rPr>
                        <a:t>4.θ</a:t>
                      </a:r>
                      <a:r>
                        <a:rPr lang="el-GR" sz="2200" b="1" u="none" dirty="0">
                          <a:solidFill>
                            <a:srgbClr val="002060"/>
                          </a:solidFill>
                          <a:latin typeface="Trebuchet MS" panose="020B0603020202020204" pitchFamily="34" charset="0"/>
                        </a:rPr>
                        <a:t> </a:t>
                      </a:r>
                      <a:r>
                        <a:rPr lang="el-GR" sz="2200" b="1" i="1" u="none" baseline="0" dirty="0">
                          <a:solidFill>
                            <a:srgbClr val="002060"/>
                          </a:solidFill>
                          <a:latin typeface="Trebuchet MS" panose="020B0603020202020204" pitchFamily="34" charset="0"/>
                        </a:rPr>
                        <a:t>(4.9) - </a:t>
                      </a:r>
                      <a:r>
                        <a:rPr lang="el-GR" sz="2200" b="1" u="none" dirty="0">
                          <a:solidFill>
                            <a:srgbClr val="002060"/>
                          </a:solidFill>
                          <a:latin typeface="Trebuchet MS" panose="020B0603020202020204" pitchFamily="34" charset="0"/>
                        </a:rPr>
                        <a:t>Ισότιμη</a:t>
                      </a:r>
                      <a:r>
                        <a:rPr lang="el-GR" sz="2200" b="1" u="none" baseline="0" dirty="0">
                          <a:solidFill>
                            <a:srgbClr val="002060"/>
                          </a:solidFill>
                          <a:latin typeface="Trebuchet MS" panose="020B0603020202020204" pitchFamily="34" charset="0"/>
                        </a:rPr>
                        <a:t> Πρόσβαση </a:t>
                      </a:r>
                      <a:r>
                        <a:rPr lang="el-GR" sz="2200" b="0" i="1" baseline="0" dirty="0">
                          <a:solidFill>
                            <a:srgbClr val="002060"/>
                          </a:solidFill>
                          <a:latin typeface="Trebuchet MS" panose="020B0603020202020204" pitchFamily="34" charset="0"/>
                        </a:rPr>
                        <a:t>(ΑμεΑ, </a:t>
                      </a:r>
                      <a:r>
                        <a:rPr lang="el-GR" sz="2200" b="0" i="1" baseline="0" dirty="0" err="1">
                          <a:solidFill>
                            <a:srgbClr val="002060"/>
                          </a:solidFill>
                          <a:latin typeface="Trebuchet MS" panose="020B0603020202020204" pitchFamily="34" charset="0"/>
                        </a:rPr>
                        <a:t>ΠΤΧ</a:t>
                      </a:r>
                      <a:r>
                        <a:rPr lang="el-GR" sz="2200" b="0" i="1" baseline="0" dirty="0">
                          <a:solidFill>
                            <a:srgbClr val="002060"/>
                          </a:solidFill>
                          <a:latin typeface="Trebuchet MS" panose="020B0603020202020204" pitchFamily="34" charset="0"/>
                        </a:rPr>
                        <a:t>, Μετανάστες):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Εκμάθηση ελληνικής γλώσσας και ελληνικού πολιτισμού σε δικαιούχους διεθνούς προστασίας (</a:t>
                      </a:r>
                      <a:r>
                        <a:rPr kumimoji="0" lang="el-GR" sz="2200" b="0" i="0" u="none" strike="noStrike" kern="1200" cap="none" spc="0" normalizeH="0" baseline="0" dirty="0" err="1">
                          <a:ln>
                            <a:noFill/>
                          </a:ln>
                          <a:solidFill>
                            <a:srgbClr val="002060"/>
                          </a:solidFill>
                          <a:effectLst/>
                          <a:uLnTx/>
                          <a:uFillTx/>
                          <a:latin typeface="Trebuchet MS" panose="020B0603020202020204" pitchFamily="34" charset="0"/>
                          <a:ea typeface="+mn-ea"/>
                          <a:cs typeface="+mn-cs"/>
                        </a:rPr>
                        <a:t>δδπ</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Επαγγελματικές δεξιότητες για την προώθηση του Ευρωπαϊκού Τρόπου Ζωής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Πρακτική Άσκηση για πρόσφυγες και μετανάστες στο πλαίσιο της εταιρικής κοινωνικής ευθύνης </a:t>
                      </a:r>
                      <a:r>
                        <a:rPr kumimoji="0" lang="el-GR" sz="2200" b="0" i="1" u="none" strike="noStrike" kern="1200" cap="none" spc="0" normalizeH="0" baseline="0" dirty="0">
                          <a:ln>
                            <a:noFill/>
                          </a:ln>
                          <a:solidFill>
                            <a:srgbClr val="00B050"/>
                          </a:solidFill>
                          <a:effectLst/>
                          <a:uLnTx/>
                          <a:uFillTx/>
                          <a:latin typeface="Trebuchet MS" panose="020B0603020202020204" pitchFamily="34" charset="0"/>
                          <a:ea typeface="+mn-ea"/>
                          <a:cs typeface="+mn-cs"/>
                        </a:rPr>
                        <a:t>(31 εκ.€)</a:t>
                      </a:r>
                      <a:endParaRPr kumimoji="0" lang="el-GR" sz="2200" b="0" i="0" u="none" strike="noStrike" kern="1200" cap="none" spc="0" normalizeH="0" baseline="0" dirty="0">
                        <a:ln>
                          <a:noFill/>
                        </a:ln>
                        <a:solidFill>
                          <a:srgbClr val="002060"/>
                        </a:solidFill>
                        <a:effectLst/>
                        <a:uLnTx/>
                        <a:uFillTx/>
                        <a:latin typeface="Trebuchet MS" panose="020B0603020202020204" pitchFamily="34" charset="0"/>
                        <a:ea typeface="+mn-ea"/>
                        <a:cs typeface="+mn-cs"/>
                      </a:endParaRPr>
                    </a:p>
                  </a:txBody>
                  <a:tcPr>
                    <a:noFill/>
                  </a:tcPr>
                </a:tc>
                <a:tc hMerge="1">
                  <a:txBody>
                    <a:bodyPr/>
                    <a:lstStyle/>
                    <a:p>
                      <a:endParaRPr lang="el-GR"/>
                    </a:p>
                  </a:txBody>
                  <a:tcPr/>
                </a:tc>
                <a:extLst>
                  <a:ext uri="{0D108BD9-81ED-4DB2-BD59-A6C34878D82A}">
                    <a16:rowId xmlns:a16="http://schemas.microsoft.com/office/drawing/2014/main" val="2161178849"/>
                  </a:ext>
                </a:extLst>
              </a:tr>
            </a:tbl>
          </a:graphicData>
        </a:graphic>
      </p:graphicFrame>
    </p:spTree>
    <p:extLst>
      <p:ext uri="{BB962C8B-B14F-4D97-AF65-F5344CB8AC3E}">
        <p14:creationId xmlns:p14="http://schemas.microsoft.com/office/powerpoint/2010/main" val="34765754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B4BAC93F-CB4D-44A1-AF7F-7DF6AA2AB319}"/>
              </a:ext>
            </a:extLst>
          </p:cNvPr>
          <p:cNvSpPr>
            <a:spLocks noGrp="1"/>
          </p:cNvSpPr>
          <p:nvPr>
            <p:ph idx="1"/>
          </p:nvPr>
        </p:nvSpPr>
        <p:spPr>
          <a:xfrm>
            <a:off x="1207698" y="1759789"/>
            <a:ext cx="21365372" cy="10594137"/>
          </a:xfrm>
        </p:spPr>
        <p:txBody>
          <a:bodyPr/>
          <a:lstStyle/>
          <a:p>
            <a:pPr marL="0" indent="0">
              <a:buNone/>
            </a:pPr>
            <a:r>
              <a:rPr lang="el-GR" sz="6000" b="1" u="sng" kern="0" dirty="0">
                <a:solidFill>
                  <a:srgbClr val="00BDDE"/>
                </a:solidFill>
                <a:uFill>
                  <a:solidFill>
                    <a:srgbClr val="92D050"/>
                  </a:solidFill>
                </a:uFill>
                <a:latin typeface="Trebuchet MS" panose="020B0603020202020204" pitchFamily="34" charset="0"/>
                <a:ea typeface="+mj-ea"/>
                <a:cs typeface="Calibri"/>
              </a:rPr>
              <a:t>Εκχωρήσεις</a:t>
            </a:r>
            <a:r>
              <a:rPr lang="en-US" sz="6000" b="1" u="sng" kern="0" dirty="0">
                <a:solidFill>
                  <a:srgbClr val="00BDDE"/>
                </a:solidFill>
                <a:uFill>
                  <a:solidFill>
                    <a:srgbClr val="92D050"/>
                  </a:solidFill>
                </a:uFill>
                <a:latin typeface="Trebuchet MS" panose="020B0603020202020204" pitchFamily="34" charset="0"/>
                <a:ea typeface="+mj-ea"/>
                <a:cs typeface="Calibri"/>
              </a:rPr>
              <a:t>: </a:t>
            </a:r>
            <a:endParaRPr lang="el-GR" sz="6000" b="1" u="sng" kern="0" dirty="0">
              <a:solidFill>
                <a:srgbClr val="00BDDE"/>
              </a:solidFill>
              <a:uFill>
                <a:solidFill>
                  <a:srgbClr val="92D050"/>
                </a:solidFill>
              </a:uFill>
              <a:latin typeface="Trebuchet MS" panose="020B0603020202020204" pitchFamily="34" charset="0"/>
              <a:ea typeface="+mj-ea"/>
              <a:cs typeface="Calibri"/>
            </a:endParaRPr>
          </a:p>
          <a:p>
            <a:pPr marL="0" indent="0">
              <a:buNone/>
            </a:pPr>
            <a:r>
              <a:rPr lang="el-GR" dirty="0"/>
              <a:t> </a:t>
            </a:r>
            <a:r>
              <a:rPr lang="en-US" dirty="0"/>
              <a:t>        </a:t>
            </a:r>
            <a:r>
              <a:rPr lang="el-GR" sz="6000" dirty="0"/>
              <a:t>στη Δημόσια Υπηρεσία Απασχόλησης (ΔΥΠΑ) </a:t>
            </a:r>
            <a:r>
              <a:rPr lang="el-GR" sz="6000" dirty="0">
                <a:effectLst/>
                <a:ea typeface="Calibri" panose="020F0502020204030204" pitchFamily="34" charset="0"/>
              </a:rPr>
              <a:t>για τη διαχείριση Πράξεων Κρατικών Ενισχύσεων της </a:t>
            </a:r>
            <a:r>
              <a:rPr lang="el-GR" sz="6000" b="1" dirty="0">
                <a:effectLst/>
                <a:ea typeface="Calibri" panose="020F0502020204030204" pitchFamily="34" charset="0"/>
              </a:rPr>
              <a:t>Προτεραιότητας 2, </a:t>
            </a:r>
            <a:r>
              <a:rPr lang="el-GR" sz="6000" dirty="0">
                <a:effectLst/>
                <a:ea typeface="Calibri" panose="020F0502020204030204" pitchFamily="34" charset="0"/>
              </a:rPr>
              <a:t>με ποσό εκχώρησης </a:t>
            </a:r>
            <a:r>
              <a:rPr lang="el-GR" sz="6000" dirty="0"/>
              <a:t>521.263.158 </a:t>
            </a:r>
            <a:r>
              <a:rPr lang="en-US" sz="6000" dirty="0"/>
              <a:t>€ </a:t>
            </a:r>
            <a:r>
              <a:rPr lang="el-GR" sz="6000" dirty="0"/>
              <a:t>για Κ.Ε.</a:t>
            </a:r>
          </a:p>
          <a:p>
            <a:pPr marL="0" indent="0">
              <a:buNone/>
            </a:pPr>
            <a:r>
              <a:rPr lang="el-GR" dirty="0"/>
              <a:t>         </a:t>
            </a:r>
            <a:r>
              <a:rPr lang="el-GR" sz="6000" dirty="0"/>
              <a:t>στην Επιτελική Δομή ΕΣΠΑ του Υπουργείου Εργασίας &amp; Κοινωνικής Ασφάλισης (ΥΕΚΑ), για τη διαχείριση Πράξεων πλην Κρατικών Ενισχύσεων της </a:t>
            </a:r>
            <a:r>
              <a:rPr lang="el-GR" sz="6000" b="1" dirty="0"/>
              <a:t>Προτεραιότητας 2</a:t>
            </a:r>
            <a:r>
              <a:rPr lang="el-GR" sz="6000" dirty="0"/>
              <a:t>, </a:t>
            </a:r>
            <a:r>
              <a:rPr lang="el-GR" sz="6000" dirty="0">
                <a:effectLst/>
                <a:ea typeface="Calibri" panose="020F0502020204030204" pitchFamily="34" charset="0"/>
              </a:rPr>
              <a:t>με ποσό εκχώρησης 62.611.277</a:t>
            </a:r>
            <a:r>
              <a:rPr kumimoji="0" lang="en-US" sz="6000" b="0" i="0" u="none" strike="noStrike" kern="1200" cap="none" spc="0" normalizeH="0" baseline="0" noProof="0" dirty="0">
                <a:ln>
                  <a:noFill/>
                </a:ln>
                <a:solidFill>
                  <a:prstClr val="black"/>
                </a:solidFill>
                <a:effectLst/>
                <a:uLnTx/>
                <a:uFillTx/>
                <a:ea typeface="+mn-ea"/>
                <a:cs typeface="+mn-cs"/>
              </a:rPr>
              <a:t> €</a:t>
            </a:r>
            <a:endParaRPr lang="el-GR" sz="6000" dirty="0"/>
          </a:p>
          <a:p>
            <a:endParaRPr lang="el-GR" dirty="0"/>
          </a:p>
          <a:p>
            <a:pPr marL="0" indent="0">
              <a:buNone/>
            </a:pPr>
            <a:endParaRPr lang="el-GR" dirty="0"/>
          </a:p>
          <a:p>
            <a:endParaRPr lang="el-GR" dirty="0"/>
          </a:p>
        </p:txBody>
      </p:sp>
      <p:sp>
        <p:nvSpPr>
          <p:cNvPr id="2" name="Βέλος: Δεξιό 1">
            <a:extLst>
              <a:ext uri="{FF2B5EF4-FFF2-40B4-BE49-F238E27FC236}">
                <a16:creationId xmlns:a16="http://schemas.microsoft.com/office/drawing/2014/main" id="{4FBC2E92-A733-4075-A4D1-903A9ECDF3A8}"/>
              </a:ext>
            </a:extLst>
          </p:cNvPr>
          <p:cNvSpPr/>
          <p:nvPr/>
        </p:nvSpPr>
        <p:spPr>
          <a:xfrm>
            <a:off x="1439694" y="316602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4" name="Βέλος: Δεξιό 3">
            <a:extLst>
              <a:ext uri="{FF2B5EF4-FFF2-40B4-BE49-F238E27FC236}">
                <a16:creationId xmlns:a16="http://schemas.microsoft.com/office/drawing/2014/main" id="{EA4CF46D-4ED6-4157-AA8A-8A95705285E6}"/>
              </a:ext>
            </a:extLst>
          </p:cNvPr>
          <p:cNvSpPr/>
          <p:nvPr/>
        </p:nvSpPr>
        <p:spPr>
          <a:xfrm>
            <a:off x="1439694" y="57555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26825390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p:cNvSpPr txBox="1">
            <a:spLocks/>
          </p:cNvSpPr>
          <p:nvPr/>
        </p:nvSpPr>
        <p:spPr>
          <a:xfrm>
            <a:off x="1673524" y="943608"/>
            <a:ext cx="20899545" cy="436617"/>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2 - Απασχόληση &amp; Αγορά Εργασίας</a:t>
            </a:r>
          </a:p>
        </p:txBody>
      </p:sp>
      <p:sp>
        <p:nvSpPr>
          <p:cNvPr id="5" name="Ορθογώνιο 4"/>
          <p:cNvSpPr/>
          <p:nvPr/>
        </p:nvSpPr>
        <p:spPr>
          <a:xfrm>
            <a:off x="15729911" y="12239488"/>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(12/11/2025)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Εικόνα 5">
            <a:extLst>
              <a:ext uri="{FF2B5EF4-FFF2-40B4-BE49-F238E27FC236}">
                <a16:creationId xmlns:a16="http://schemas.microsoft.com/office/drawing/2014/main" id="{A2210D34-159C-40B8-9457-B46FFB09BDF0}"/>
              </a:ext>
            </a:extLst>
          </p:cNvPr>
          <p:cNvPicPr>
            <a:picLocks noChangeAspect="1"/>
          </p:cNvPicPr>
          <p:nvPr/>
        </p:nvPicPr>
        <p:blipFill>
          <a:blip r:embed="rId2"/>
          <a:stretch>
            <a:fillRect/>
          </a:stretch>
        </p:blipFill>
        <p:spPr>
          <a:xfrm>
            <a:off x="624980" y="3738345"/>
            <a:ext cx="11345347" cy="6078338"/>
          </a:xfrm>
          <a:prstGeom prst="rect">
            <a:avLst/>
          </a:prstGeom>
        </p:spPr>
      </p:pic>
      <p:pic>
        <p:nvPicPr>
          <p:cNvPr id="7" name="Εικόνα 6">
            <a:extLst>
              <a:ext uri="{FF2B5EF4-FFF2-40B4-BE49-F238E27FC236}">
                <a16:creationId xmlns:a16="http://schemas.microsoft.com/office/drawing/2014/main" id="{85E95A10-7410-4D03-9B1B-1B02689EA310}"/>
              </a:ext>
            </a:extLst>
          </p:cNvPr>
          <p:cNvPicPr>
            <a:picLocks noChangeAspect="1"/>
          </p:cNvPicPr>
          <p:nvPr/>
        </p:nvPicPr>
        <p:blipFill>
          <a:blip r:embed="rId3"/>
          <a:stretch>
            <a:fillRect/>
          </a:stretch>
        </p:blipFill>
        <p:spPr>
          <a:xfrm>
            <a:off x="12269213" y="3723242"/>
            <a:ext cx="11337568" cy="6108949"/>
          </a:xfrm>
          <a:prstGeom prst="rect">
            <a:avLst/>
          </a:prstGeom>
        </p:spPr>
      </p:pic>
    </p:spTree>
    <p:extLst>
      <p:ext uri="{BB962C8B-B14F-4D97-AF65-F5344CB8AC3E}">
        <p14:creationId xmlns:p14="http://schemas.microsoft.com/office/powerpoint/2010/main" val="1295587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p:cNvSpPr txBox="1">
            <a:spLocks/>
          </p:cNvSpPr>
          <p:nvPr/>
        </p:nvSpPr>
        <p:spPr>
          <a:xfrm>
            <a:off x="1666468" y="515104"/>
            <a:ext cx="20906602" cy="865122"/>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2 - Απασχόληση &amp; Αγορά Εργασίας</a:t>
            </a:r>
          </a:p>
        </p:txBody>
      </p:sp>
      <p:sp>
        <p:nvSpPr>
          <p:cNvPr id="5" name="Ορθογώνιο 4"/>
          <p:cNvSpPr/>
          <p:nvPr/>
        </p:nvSpPr>
        <p:spPr>
          <a:xfrm>
            <a:off x="16814985" y="11784672"/>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(12/11/2025)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D7C12E8B-785D-4A17-B1FA-99C413D1A70E}"/>
              </a:ext>
            </a:extLst>
          </p:cNvPr>
          <p:cNvPicPr>
            <a:picLocks noChangeAspect="1"/>
          </p:cNvPicPr>
          <p:nvPr/>
        </p:nvPicPr>
        <p:blipFill>
          <a:blip r:embed="rId2"/>
          <a:stretch>
            <a:fillRect/>
          </a:stretch>
        </p:blipFill>
        <p:spPr>
          <a:xfrm>
            <a:off x="1830011" y="1737413"/>
            <a:ext cx="18304042" cy="10313710"/>
          </a:xfrm>
          <a:prstGeom prst="rect">
            <a:avLst/>
          </a:prstGeom>
        </p:spPr>
      </p:pic>
    </p:spTree>
    <p:extLst>
      <p:ext uri="{BB962C8B-B14F-4D97-AF65-F5344CB8AC3E}">
        <p14:creationId xmlns:p14="http://schemas.microsoft.com/office/powerpoint/2010/main" val="20473249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Ορθογώνιο 2">
            <a:extLst>
              <a:ext uri="{FF2B5EF4-FFF2-40B4-BE49-F238E27FC236}">
                <a16:creationId xmlns:a16="http://schemas.microsoft.com/office/drawing/2014/main" id="{10B8BCE2-464B-4545-8ABE-6BA89039B1E1}"/>
              </a:ext>
            </a:extLst>
          </p:cNvPr>
          <p:cNvSpPr/>
          <p:nvPr/>
        </p:nvSpPr>
        <p:spPr>
          <a:xfrm>
            <a:off x="16814985" y="11784672"/>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(12/11/2025)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1" name="Εικόνα 10">
            <a:extLst>
              <a:ext uri="{FF2B5EF4-FFF2-40B4-BE49-F238E27FC236}">
                <a16:creationId xmlns:a16="http://schemas.microsoft.com/office/drawing/2014/main" id="{C7EA858A-99BF-442A-8543-7529DE8FED5B}"/>
              </a:ext>
            </a:extLst>
          </p:cNvPr>
          <p:cNvPicPr>
            <a:picLocks noChangeAspect="1"/>
          </p:cNvPicPr>
          <p:nvPr/>
        </p:nvPicPr>
        <p:blipFill>
          <a:blip r:embed="rId2"/>
          <a:stretch>
            <a:fillRect/>
          </a:stretch>
        </p:blipFill>
        <p:spPr>
          <a:xfrm>
            <a:off x="1957138" y="896725"/>
            <a:ext cx="19683662" cy="10742342"/>
          </a:xfrm>
          <a:prstGeom prst="rect">
            <a:avLst/>
          </a:prstGeom>
        </p:spPr>
      </p:pic>
    </p:spTree>
    <p:extLst>
      <p:ext uri="{BB962C8B-B14F-4D97-AF65-F5344CB8AC3E}">
        <p14:creationId xmlns:p14="http://schemas.microsoft.com/office/powerpoint/2010/main" val="1182838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276709" y="570684"/>
            <a:ext cx="20906602" cy="757784"/>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pPr marL="0" marR="0" lvl="0" indent="0" algn="l" defTabSz="1818010" rtl="0" eaLnBrk="1" fontAlgn="auto" latinLnBrk="0" hangingPunct="1">
              <a:lnSpc>
                <a:spcPct val="90000"/>
              </a:lnSpc>
              <a:spcBef>
                <a:spcPct val="0"/>
              </a:spcBef>
              <a:spcAft>
                <a:spcPts val="0"/>
              </a:spcAft>
              <a:buClrTx/>
              <a:buSzTx/>
              <a:buFontTx/>
              <a:buNone/>
              <a:tabLst/>
              <a:defRPr/>
            </a:pPr>
            <a:r>
              <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j-ea"/>
                <a:cs typeface="Calibri"/>
              </a:rPr>
              <a:t>Προτεραιότητα 2 - </a:t>
            </a:r>
            <a:r>
              <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n-ea"/>
                <a:cs typeface="Calibri"/>
              </a:rPr>
              <a:t>Βασικά Οικονομικά Μεγέθη </a:t>
            </a:r>
            <a:endPar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j-ea"/>
              <a:cs typeface="Calibri"/>
            </a:endParaRPr>
          </a:p>
        </p:txBody>
      </p:sp>
      <p:sp>
        <p:nvSpPr>
          <p:cNvPr id="5" name="Ορθογώνιο 4"/>
          <p:cNvSpPr/>
          <p:nvPr/>
        </p:nvSpPr>
        <p:spPr>
          <a:xfrm>
            <a:off x="1276709" y="1549534"/>
            <a:ext cx="20448547" cy="11418510"/>
          </a:xfrm>
          <a:prstGeom prst="rect">
            <a:avLst/>
          </a:prstGeom>
        </p:spPr>
        <p:txBody>
          <a:bodyPr wrap="none">
            <a:spAutoFit/>
          </a:bodyPr>
          <a:lstStyle/>
          <a:p>
            <a:pPr marR="0" lvl="0" algn="l" defTabSz="1821805" rtl="0" eaLnBrk="1" fontAlgn="auto" latinLnBrk="0" hangingPunct="1">
              <a:lnSpc>
                <a:spcPct val="150000"/>
              </a:lnSpc>
              <a:spcBef>
                <a:spcPts val="0"/>
              </a:spcBef>
              <a:spcAft>
                <a:spcPts val="0"/>
              </a:spcAft>
              <a:buClrTx/>
              <a:buSzTx/>
              <a:buFontTx/>
              <a:buNone/>
              <a:tabLst/>
              <a:defRPr/>
            </a:pPr>
            <a:r>
              <a:rPr kumimoji="0" lang="el-GR" sz="58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Έως 12.1</a:t>
            </a:r>
            <a:r>
              <a:rPr kumimoji="0" lang="en-US" sz="58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a:t>
            </a:r>
            <a:r>
              <a:rPr kumimoji="0" lang="el-GR" sz="58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.2025</a:t>
            </a: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8 Προσκλήσεις εκ των οποίων 1 ΕΦ</a:t>
            </a:r>
            <a:r>
              <a:rPr lang="en-US" sz="5800" b="1" dirty="0">
                <a:solidFill>
                  <a:srgbClr val="4472C4">
                    <a:lumMod val="75000"/>
                  </a:srgbClr>
                </a:solidFill>
                <a:latin typeface="Trebuchet MS" panose="020B0603020202020204" pitchFamily="34" charset="0"/>
              </a:rPr>
              <a:t> </a:t>
            </a:r>
            <a:r>
              <a:rPr lang="el-GR" sz="5800" b="1" dirty="0">
                <a:solidFill>
                  <a:srgbClr val="4472C4">
                    <a:lumMod val="75000"/>
                  </a:srgbClr>
                </a:solidFill>
                <a:latin typeface="Trebuchet MS" panose="020B0603020202020204" pitchFamily="34" charset="0"/>
              </a:rPr>
              <a:t>ΕΔ ΕΣΠΑ</a:t>
            </a: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ΥΕΚΑ </a:t>
            </a:r>
          </a:p>
          <a:p>
            <a:pPr marL="2519363" marR="0" lvl="0" indent="-1074738" algn="l" defTabSz="1821805" rtl="0" eaLnBrk="1" fontAlgn="auto" latinLnBrk="0" hangingPunct="1">
              <a:lnSpc>
                <a:spcPct val="150000"/>
              </a:lnSpc>
              <a:spcBef>
                <a:spcPts val="0"/>
              </a:spcBef>
              <a:spcAft>
                <a:spcPts val="0"/>
              </a:spcAft>
              <a:buClrTx/>
              <a:buSzTx/>
              <a:tabLst/>
              <a:defRPr/>
            </a:pPr>
            <a:r>
              <a:rPr lang="el-GR" sz="5800" b="1" dirty="0">
                <a:solidFill>
                  <a:srgbClr val="4472C4">
                    <a:lumMod val="75000"/>
                  </a:srgbClr>
                </a:solidFill>
                <a:latin typeface="Trebuchet MS" panose="020B0603020202020204" pitchFamily="34" charset="0"/>
              </a:rPr>
              <a:t>     και 2 ΕΦ ΔΥΠΑ</a:t>
            </a:r>
            <a:endParaRPr kumimoji="0" lang="en-US"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10.069 Εντάξεις εκ των οποίων 10.059 ΕΦ ΔΥΠΑ </a:t>
            </a:r>
          </a:p>
          <a:p>
            <a:pPr marL="2519363" marR="0" lvl="0" indent="-1074738" algn="l" defTabSz="1821805" rtl="0" eaLnBrk="1" fontAlgn="auto" latinLnBrk="0" hangingPunct="1">
              <a:lnSpc>
                <a:spcPct val="150000"/>
              </a:lnSpc>
              <a:spcBef>
                <a:spcPts val="0"/>
              </a:spcBef>
              <a:spcAft>
                <a:spcPts val="0"/>
              </a:spcAft>
              <a:buClrTx/>
              <a:buSzTx/>
              <a:tabLst/>
              <a:defRPr/>
            </a:pPr>
            <a:r>
              <a:rPr lang="el-GR" sz="5800" b="1" dirty="0">
                <a:solidFill>
                  <a:srgbClr val="4472C4">
                    <a:lumMod val="75000"/>
                  </a:srgbClr>
                </a:solidFill>
                <a:latin typeface="Trebuchet MS" panose="020B0603020202020204" pitchFamily="34" charset="0"/>
              </a:rPr>
              <a:t>     </a:t>
            </a: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για δράσεις Προώθησης στην Επιχειρηματικότητα </a:t>
            </a:r>
          </a:p>
          <a:p>
            <a:pPr marL="2519363" marR="0" lvl="0" indent="-1074738" algn="l" defTabSz="1821805" rtl="0" eaLnBrk="1" fontAlgn="auto" latinLnBrk="0" hangingPunct="1">
              <a:lnSpc>
                <a:spcPct val="150000"/>
              </a:lnSpc>
              <a:spcBef>
                <a:spcPts val="0"/>
              </a:spcBef>
              <a:spcAft>
                <a:spcPts val="0"/>
              </a:spcAft>
              <a:buClrTx/>
              <a:buSzTx/>
              <a:tabLst/>
              <a:defRPr/>
            </a:pPr>
            <a:r>
              <a:rPr lang="el-GR" sz="5800" b="1" dirty="0">
                <a:solidFill>
                  <a:srgbClr val="4472C4">
                    <a:lumMod val="75000"/>
                  </a:srgbClr>
                </a:solidFill>
                <a:latin typeface="Trebuchet MS" panose="020B0603020202020204" pitchFamily="34" charset="0"/>
              </a:rPr>
              <a:t>     Μ</a:t>
            </a:r>
            <a:r>
              <a:rPr kumimoji="0" lang="el-GR" sz="5800" b="1" i="0" u="none" strike="noStrike" kern="1200" cap="none" spc="0" normalizeH="0" baseline="0" noProof="0" dirty="0" err="1">
                <a:ln>
                  <a:noFill/>
                </a:ln>
                <a:solidFill>
                  <a:srgbClr val="4472C4">
                    <a:lumMod val="75000"/>
                  </a:srgbClr>
                </a:solidFill>
                <a:effectLst/>
                <a:uLnTx/>
                <a:uFillTx/>
                <a:latin typeface="Trebuchet MS" panose="020B0603020202020204" pitchFamily="34" charset="0"/>
                <a:ea typeface="+mn-ea"/>
                <a:cs typeface="+mn-cs"/>
              </a:rPr>
              <a:t>ακροχρόνια</a:t>
            </a: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Ανέργων </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9</a:t>
            </a:r>
            <a:r>
              <a:rPr kumimoji="0" lang="en-US"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MIS </a:t>
            </a: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ΝΟΔΕ</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l-GR" sz="5800" b="1" dirty="0">
                <a:solidFill>
                  <a:srgbClr val="4472C4">
                    <a:lumMod val="75000"/>
                  </a:srgbClr>
                </a:solidFill>
                <a:latin typeface="Trebuchet MS" panose="020B0603020202020204" pitchFamily="34" charset="0"/>
              </a:rPr>
              <a:t>8</a:t>
            </a: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a:t>
            </a:r>
            <a:r>
              <a:rPr kumimoji="0" lang="en-US"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MIS </a:t>
            </a:r>
            <a:r>
              <a:rPr kumimoji="0" lang="el-GR" sz="58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δηλωθείσες δαπάνες</a:t>
            </a:r>
          </a:p>
          <a:p>
            <a:pPr marL="0" marR="0" lvl="0" indent="0" algn="l" defTabSz="1821805" rtl="0" eaLnBrk="1" fontAlgn="auto" latinLnBrk="0" hangingPunct="1">
              <a:lnSpc>
                <a:spcPct val="100000"/>
              </a:lnSpc>
              <a:spcBef>
                <a:spcPts val="0"/>
              </a:spcBef>
              <a:spcAft>
                <a:spcPts val="0"/>
              </a:spcAft>
              <a:buClrTx/>
              <a:buSzTx/>
              <a:buFontTx/>
              <a:buNone/>
              <a:tabLst/>
              <a:defRPr/>
            </a:pPr>
            <a:endParaRPr kumimoji="0" lang="el-GR" sz="4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32134779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8316EA-BD54-48A7-85D4-5E58B1A1A5F1}"/>
              </a:ext>
            </a:extLst>
          </p:cNvPr>
          <p:cNvSpPr txBox="1"/>
          <p:nvPr/>
        </p:nvSpPr>
        <p:spPr>
          <a:xfrm>
            <a:off x="6059713" y="663190"/>
            <a:ext cx="12120112" cy="721736"/>
          </a:xfrm>
          <a:prstGeom prst="rect">
            <a:avLst/>
          </a:prstGeom>
          <a:noFill/>
        </p:spPr>
        <p:txBody>
          <a:bodyPr wrap="square">
            <a:spAutoFit/>
          </a:bodyPr>
          <a:lstStyle/>
          <a:p>
            <a:pPr algn="ctr">
              <a:lnSpc>
                <a:spcPct val="107000"/>
              </a:lnSpc>
              <a:spcAft>
                <a:spcPts val="800"/>
              </a:spcAft>
            </a:pPr>
            <a:r>
              <a:rPr lang="el-GR" sz="4000" b="1" dirty="0">
                <a:solidFill>
                  <a:srgbClr val="1F4E79"/>
                </a:solidFill>
                <a:effectLst/>
                <a:latin typeface="Calibri" panose="020F0502020204030204" pitchFamily="34" charset="0"/>
                <a:ea typeface="Calibri" panose="020F0502020204030204" pitchFamily="34" charset="0"/>
                <a:cs typeface="Calibri" panose="020F0502020204030204" pitchFamily="34" charset="0"/>
              </a:rPr>
              <a:t>ΠΟΡΕΙΑ ΥΛΟΠΟΙΗΣΗΣ ΔΕΙΚΤΩΝ του Προγράμματος</a:t>
            </a:r>
            <a:endParaRPr lang="el-GR" sz="4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DC6E63D4-C7EC-4972-ADA6-D2A9C9690835}"/>
              </a:ext>
            </a:extLst>
          </p:cNvPr>
          <p:cNvPicPr>
            <a:picLocks noChangeAspect="1"/>
          </p:cNvPicPr>
          <p:nvPr/>
        </p:nvPicPr>
        <p:blipFill>
          <a:blip r:embed="rId2"/>
          <a:stretch>
            <a:fillRect/>
          </a:stretch>
        </p:blipFill>
        <p:spPr>
          <a:xfrm>
            <a:off x="739724" y="3505759"/>
            <a:ext cx="10781716" cy="7498454"/>
          </a:xfrm>
          <a:prstGeom prst="rect">
            <a:avLst/>
          </a:prstGeom>
        </p:spPr>
      </p:pic>
      <p:pic>
        <p:nvPicPr>
          <p:cNvPr id="4" name="Εικόνα 3">
            <a:extLst>
              <a:ext uri="{FF2B5EF4-FFF2-40B4-BE49-F238E27FC236}">
                <a16:creationId xmlns:a16="http://schemas.microsoft.com/office/drawing/2014/main" id="{C963AC16-7AB7-4D85-803F-5A688AD87219}"/>
              </a:ext>
            </a:extLst>
          </p:cNvPr>
          <p:cNvPicPr>
            <a:picLocks noChangeAspect="1"/>
          </p:cNvPicPr>
          <p:nvPr/>
        </p:nvPicPr>
        <p:blipFill>
          <a:blip r:embed="rId3"/>
          <a:stretch>
            <a:fillRect/>
          </a:stretch>
        </p:blipFill>
        <p:spPr>
          <a:xfrm>
            <a:off x="11787446" y="3505759"/>
            <a:ext cx="11712367" cy="7507130"/>
          </a:xfrm>
          <a:prstGeom prst="rect">
            <a:avLst/>
          </a:prstGeom>
        </p:spPr>
      </p:pic>
    </p:spTree>
    <p:extLst>
      <p:ext uri="{BB962C8B-B14F-4D97-AF65-F5344CB8AC3E}">
        <p14:creationId xmlns:p14="http://schemas.microsoft.com/office/powerpoint/2010/main" val="26740549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486CF977-A046-40C0-A626-70E70CCE69AA}"/>
              </a:ext>
            </a:extLst>
          </p:cNvPr>
          <p:cNvPicPr>
            <a:picLocks noChangeAspect="1"/>
          </p:cNvPicPr>
          <p:nvPr/>
        </p:nvPicPr>
        <p:blipFill>
          <a:blip r:embed="rId2"/>
          <a:stretch>
            <a:fillRect/>
          </a:stretch>
        </p:blipFill>
        <p:spPr>
          <a:xfrm>
            <a:off x="683473" y="2824704"/>
            <a:ext cx="11242669" cy="7071520"/>
          </a:xfrm>
          <a:prstGeom prst="rect">
            <a:avLst/>
          </a:prstGeom>
        </p:spPr>
      </p:pic>
      <p:pic>
        <p:nvPicPr>
          <p:cNvPr id="3" name="Εικόνα 2">
            <a:extLst>
              <a:ext uri="{FF2B5EF4-FFF2-40B4-BE49-F238E27FC236}">
                <a16:creationId xmlns:a16="http://schemas.microsoft.com/office/drawing/2014/main" id="{B8E8CAF4-1073-4D04-ACAF-D8363BE1D0AB}"/>
              </a:ext>
            </a:extLst>
          </p:cNvPr>
          <p:cNvPicPr>
            <a:picLocks noChangeAspect="1"/>
          </p:cNvPicPr>
          <p:nvPr/>
        </p:nvPicPr>
        <p:blipFill>
          <a:blip r:embed="rId3"/>
          <a:stretch>
            <a:fillRect/>
          </a:stretch>
        </p:blipFill>
        <p:spPr>
          <a:xfrm>
            <a:off x="12119770" y="2824704"/>
            <a:ext cx="11765004" cy="7071520"/>
          </a:xfrm>
          <a:prstGeom prst="rect">
            <a:avLst/>
          </a:prstGeom>
        </p:spPr>
      </p:pic>
    </p:spTree>
    <p:extLst>
      <p:ext uri="{BB962C8B-B14F-4D97-AF65-F5344CB8AC3E}">
        <p14:creationId xmlns:p14="http://schemas.microsoft.com/office/powerpoint/2010/main" val="1140094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53843" y="983411"/>
            <a:ext cx="20906602" cy="5779698"/>
          </a:xfrm>
        </p:spPr>
        <p:txBody>
          <a:bodyPr>
            <a:normAutofit/>
          </a:bodyPr>
          <a:lstStyle/>
          <a:p>
            <a:pPr algn="ctr"/>
            <a:r>
              <a:rPr lang="el-GR" sz="9600" b="1" dirty="0">
                <a:solidFill>
                  <a:srgbClr val="19BEDE"/>
                </a:solidFill>
                <a:effectLst>
                  <a:outerShdw blurRad="38100" dist="38100" dir="2700000" algn="tl">
                    <a:srgbClr val="000000">
                      <a:alpha val="43137"/>
                    </a:srgbClr>
                  </a:outerShdw>
                </a:effectLst>
                <a:latin typeface="Trebuchet MS" panose="020B0603020202020204" pitchFamily="34" charset="0"/>
              </a:rPr>
              <a:t>4</a:t>
            </a:r>
            <a:r>
              <a:rPr lang="el-GR" sz="9600" b="1" baseline="30000" dirty="0">
                <a:solidFill>
                  <a:srgbClr val="19BEDE"/>
                </a:solidFill>
                <a:effectLst>
                  <a:outerShdw blurRad="38100" dist="38100" dir="2700000" algn="tl">
                    <a:srgbClr val="000000">
                      <a:alpha val="43137"/>
                    </a:srgbClr>
                  </a:outerShdw>
                </a:effectLst>
                <a:latin typeface="Trebuchet MS" panose="020B0603020202020204" pitchFamily="34" charset="0"/>
              </a:rPr>
              <a:t>η</a:t>
            </a:r>
            <a:r>
              <a:rPr lang="el-GR" sz="9600" b="1" dirty="0">
                <a:solidFill>
                  <a:srgbClr val="19BEDE"/>
                </a:solidFill>
                <a:effectLst>
                  <a:outerShdw blurRad="38100" dist="38100" dir="2700000" algn="tl">
                    <a:srgbClr val="000000">
                      <a:alpha val="43137"/>
                    </a:srgbClr>
                  </a:outerShdw>
                </a:effectLst>
                <a:latin typeface="Trebuchet MS" panose="020B0603020202020204" pitchFamily="34" charset="0"/>
              </a:rPr>
              <a:t> Συνεδρίαση </a:t>
            </a:r>
            <a:br>
              <a:rPr lang="el-GR" sz="9600" b="1" dirty="0">
                <a:solidFill>
                  <a:srgbClr val="19BEDE"/>
                </a:solidFill>
                <a:effectLst>
                  <a:outerShdw blurRad="38100" dist="38100" dir="2700000" algn="tl">
                    <a:srgbClr val="000000">
                      <a:alpha val="43137"/>
                    </a:srgbClr>
                  </a:outerShdw>
                </a:effectLst>
                <a:latin typeface="Trebuchet MS" panose="020B0603020202020204" pitchFamily="34" charset="0"/>
              </a:rPr>
            </a:br>
            <a:r>
              <a:rPr lang="el-GR" sz="66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Επιτροπής Παρακολούθησης του Προγράμματος</a:t>
            </a:r>
            <a:br>
              <a:rPr lang="el-GR" sz="66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br>
            <a:r>
              <a:rPr lang="el-GR" sz="66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«Ανθρώπινο Δυναμικό &amp; Κοινωνική Συνοχή» </a:t>
            </a:r>
            <a:br>
              <a:rPr lang="el-GR" sz="66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br>
            <a:br>
              <a:rPr lang="el-GR" sz="8000" b="1" dirty="0">
                <a:solidFill>
                  <a:srgbClr val="19BEDE"/>
                </a:solidFill>
                <a:effectLst>
                  <a:outerShdw blurRad="38100" dist="38100" dir="2700000" algn="tl">
                    <a:srgbClr val="000000">
                      <a:alpha val="43137"/>
                    </a:srgbClr>
                  </a:outerShdw>
                </a:effectLst>
                <a:latin typeface="Trebuchet MS" panose="020B0603020202020204" pitchFamily="34" charset="0"/>
              </a:rPr>
            </a:br>
            <a:r>
              <a:rPr lang="el-GR" sz="6600" b="1" dirty="0">
                <a:solidFill>
                  <a:srgbClr val="00B050"/>
                </a:solidFill>
                <a:effectLst>
                  <a:outerShdw blurRad="38100" dist="38100" dir="2700000" algn="tl">
                    <a:srgbClr val="000000">
                      <a:alpha val="43137"/>
                    </a:srgbClr>
                  </a:outerShdw>
                </a:effectLst>
                <a:latin typeface="Trebuchet MS" panose="020B0603020202020204" pitchFamily="34" charset="0"/>
              </a:rPr>
              <a:t>Αθήνα, 24 Νοεμβρίου 2025</a:t>
            </a:r>
            <a:endParaRPr lang="el-GR" sz="7200" b="1" dirty="0">
              <a:solidFill>
                <a:srgbClr val="00B050"/>
              </a:solidFill>
              <a:effectLst>
                <a:outerShdw blurRad="38100" dist="38100" dir="2700000" algn="tl">
                  <a:srgbClr val="000000">
                    <a:alpha val="43137"/>
                  </a:srgbClr>
                </a:outerShdw>
              </a:effectLst>
              <a:latin typeface="Trebuchet MS" panose="020B0603020202020204" pitchFamily="34" charset="0"/>
            </a:endParaRPr>
          </a:p>
        </p:txBody>
      </p:sp>
      <p:sp>
        <p:nvSpPr>
          <p:cNvPr id="3" name="Θέση κειμένου 2"/>
          <p:cNvSpPr>
            <a:spLocks noGrp="1"/>
          </p:cNvSpPr>
          <p:nvPr>
            <p:ph type="body" idx="1"/>
          </p:nvPr>
        </p:nvSpPr>
        <p:spPr>
          <a:xfrm>
            <a:off x="1653843" y="7004650"/>
            <a:ext cx="20906602" cy="3295289"/>
          </a:xfrm>
        </p:spPr>
        <p:txBody>
          <a:bodyPr>
            <a:normAutofit/>
          </a:bodyPr>
          <a:lstStyle/>
          <a:p>
            <a:pPr algn="ctr"/>
            <a:endParaRPr lang="el-GR" sz="7200" b="1" dirty="0">
              <a:solidFill>
                <a:srgbClr val="19BEDE"/>
              </a:solidFill>
              <a:effectLst>
                <a:outerShdw blurRad="38100" dist="38100" dir="2700000" algn="tl">
                  <a:srgbClr val="000000">
                    <a:alpha val="43137"/>
                  </a:srgbClr>
                </a:outerShdw>
              </a:effectLst>
              <a:latin typeface="Trebuchet MS" panose="020B0603020202020204" pitchFamily="34" charset="0"/>
            </a:endParaRPr>
          </a:p>
          <a:p>
            <a:pPr algn="ctr"/>
            <a:r>
              <a:rPr lang="el-GR" sz="7200" b="1" dirty="0" err="1">
                <a:solidFill>
                  <a:srgbClr val="19BEDE"/>
                </a:solidFill>
                <a:effectLst>
                  <a:outerShdw blurRad="38100" dist="38100" dir="2700000" algn="tl">
                    <a:srgbClr val="000000">
                      <a:alpha val="43137"/>
                    </a:srgbClr>
                  </a:outerShdw>
                </a:effectLst>
                <a:latin typeface="Trebuchet MS" panose="020B0603020202020204" pitchFamily="34" charset="0"/>
              </a:rPr>
              <a:t>ΙΙ</a:t>
            </a:r>
            <a:r>
              <a:rPr lang="el-GR" sz="7200" b="1" dirty="0">
                <a:solidFill>
                  <a:srgbClr val="19BEDE"/>
                </a:solidFill>
                <a:effectLst>
                  <a:outerShdw blurRad="38100" dist="38100" dir="2700000" algn="tl">
                    <a:srgbClr val="000000">
                      <a:alpha val="43137"/>
                    </a:srgbClr>
                  </a:outerShdw>
                </a:effectLst>
                <a:latin typeface="Trebuchet MS" panose="020B0603020202020204" pitchFamily="34" charset="0"/>
              </a:rPr>
              <a:t>. Συνεδρίαση</a:t>
            </a:r>
          </a:p>
        </p:txBody>
      </p:sp>
    </p:spTree>
    <p:extLst>
      <p:ext uri="{BB962C8B-B14F-4D97-AF65-F5344CB8AC3E}">
        <p14:creationId xmlns:p14="http://schemas.microsoft.com/office/powerpoint/2010/main" val="35503390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CFF7DBF6-027D-46CD-8F82-44DA55F85060}"/>
              </a:ext>
            </a:extLst>
          </p:cNvPr>
          <p:cNvPicPr>
            <a:picLocks noChangeAspect="1"/>
          </p:cNvPicPr>
          <p:nvPr/>
        </p:nvPicPr>
        <p:blipFill>
          <a:blip r:embed="rId2"/>
          <a:stretch>
            <a:fillRect/>
          </a:stretch>
        </p:blipFill>
        <p:spPr>
          <a:xfrm>
            <a:off x="4989467" y="2731589"/>
            <a:ext cx="13514664" cy="8123177"/>
          </a:xfrm>
          <a:prstGeom prst="rect">
            <a:avLst/>
          </a:prstGeom>
        </p:spPr>
      </p:pic>
    </p:spTree>
    <p:extLst>
      <p:ext uri="{BB962C8B-B14F-4D97-AF65-F5344CB8AC3E}">
        <p14:creationId xmlns:p14="http://schemas.microsoft.com/office/powerpoint/2010/main" val="20542525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18250" y="517808"/>
            <a:ext cx="21054820" cy="884089"/>
          </a:xfrm>
          <a:ln>
            <a:noFill/>
          </a:ln>
        </p:spPr>
        <p:txBody>
          <a:bodyPr>
            <a:normAutofit/>
          </a:bodyPr>
          <a:lstStyle/>
          <a:p>
            <a:r>
              <a:rPr lang="el-GR" sz="4800" b="1" u="sng" kern="0" dirty="0">
                <a:solidFill>
                  <a:srgbClr val="00BDDE"/>
                </a:solidFill>
                <a:uFill>
                  <a:solidFill>
                    <a:srgbClr val="92D050"/>
                  </a:solidFill>
                </a:uFill>
                <a:latin typeface="Trebuchet MS" panose="020B0603020202020204" pitchFamily="34" charset="0"/>
                <a:cs typeface="Calibri"/>
              </a:rPr>
              <a:t>Προτεραιότητα 3 -  Εκπαίδευση &amp; Διά Βίου Μάθηση</a:t>
            </a:r>
          </a:p>
        </p:txBody>
      </p:sp>
      <p:sp>
        <p:nvSpPr>
          <p:cNvPr id="3" name="Θέση περιεχομένου 2"/>
          <p:cNvSpPr>
            <a:spLocks noGrp="1"/>
          </p:cNvSpPr>
          <p:nvPr>
            <p:ph idx="1"/>
          </p:nvPr>
        </p:nvSpPr>
        <p:spPr>
          <a:xfrm>
            <a:off x="1666468" y="2617707"/>
            <a:ext cx="20906602" cy="663376"/>
          </a:xfrm>
        </p:spPr>
        <p:txBody>
          <a:bodyPr/>
          <a:lstStyle/>
          <a:p>
            <a:pPr marL="896938" indent="-896938">
              <a:spcBef>
                <a:spcPts val="1200"/>
              </a:spcBef>
              <a:buClr>
                <a:srgbClr val="92D050"/>
              </a:buClr>
              <a:buFont typeface="Wingdings" panose="05000000000000000000" pitchFamily="2" charset="2"/>
              <a:buChar char="Ø"/>
            </a:pPr>
            <a:endParaRPr lang="el-GR" sz="4000" kern="0" dirty="0">
              <a:solidFill>
                <a:srgbClr val="002060"/>
              </a:solidFill>
              <a:latin typeface="Trebuchet MS"/>
              <a:cs typeface="Trebuchet MS"/>
            </a:endParaRPr>
          </a:p>
          <a:p>
            <a:pPr marL="0" indent="0">
              <a:buNone/>
            </a:pPr>
            <a:endParaRPr lang="el-GR" dirty="0"/>
          </a:p>
        </p:txBody>
      </p:sp>
      <p:graphicFrame>
        <p:nvGraphicFramePr>
          <p:cNvPr id="5" name="Πίνακας 4"/>
          <p:cNvGraphicFramePr>
            <a:graphicFrameLocks noGrp="1"/>
          </p:cNvGraphicFramePr>
          <p:nvPr>
            <p:extLst>
              <p:ext uri="{D42A27DB-BD31-4B8C-83A1-F6EECF244321}">
                <p14:modId xmlns:p14="http://schemas.microsoft.com/office/powerpoint/2010/main" val="2168913267"/>
              </p:ext>
            </p:extLst>
          </p:nvPr>
        </p:nvGraphicFramePr>
        <p:xfrm>
          <a:off x="1518250" y="1470909"/>
          <a:ext cx="21359680" cy="11054645"/>
        </p:xfrm>
        <a:graphic>
          <a:graphicData uri="http://schemas.openxmlformats.org/drawingml/2006/table">
            <a:tbl>
              <a:tblPr firstRow="1" bandRow="1">
                <a:tableStyleId>{68D230F3-CF80-4859-8CE7-A43EE81993B5}</a:tableStyleId>
              </a:tblPr>
              <a:tblGrid>
                <a:gridCol w="3089609">
                  <a:extLst>
                    <a:ext uri="{9D8B030D-6E8A-4147-A177-3AD203B41FA5}">
                      <a16:colId xmlns:a16="http://schemas.microsoft.com/office/drawing/2014/main" val="698476607"/>
                    </a:ext>
                  </a:extLst>
                </a:gridCol>
                <a:gridCol w="18270071">
                  <a:extLst>
                    <a:ext uri="{9D8B030D-6E8A-4147-A177-3AD203B41FA5}">
                      <a16:colId xmlns:a16="http://schemas.microsoft.com/office/drawing/2014/main" val="3454214950"/>
                    </a:ext>
                  </a:extLst>
                </a:gridCol>
              </a:tblGrid>
              <a:tr h="585733">
                <a:tc>
                  <a:txBody>
                    <a:bodyPr/>
                    <a:lstStyle/>
                    <a:p>
                      <a:r>
                        <a:rPr lang="el-GR" sz="2400" b="1" u="none" kern="0" dirty="0">
                          <a:solidFill>
                            <a:srgbClr val="00BDDE"/>
                          </a:solidFill>
                          <a:uFill>
                            <a:solidFill>
                              <a:srgbClr val="92D050"/>
                            </a:solidFill>
                          </a:uFill>
                          <a:latin typeface="Trebuchet MS" panose="020B0603020202020204" pitchFamily="34" charset="0"/>
                          <a:ea typeface="+mj-ea"/>
                          <a:cs typeface="Calibri"/>
                        </a:rPr>
                        <a:t>Προϋπολογισμός:</a:t>
                      </a:r>
                    </a:p>
                  </a:txBody>
                  <a:tcPr anchor="ctr">
                    <a:lnT w="12700" cap="flat" cmpd="sng" algn="ctr">
                      <a:noFill/>
                      <a:prstDash val="solid"/>
                      <a:round/>
                      <a:headEnd type="none" w="med" len="med"/>
                      <a:tailEnd type="none" w="med" len="med"/>
                    </a:lnT>
                  </a:tcP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kern="0" dirty="0">
                          <a:solidFill>
                            <a:schemeClr val="accent1">
                              <a:lumMod val="50000"/>
                            </a:schemeClr>
                          </a:solidFill>
                          <a:latin typeface="Trebuchet MS" panose="020B0603020202020204" pitchFamily="34" charset="0"/>
                          <a:cs typeface="Trebuchet MS"/>
                        </a:rPr>
                        <a:t>1.223 εκατ.€ </a:t>
                      </a:r>
                      <a:r>
                        <a:rPr lang="el-GR" sz="2400" b="1" i="1" kern="0" dirty="0">
                          <a:solidFill>
                            <a:srgbClr val="92D050"/>
                          </a:solidFill>
                          <a:latin typeface="Trebuchet MS" panose="020B0603020202020204" pitchFamily="34" charset="0"/>
                          <a:cs typeface="Trebuchet MS"/>
                        </a:rPr>
                        <a:t>(29%) </a:t>
                      </a:r>
                    </a:p>
                  </a:txBody>
                  <a:tcPr anchor="ctr">
                    <a:lnT w="12700" cap="flat" cmpd="sng" algn="ctr">
                      <a:noFill/>
                      <a:prstDash val="solid"/>
                      <a:round/>
                      <a:headEnd type="none" w="med" len="med"/>
                      <a:tailEnd type="none" w="med" len="med"/>
                    </a:lnT>
                  </a:tcPr>
                </a:tc>
                <a:extLst>
                  <a:ext uri="{0D108BD9-81ED-4DB2-BD59-A6C34878D82A}">
                    <a16:rowId xmlns:a16="http://schemas.microsoft.com/office/drawing/2014/main" val="2450545711"/>
                  </a:ext>
                </a:extLst>
              </a:tr>
              <a:tr h="1587019">
                <a:tc>
                  <a:txBody>
                    <a:bodyPr/>
                    <a:lstStyle/>
                    <a:p>
                      <a:pPr marL="0" algn="l" defTabSz="1818010" rtl="0" eaLnBrk="1" latinLnBrk="0" hangingPunct="1"/>
                      <a:r>
                        <a:rPr lang="el-GR" sz="2400" b="1" u="none" kern="0" dirty="0">
                          <a:solidFill>
                            <a:srgbClr val="00BDDE"/>
                          </a:solidFill>
                          <a:uFill>
                            <a:solidFill>
                              <a:srgbClr val="92D050"/>
                            </a:solidFill>
                          </a:uFill>
                          <a:latin typeface="Trebuchet MS" panose="020B0603020202020204" pitchFamily="34" charset="0"/>
                          <a:ea typeface="+mj-ea"/>
                          <a:cs typeface="Calibri"/>
                        </a:rPr>
                        <a:t>Περιγραφή:</a:t>
                      </a:r>
                    </a:p>
                  </a:txBody>
                  <a:tcPr>
                    <a:solidFill>
                      <a:schemeClr val="accent6">
                        <a:lumMod val="40000"/>
                        <a:lumOff val="60000"/>
                        <a:alpha val="20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l-GR" sz="2400" kern="1200" dirty="0">
                          <a:solidFill>
                            <a:schemeClr val="accent1">
                              <a:lumMod val="50000"/>
                            </a:schemeClr>
                          </a:solidFill>
                          <a:effectLst/>
                          <a:latin typeface="Trebuchet MS" panose="020B0603020202020204" pitchFamily="34" charset="0"/>
                          <a:ea typeface="+mn-ea"/>
                          <a:cs typeface="+mn-cs"/>
                        </a:rPr>
                        <a:t>Περιλαμβάνει παρεμβάσεις που αποσκοπούν στην αναβάθμιση της ποιότητας και την ενίσχυση της ισότιμης πρόσβασης και της εξωστρέφειας όλων των βαθμίδων εκπαίδευσης καθώς και της δια βίου μάθησης μέσω της αξιοποίησης νέων τεχνολογιών και του ψηφιακού μετασχηματισμού της εκπαιδευτικής/μαθησιακής διαδικασίας, της διασύνδεσης με την αγορά εργασίας, της παροχής σύγχρονων γνώσεων και δεξιοτήτων, υπηρεσιών επαγγελματικού προσανατολισμού και συμβουλευτικής, κ.α.</a:t>
                      </a:r>
                      <a:endParaRPr lang="el-GR" sz="2400" kern="1200" noProof="0" dirty="0">
                        <a:solidFill>
                          <a:schemeClr val="accent1">
                            <a:lumMod val="50000"/>
                          </a:schemeClr>
                        </a:solidFill>
                        <a:effectLs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067721579"/>
                  </a:ext>
                </a:extLst>
              </a:tr>
              <a:tr h="2498346">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Ωφελούμενοι:</a:t>
                      </a:r>
                    </a:p>
                    <a:p>
                      <a:pPr marL="0" marR="0" lvl="0" indent="0" algn="l" defTabSz="1818010" rtl="0" eaLnBrk="1" fontAlgn="auto" latinLnBrk="0" hangingPunct="1">
                        <a:lnSpc>
                          <a:spcPct val="100000"/>
                        </a:lnSpc>
                        <a:spcBef>
                          <a:spcPts val="0"/>
                        </a:spcBef>
                        <a:spcAft>
                          <a:spcPts val="0"/>
                        </a:spcAft>
                        <a:buClrTx/>
                        <a:buSzTx/>
                        <a:buFontTx/>
                        <a:buNone/>
                        <a:tabLst/>
                        <a:defRPr/>
                      </a:pPr>
                      <a:endParaRPr lang="el-GR" sz="2400" b="1" u="none" kern="0" dirty="0">
                        <a:solidFill>
                          <a:srgbClr val="00BDDE"/>
                        </a:solidFill>
                        <a:uFill>
                          <a:solidFill>
                            <a:srgbClr val="92D050"/>
                          </a:solidFill>
                        </a:uFill>
                        <a:latin typeface="Trebuchet MS" panose="020B0603020202020204" pitchFamily="34" charset="0"/>
                        <a:ea typeface="+mj-ea"/>
                        <a:cs typeface="Calibri"/>
                      </a:endParaRPr>
                    </a:p>
                    <a:p>
                      <a:pPr marL="0" marR="0" lvl="0" indent="0" algn="l" defTabSz="1818010" rtl="0" eaLnBrk="1" fontAlgn="auto" latinLnBrk="0" hangingPunct="1">
                        <a:lnSpc>
                          <a:spcPct val="100000"/>
                        </a:lnSpc>
                        <a:spcBef>
                          <a:spcPts val="0"/>
                        </a:spcBef>
                        <a:spcAft>
                          <a:spcPts val="0"/>
                        </a:spcAft>
                        <a:buClrTx/>
                        <a:buSzTx/>
                        <a:buFontTx/>
                        <a:buNone/>
                        <a:tabLst/>
                        <a:defRPr/>
                      </a:pPr>
                      <a:endParaRPr lang="el-GR" sz="2400" b="1" u="none" kern="0" dirty="0">
                        <a:solidFill>
                          <a:srgbClr val="00BDDE"/>
                        </a:solidFill>
                        <a:uFill>
                          <a:solidFill>
                            <a:srgbClr val="92D050"/>
                          </a:solidFill>
                        </a:uFill>
                        <a:latin typeface="Trebuchet MS" panose="020B0603020202020204" pitchFamily="34" charset="0"/>
                        <a:ea typeface="+mj-ea"/>
                        <a:cs typeface="Calibri"/>
                      </a:endParaRPr>
                    </a:p>
                    <a:p>
                      <a:pPr marL="0" marR="0" lvl="0" indent="0" algn="l" defTabSz="1818010" rtl="0" eaLnBrk="1" fontAlgn="auto" latinLnBrk="0" hangingPunct="1">
                        <a:lnSpc>
                          <a:spcPct val="100000"/>
                        </a:lnSpc>
                        <a:spcBef>
                          <a:spcPts val="0"/>
                        </a:spcBef>
                        <a:spcAft>
                          <a:spcPts val="0"/>
                        </a:spcAft>
                        <a:buClrTx/>
                        <a:buSzTx/>
                        <a:buFontTx/>
                        <a:buNone/>
                        <a:tabLst/>
                        <a:defRPr/>
                      </a:pPr>
                      <a:endParaRPr lang="el-GR" sz="2400" b="1" u="none" kern="0" dirty="0">
                        <a:solidFill>
                          <a:srgbClr val="00BDDE"/>
                        </a:solidFill>
                        <a:uFill>
                          <a:solidFill>
                            <a:srgbClr val="92D050"/>
                          </a:solidFill>
                        </a:uFill>
                        <a:latin typeface="Trebuchet MS" panose="020B0603020202020204" pitchFamily="34" charset="0"/>
                        <a:ea typeface="+mj-ea"/>
                        <a:cs typeface="Calibri"/>
                      </a:endParaRPr>
                    </a:p>
                    <a:p>
                      <a:pPr marL="0" marR="0" lvl="0" indent="0" algn="l" defTabSz="1818010" rtl="0" eaLnBrk="1" fontAlgn="auto" latinLnBrk="0" hangingPunct="1">
                        <a:lnSpc>
                          <a:spcPct val="100000"/>
                        </a:lnSpc>
                        <a:spcBef>
                          <a:spcPts val="0"/>
                        </a:spcBef>
                        <a:spcAft>
                          <a:spcPts val="0"/>
                        </a:spcAft>
                        <a:buClrTx/>
                        <a:buSzTx/>
                        <a:buFontTx/>
                        <a:buNone/>
                        <a:tabLst/>
                        <a:defRPr/>
                      </a:pPr>
                      <a:endParaRPr lang="el-GR" sz="2400" b="1" u="none" kern="0" dirty="0">
                        <a:solidFill>
                          <a:srgbClr val="00BDDE"/>
                        </a:solidFill>
                        <a:uFill>
                          <a:solidFill>
                            <a:srgbClr val="92D050"/>
                          </a:solidFill>
                        </a:uFill>
                        <a:latin typeface="Trebuchet MS" panose="020B0603020202020204" pitchFamily="34" charset="0"/>
                        <a:ea typeface="+mj-ea"/>
                        <a:cs typeface="Calibri"/>
                      </a:endParaRPr>
                    </a:p>
                    <a:p>
                      <a:pPr marL="0" marR="0" lvl="0" indent="0" algn="l" defTabSz="1818010" rtl="0" eaLnBrk="1" fontAlgn="auto" latinLnBrk="0" hangingPunct="1">
                        <a:lnSpc>
                          <a:spcPct val="100000"/>
                        </a:lnSpc>
                        <a:spcBef>
                          <a:spcPts val="0"/>
                        </a:spcBef>
                        <a:spcAft>
                          <a:spcPts val="0"/>
                        </a:spcAft>
                        <a:buClrTx/>
                        <a:buSzTx/>
                        <a:buFontTx/>
                        <a:buNone/>
                        <a:tabLst/>
                        <a:defRPr/>
                      </a:pPr>
                      <a:endParaRPr lang="el-GR" sz="2400" b="1" u="none" kern="0" dirty="0">
                        <a:solidFill>
                          <a:srgbClr val="00BDDE"/>
                        </a:solidFill>
                        <a:uFill>
                          <a:solidFill>
                            <a:srgbClr val="92D050"/>
                          </a:solidFill>
                        </a:uFill>
                        <a:latin typeface="Trebuchet MS" panose="020B0603020202020204" pitchFamily="34" charset="0"/>
                        <a:ea typeface="+mj-ea"/>
                        <a:cs typeface="Calibri"/>
                      </a:endParaRPr>
                    </a:p>
                    <a:p>
                      <a:pPr marL="0" marR="0" lvl="0" indent="0" algn="l" defTabSz="1818010" rtl="0" eaLnBrk="1" fontAlgn="auto" latinLnBrk="0" hangingPunct="1">
                        <a:lnSpc>
                          <a:spcPct val="100000"/>
                        </a:lnSpc>
                        <a:spcBef>
                          <a:spcPts val="0"/>
                        </a:spcBef>
                        <a:spcAft>
                          <a:spcPts val="0"/>
                        </a:spcAft>
                        <a:buClrTx/>
                        <a:buSzTx/>
                        <a:buFontTx/>
                        <a:buNone/>
                        <a:tabLst/>
                        <a:defRPr/>
                      </a:pPr>
                      <a:endParaRPr lang="el-GR" sz="2400" b="1" u="none" kern="0" dirty="0">
                        <a:solidFill>
                          <a:srgbClr val="00BDDE"/>
                        </a:solidFill>
                        <a:uFill>
                          <a:solidFill>
                            <a:srgbClr val="92D050"/>
                          </a:solidFill>
                        </a:uFill>
                        <a:latin typeface="Trebuchet MS" panose="020B0603020202020204" pitchFamily="34" charset="0"/>
                        <a:ea typeface="+mj-ea"/>
                        <a:cs typeface="Calibri"/>
                      </a:endParaRPr>
                    </a:p>
                  </a:txBody>
                  <a:tcPr/>
                </a:tc>
                <a:tc>
                  <a:txBody>
                    <a:bodyPr/>
                    <a:lstStyle/>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Μαθητές, Σπουδαστές, Μαθητευόμενοι και Πρακτικά Ασκούμενοι </a:t>
                      </a:r>
                      <a:r>
                        <a:rPr lang="el-GR" sz="2200" kern="1200" dirty="0">
                          <a:solidFill>
                            <a:schemeClr val="accent1">
                              <a:lumMod val="50000"/>
                            </a:schemeClr>
                          </a:solidFill>
                          <a:effectLst/>
                          <a:latin typeface="Trebuchet MS" panose="020B0603020202020204" pitchFamily="34" charset="0"/>
                          <a:ea typeface="+mn-ea"/>
                          <a:cs typeface="+mn-cs"/>
                        </a:rPr>
                        <a:t>(</a:t>
                      </a:r>
                      <a:r>
                        <a:rPr lang="el-GR" sz="2200" kern="1200" dirty="0" err="1">
                          <a:solidFill>
                            <a:schemeClr val="accent1">
                              <a:lumMod val="50000"/>
                            </a:schemeClr>
                          </a:solidFill>
                          <a:effectLst/>
                          <a:latin typeface="Trebuchet MS" panose="020B0603020202020204" pitchFamily="34" charset="0"/>
                          <a:ea typeface="+mn-ea"/>
                          <a:cs typeface="+mn-cs"/>
                        </a:rPr>
                        <a:t>ΕΕΚ</a:t>
                      </a:r>
                      <a:r>
                        <a:rPr lang="el-GR" sz="2200" kern="1200" dirty="0">
                          <a:solidFill>
                            <a:schemeClr val="accent1">
                              <a:lumMod val="50000"/>
                            </a:schemeClr>
                          </a:solidFill>
                          <a:effectLst/>
                          <a:latin typeface="Trebuchet MS" panose="020B0603020202020204" pitchFamily="34" charset="0"/>
                          <a:ea typeface="+mn-ea"/>
                          <a:cs typeface="+mn-cs"/>
                        </a:rPr>
                        <a:t>, Τεχνικές/Επαγγελματικές Σχολές, </a:t>
                      </a:r>
                      <a:r>
                        <a:rPr lang="el-GR" sz="2200" kern="1200" dirty="0" err="1">
                          <a:solidFill>
                            <a:schemeClr val="accent1">
                              <a:lumMod val="50000"/>
                            </a:schemeClr>
                          </a:solidFill>
                          <a:effectLst/>
                          <a:latin typeface="Trebuchet MS" panose="020B0603020202020204" pitchFamily="34" charset="0"/>
                          <a:ea typeface="+mn-ea"/>
                          <a:cs typeface="+mn-cs"/>
                        </a:rPr>
                        <a:t>ΑΕΝ</a:t>
                      </a:r>
                      <a:r>
                        <a:rPr lang="el-GR" sz="2200" kern="1200" dirty="0">
                          <a:solidFill>
                            <a:schemeClr val="accent1">
                              <a:lumMod val="50000"/>
                            </a:schemeClr>
                          </a:solidFill>
                          <a:effectLst/>
                          <a:latin typeface="Trebuchet MS" panose="020B0603020202020204" pitchFamily="34" charset="0"/>
                          <a:ea typeface="+mn-ea"/>
                          <a:cs typeface="+mn-cs"/>
                        </a:rPr>
                        <a:t>), </a:t>
                      </a:r>
                      <a:r>
                        <a:rPr lang="el-GR" sz="2400" kern="1200" dirty="0">
                          <a:solidFill>
                            <a:schemeClr val="accent1">
                              <a:lumMod val="50000"/>
                            </a:schemeClr>
                          </a:solidFill>
                          <a:effectLst/>
                          <a:latin typeface="Trebuchet MS" panose="020B0603020202020204" pitchFamily="34" charset="0"/>
                          <a:ea typeface="+mn-ea"/>
                          <a:cs typeface="+mn-cs"/>
                        </a:rPr>
                        <a:t>Φοιτητές, </a:t>
                      </a:r>
                      <a:r>
                        <a:rPr lang="el-GR" sz="2200" i="1" kern="1200" dirty="0">
                          <a:solidFill>
                            <a:schemeClr val="accent1">
                              <a:lumMod val="50000"/>
                            </a:schemeClr>
                          </a:solidFill>
                          <a:effectLst/>
                          <a:latin typeface="Trebuchet MS" panose="020B0603020202020204" pitchFamily="34" charset="0"/>
                          <a:ea typeface="+mn-ea"/>
                          <a:cs typeface="+mn-cs"/>
                        </a:rPr>
                        <a:t>συμπεριλαμβανομένων ΑμεΑ και εμποδιζόμενων ατόμων /Ειδικές Εκπαιδευτικές Ανάγκες και ΕΚΟ (μετανάστες και πρόσφυγες)</a:t>
                      </a:r>
                    </a:p>
                    <a:p>
                      <a:pPr marL="342900" lvl="0" indent="-342900">
                        <a:spcBef>
                          <a:spcPts val="400"/>
                        </a:spcBef>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Γενικός πληθυσμός: </a:t>
                      </a:r>
                      <a:r>
                        <a:rPr lang="el-GR" sz="2200" i="1" kern="1200" dirty="0">
                          <a:solidFill>
                            <a:schemeClr val="accent1">
                              <a:lumMod val="50000"/>
                            </a:schemeClr>
                          </a:solidFill>
                          <a:effectLst/>
                          <a:latin typeface="Trebuchet MS" panose="020B0603020202020204" pitchFamily="34" charset="0"/>
                          <a:ea typeface="+mn-ea"/>
                          <a:cs typeface="+mn-cs"/>
                        </a:rPr>
                        <a:t>άτομα με χαμηλά προσόντα, ΑμεΑ και εμποδιζόμενα άτομα, ΕΚΟ (συμπεριλαμβανομένων των μεταναστών και προσφύγων όπως αυτοί ορίζονται στο ισχύον θεσμικό πλαίσιο)</a:t>
                      </a:r>
                    </a:p>
                    <a:p>
                      <a:pPr marL="342900" lvl="0" indent="-342900">
                        <a:spcBef>
                          <a:spcPts val="400"/>
                        </a:spcBef>
                        <a:buClr>
                          <a:srgbClr val="92D050"/>
                        </a:buClr>
                        <a:buFont typeface="Arial" panose="020B0604020202020204" pitchFamily="34" charset="0"/>
                        <a:buChar char="•"/>
                      </a:pPr>
                      <a:r>
                        <a:rPr lang="el-GR" sz="2400" kern="1200" dirty="0" err="1">
                          <a:solidFill>
                            <a:schemeClr val="accent1">
                              <a:lumMod val="50000"/>
                            </a:schemeClr>
                          </a:solidFill>
                          <a:effectLst/>
                          <a:latin typeface="Trebuchet MS" panose="020B0603020202020204" pitchFamily="34" charset="0"/>
                          <a:ea typeface="+mn-ea"/>
                          <a:cs typeface="+mn-cs"/>
                        </a:rPr>
                        <a:t>Στοχευμένες</a:t>
                      </a:r>
                      <a:r>
                        <a:rPr lang="el-GR" sz="2400" kern="1200" dirty="0">
                          <a:solidFill>
                            <a:schemeClr val="accent1">
                              <a:lumMod val="50000"/>
                            </a:schemeClr>
                          </a:solidFill>
                          <a:effectLst/>
                          <a:latin typeface="Trebuchet MS" panose="020B0603020202020204" pitchFamily="34" charset="0"/>
                          <a:ea typeface="+mn-ea"/>
                          <a:cs typeface="+mn-cs"/>
                        </a:rPr>
                        <a:t> πληθυσμιακές ομάδες: </a:t>
                      </a:r>
                      <a:r>
                        <a:rPr lang="el-GR" sz="2200" i="1" kern="1200" dirty="0">
                          <a:solidFill>
                            <a:schemeClr val="accent1">
                              <a:lumMod val="50000"/>
                            </a:schemeClr>
                          </a:solidFill>
                          <a:effectLst/>
                          <a:latin typeface="Trebuchet MS" panose="020B0603020202020204" pitchFamily="34" charset="0"/>
                          <a:ea typeface="+mn-ea"/>
                          <a:cs typeface="+mn-cs"/>
                        </a:rPr>
                        <a:t>ανάλογα με το αντικείμενο της επιμόρφωσης (Στελέχη δημόσιας διοίκησης)</a:t>
                      </a:r>
                    </a:p>
                    <a:p>
                      <a:pPr marL="342900" lvl="0" indent="-342900">
                        <a:spcBef>
                          <a:spcPts val="400"/>
                        </a:spcBef>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Εκπαιδευτικό, Ακαδημαϊκό και Διοικητικό Προσωπικό </a:t>
                      </a:r>
                      <a:r>
                        <a:rPr lang="el-GR" sz="2000" i="1" kern="1200" dirty="0">
                          <a:solidFill>
                            <a:schemeClr val="accent1">
                              <a:lumMod val="50000"/>
                            </a:schemeClr>
                          </a:solidFill>
                          <a:effectLst/>
                          <a:latin typeface="Trebuchet MS" panose="020B0603020202020204" pitchFamily="34" charset="0"/>
                          <a:ea typeface="+mn-ea"/>
                          <a:cs typeface="+mn-cs"/>
                        </a:rPr>
                        <a:t>όλων των βαθμίδων εκπαίδευσης</a:t>
                      </a:r>
                    </a:p>
                  </a:txBody>
                  <a:tcPr anchor="ctr"/>
                </a:tc>
                <a:extLst>
                  <a:ext uri="{0D108BD9-81ED-4DB2-BD59-A6C34878D82A}">
                    <a16:rowId xmlns:a16="http://schemas.microsoft.com/office/drawing/2014/main" val="1638332652"/>
                  </a:ext>
                </a:extLst>
              </a:tr>
              <a:tr h="586597">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Στόχος 2029:</a:t>
                      </a:r>
                    </a:p>
                  </a:txBody>
                  <a:tcPr>
                    <a:solidFill>
                      <a:schemeClr val="accent6">
                        <a:lumMod val="40000"/>
                        <a:lumOff val="60000"/>
                        <a:alpha val="20000"/>
                      </a:schemeClr>
                    </a:solidFill>
                  </a:tcP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kern="1200" dirty="0">
                          <a:solidFill>
                            <a:schemeClr val="accent1">
                              <a:lumMod val="50000"/>
                            </a:schemeClr>
                          </a:solidFill>
                          <a:effectLst/>
                          <a:latin typeface="Trebuchet MS" panose="020B0603020202020204" pitchFamily="34" charset="0"/>
                          <a:ea typeface="+mn-ea"/>
                          <a:cs typeface="+mn-cs"/>
                        </a:rPr>
                        <a:t>75.206 Εκπαιδευτικές Δομές, 700.000 ωφελούμενοι, 1.664 αναμορφωμένα/νέα προγράμματα, 161.000 συμμετέχοντες στη </a:t>
                      </a:r>
                      <a:r>
                        <a:rPr lang="el-GR" sz="2400" kern="1200" dirty="0" err="1">
                          <a:solidFill>
                            <a:schemeClr val="accent1">
                              <a:lumMod val="50000"/>
                            </a:schemeClr>
                          </a:solidFill>
                          <a:effectLst/>
                          <a:latin typeface="Trebuchet MS" panose="020B0603020202020204" pitchFamily="34" charset="0"/>
                          <a:ea typeface="+mn-ea"/>
                          <a:cs typeface="+mn-cs"/>
                        </a:rPr>
                        <a:t>ΔΒΜ</a:t>
                      </a:r>
                      <a:endParaRPr lang="el-GR" sz="2400" kern="1200" dirty="0">
                        <a:solidFill>
                          <a:schemeClr val="accent1">
                            <a:lumMod val="50000"/>
                          </a:schemeClr>
                        </a:solidFill>
                        <a:effectLst/>
                        <a:latin typeface="Trebuchet MS" panose="020B0603020202020204" pitchFamily="34" charset="0"/>
                        <a:ea typeface="+mn-ea"/>
                        <a:cs typeface="+mn-cs"/>
                      </a:endParaRPr>
                    </a:p>
                  </a:txBody>
                  <a:tcPr>
                    <a:solidFill>
                      <a:schemeClr val="accent6">
                        <a:lumMod val="40000"/>
                        <a:lumOff val="60000"/>
                        <a:alpha val="20000"/>
                      </a:schemeClr>
                    </a:solidFill>
                  </a:tcPr>
                </a:tc>
                <a:extLst>
                  <a:ext uri="{0D108BD9-81ED-4DB2-BD59-A6C34878D82A}">
                    <a16:rowId xmlns:a16="http://schemas.microsoft.com/office/drawing/2014/main" val="145091247"/>
                  </a:ext>
                </a:extLst>
              </a:tr>
              <a:tr h="1882689">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Ειδικοί Στόχοι - Ενδεικτικές Δράσεις:</a:t>
                      </a:r>
                      <a:endParaRPr lang="el-GR" sz="2400" b="1" dirty="0">
                        <a:solidFill>
                          <a:schemeClr val="accent1">
                            <a:lumMod val="50000"/>
                          </a:schemeClr>
                        </a:solidFill>
                        <a:latin typeface="Trebuchet MS" panose="020B0603020202020204" pitchFamily="34" charset="0"/>
                      </a:endParaRPr>
                    </a:p>
                    <a:p>
                      <a:pPr marL="0" marR="0" lvl="0" indent="0" algn="l" defTabSz="1818010" rtl="0" eaLnBrk="1" fontAlgn="auto" latinLnBrk="0" hangingPunct="1">
                        <a:lnSpc>
                          <a:spcPct val="100000"/>
                        </a:lnSpc>
                        <a:spcBef>
                          <a:spcPts val="0"/>
                        </a:spcBef>
                        <a:spcAft>
                          <a:spcPts val="0"/>
                        </a:spcAft>
                        <a:buClrTx/>
                        <a:buSzTx/>
                        <a:buFontTx/>
                        <a:buNone/>
                        <a:tabLst/>
                        <a:defRPr/>
                      </a:pPr>
                      <a:r>
                        <a:rPr lang="el-GR" sz="2200" b="1" dirty="0" err="1">
                          <a:solidFill>
                            <a:schemeClr val="accent1">
                              <a:lumMod val="50000"/>
                            </a:schemeClr>
                          </a:solidFill>
                          <a:latin typeface="Trebuchet MS" panose="020B0603020202020204" pitchFamily="34" charset="0"/>
                        </a:rPr>
                        <a:t>4.ε</a:t>
                      </a:r>
                      <a:r>
                        <a:rPr lang="el-GR" sz="2200" b="1" baseline="0" dirty="0">
                          <a:solidFill>
                            <a:schemeClr val="accent1">
                              <a:lumMod val="50000"/>
                            </a:schemeClr>
                          </a:solidFill>
                          <a:latin typeface="Trebuchet MS" panose="020B0603020202020204" pitchFamily="34" charset="0"/>
                        </a:rPr>
                        <a:t> </a:t>
                      </a:r>
                      <a:r>
                        <a:rPr lang="el-GR" sz="2200" b="1" i="1" baseline="0" dirty="0">
                          <a:solidFill>
                            <a:schemeClr val="accent1">
                              <a:lumMod val="50000"/>
                            </a:schemeClr>
                          </a:solidFill>
                          <a:latin typeface="Trebuchet MS" panose="020B0603020202020204" pitchFamily="34" charset="0"/>
                        </a:rPr>
                        <a:t>(4.5) – </a:t>
                      </a:r>
                      <a:r>
                        <a:rPr lang="el-GR" sz="2200" b="1" baseline="0" dirty="0">
                          <a:solidFill>
                            <a:schemeClr val="accent1">
                              <a:lumMod val="50000"/>
                            </a:schemeClr>
                          </a:solidFill>
                          <a:latin typeface="Trebuchet MS" panose="020B0603020202020204" pitchFamily="34" charset="0"/>
                        </a:rPr>
                        <a:t>Εκπαίδευση </a:t>
                      </a:r>
                      <a:r>
                        <a:rPr lang="el-GR" sz="2000" b="0" i="1" baseline="0" dirty="0">
                          <a:solidFill>
                            <a:schemeClr val="accent1">
                              <a:lumMod val="50000"/>
                            </a:schemeClr>
                          </a:solidFill>
                          <a:latin typeface="Trebuchet MS" panose="020B0603020202020204" pitchFamily="34" charset="0"/>
                        </a:rPr>
                        <a:t>(Πρωτοβάθμια, Δευτεροβάθμια, Τριτοβάθμια, Επαγγελματική): </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Αναμόρφωση και δημιουργία νέων προγραμμάτων σπουδών, ανασχεδιασμός διδακτικών εγχειριδίων για την εισαγωγή νέων θεματικών ενοτήτων για την καλλιέργεια σύγχρονων δεξιοτήτων (πολιτισμός, κλιματική αλλαγή, αειφορία, βιώσιμη ανάπτυξη) και σύνδεση με την αγορά εργασίας (Γραφεία Διασύνδεσης, Πρακτική Άσκηση / Μαθητεία, επαγγελματικός προσανατολισμός, συμβουλευτική) </a:t>
                      </a: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Διασφάλιση της ποιότητας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Εξωστρέφεια και διεθνοποίηση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Τεχνική και Επαγγελματική Εκπαίδευση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0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Ναυτική Εκπαίδευση </a:t>
                      </a: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Ψηφιακός Εκσυγχρονισμός </a:t>
                      </a:r>
                      <a:r>
                        <a:rPr kumimoji="0" lang="el-GR" sz="2200" b="0" i="1" u="none" strike="noStrike" kern="1200" cap="none" spc="0" normalizeH="0" baseline="0" noProof="0" dirty="0">
                          <a:ln>
                            <a:noFill/>
                          </a:ln>
                          <a:solidFill>
                            <a:srgbClr val="00B050"/>
                          </a:solidFill>
                          <a:effectLst/>
                          <a:uLnTx/>
                          <a:uFillTx/>
                          <a:latin typeface="Trebuchet MS" panose="020B0603020202020204" pitchFamily="34" charset="0"/>
                          <a:ea typeface="+mn-ea"/>
                          <a:cs typeface="+mn-cs"/>
                          <a:sym typeface="Wingdings" panose="05000000000000000000" pitchFamily="2" charset="2"/>
                        </a:rPr>
                        <a:t>(648 εκ.€)</a:t>
                      </a:r>
                      <a:endParaRPr kumimoji="0" lang="el-GR" sz="22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endParaRP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kumimoji="0" lang="el-GR" sz="22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1961727"/>
                  </a:ext>
                </a:extLst>
              </a:tr>
              <a:tr h="1552485">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200" b="1" dirty="0" err="1">
                          <a:solidFill>
                            <a:schemeClr val="accent1">
                              <a:lumMod val="50000"/>
                            </a:schemeClr>
                          </a:solidFill>
                          <a:latin typeface="Trebuchet MS" panose="020B0603020202020204" pitchFamily="34" charset="0"/>
                        </a:rPr>
                        <a:t>4.στ</a:t>
                      </a:r>
                      <a:r>
                        <a:rPr lang="el-GR" sz="2200" b="1" dirty="0">
                          <a:solidFill>
                            <a:schemeClr val="accent1">
                              <a:lumMod val="50000"/>
                            </a:schemeClr>
                          </a:solidFill>
                          <a:latin typeface="Trebuchet MS" panose="020B0603020202020204" pitchFamily="34" charset="0"/>
                        </a:rPr>
                        <a:t> </a:t>
                      </a:r>
                      <a:r>
                        <a:rPr lang="el-GR" sz="2200" b="1" i="1" dirty="0">
                          <a:solidFill>
                            <a:schemeClr val="accent1">
                              <a:lumMod val="50000"/>
                            </a:schemeClr>
                          </a:solidFill>
                          <a:latin typeface="Trebuchet MS" panose="020B0603020202020204" pitchFamily="34" charset="0"/>
                        </a:rPr>
                        <a:t>(4.6) - </a:t>
                      </a:r>
                      <a:r>
                        <a:rPr lang="el-GR" sz="2200" b="1" dirty="0">
                          <a:solidFill>
                            <a:schemeClr val="accent1">
                              <a:lumMod val="50000"/>
                            </a:schemeClr>
                          </a:solidFill>
                          <a:latin typeface="Trebuchet MS" panose="020B0603020202020204" pitchFamily="34" charset="0"/>
                        </a:rPr>
                        <a:t>Συμπεριληπτική Εκπαίδευση </a:t>
                      </a:r>
                      <a:r>
                        <a:rPr lang="el-GR" sz="2000" b="0" i="1" baseline="0" dirty="0">
                          <a:solidFill>
                            <a:schemeClr val="accent1">
                              <a:lumMod val="50000"/>
                            </a:schemeClr>
                          </a:solidFill>
                          <a:latin typeface="Trebuchet MS" panose="020B0603020202020204" pitchFamily="34" charset="0"/>
                        </a:rPr>
                        <a:t>(Πρωτοβάθμια, Δευτεροβάθμια, Τριτοβάθμια, Επαγγελματική): </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Προσαρμογή του εκπαιδευτικού συστήματος (δημιουργία-εκπόνηση προσβάσιμου εκπαιδευτικού υλικού για όλες τις μορφές αναπηρίας και ΕΚΟ  </a:t>
                      </a: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4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Δ</a:t>
                      </a:r>
                      <a:r>
                        <a:rPr kumimoji="0" lang="el-GR" sz="2200" b="0" i="0" u="none" strike="noStrike" kern="1200" cap="none" spc="0" normalizeH="0" baseline="0" dirty="0" err="1">
                          <a:ln>
                            <a:noFill/>
                          </a:ln>
                          <a:solidFill>
                            <a:schemeClr val="accent1">
                              <a:lumMod val="50000"/>
                            </a:schemeClr>
                          </a:solidFill>
                          <a:effectLst/>
                          <a:uLnTx/>
                          <a:uFillTx/>
                          <a:latin typeface="Trebuchet MS" panose="020B0603020202020204" pitchFamily="34" charset="0"/>
                          <a:ea typeface="+mn-ea"/>
                          <a:cs typeface="+mn-cs"/>
                        </a:rPr>
                        <a:t>ιεύρυνση</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λειτουργίας των ολοήμερων νηπιαγωγείων και δημοτικών σχολείων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Π</a:t>
                      </a:r>
                      <a:r>
                        <a:rPr kumimoji="0" lang="el-GR" sz="2200" b="0" i="0" u="none" strike="noStrike" kern="1200" cap="none" spc="0" normalizeH="0" baseline="0" dirty="0" err="1">
                          <a:ln>
                            <a:noFill/>
                          </a:ln>
                          <a:solidFill>
                            <a:schemeClr val="accent1">
                              <a:lumMod val="50000"/>
                            </a:schemeClr>
                          </a:solidFill>
                          <a:effectLst/>
                          <a:uLnTx/>
                          <a:uFillTx/>
                          <a:latin typeface="Trebuchet MS" panose="020B0603020202020204" pitchFamily="34" charset="0"/>
                          <a:ea typeface="+mn-ea"/>
                          <a:cs typeface="+mn-cs"/>
                        </a:rPr>
                        <a:t>αρατηρητήριο</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Ανισοτήτων </a:t>
                      </a: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Ανάπτυξη ικανοτήτων εκπαιδευτικού, ακαδημαϊκού και άλλου προσωπικού </a:t>
                      </a: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4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Ενίσχυση της ισότιμης συμμετοχής και καταπολέμησης των διακρίσεων και ισότητας φύλου </a:t>
                      </a: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Υποστήριξη των φοιτητών και σπουδαστών για την έγκαιρη ολοκλήρωση των σπουδών (χορήγηση υποτροφιών σπουδών) </a:t>
                      </a:r>
                      <a:r>
                        <a:rPr kumimoji="0" lang="el-GR" sz="2200" b="0" i="1" u="none" strike="noStrike" kern="1200" cap="none" spc="0" normalizeH="0" baseline="0" dirty="0">
                          <a:ln>
                            <a:noFill/>
                          </a:ln>
                          <a:solidFill>
                            <a:srgbClr val="00B050"/>
                          </a:solidFill>
                          <a:effectLst/>
                          <a:uLnTx/>
                          <a:uFillTx/>
                          <a:latin typeface="Trebuchet MS" panose="020B0603020202020204" pitchFamily="34" charset="0"/>
                          <a:ea typeface="+mn-ea"/>
                          <a:cs typeface="+mn-cs"/>
                        </a:rPr>
                        <a:t>(410,4 εκ.€)</a:t>
                      </a:r>
                      <a:endPar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endParaRP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endParaRPr>
                    </a:p>
                  </a:txBody>
                  <a:tcPr anchor="ctr"/>
                </a:tc>
                <a:extLst>
                  <a:ext uri="{0D108BD9-81ED-4DB2-BD59-A6C34878D82A}">
                    <a16:rowId xmlns:a16="http://schemas.microsoft.com/office/drawing/2014/main" val="4262089060"/>
                  </a:ext>
                </a:extLst>
              </a:tr>
              <a:tr h="2208362">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kumimoji="0" lang="el-GR" sz="2200" b="1" i="0" u="none" strike="noStrike" kern="1200" cap="none" spc="0" normalizeH="0" baseline="0" dirty="0" err="1">
                          <a:ln>
                            <a:noFill/>
                          </a:ln>
                          <a:solidFill>
                            <a:schemeClr val="accent1">
                              <a:lumMod val="50000"/>
                            </a:schemeClr>
                          </a:solidFill>
                          <a:effectLst/>
                          <a:uLnTx/>
                          <a:uFillTx/>
                          <a:latin typeface="Trebuchet MS" panose="020B0603020202020204" pitchFamily="34" charset="0"/>
                          <a:ea typeface="+mn-ea"/>
                          <a:cs typeface="+mn-cs"/>
                        </a:rPr>
                        <a:t>4.ζ</a:t>
                      </a:r>
                      <a:r>
                        <a:rPr kumimoji="0" lang="el-GR" sz="2200" b="1"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(4.7) - Διά Βίου Μάθηση: </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Γενική εκπαίδευση ενηλίκων, συμβουλευτική, επαγγελματικός προσανατολισμός για άτομα με χαμηλά προσόντα και ΕΚΟ (Ελληνομάθεια για αλλοδαπούς κρατούμενους, Έλληνες </a:t>
                      </a:r>
                      <a:r>
                        <a:rPr kumimoji="0" lang="el-GR" sz="2200" b="0" i="0" u="none" strike="noStrike" kern="1200" cap="none" spc="0" normalizeH="0" baseline="0" dirty="0" err="1">
                          <a:ln>
                            <a:noFill/>
                          </a:ln>
                          <a:solidFill>
                            <a:schemeClr val="accent1">
                              <a:lumMod val="50000"/>
                            </a:schemeClr>
                          </a:solidFill>
                          <a:effectLst/>
                          <a:uLnTx/>
                          <a:uFillTx/>
                          <a:latin typeface="Trebuchet MS" panose="020B0603020202020204" pitchFamily="34" charset="0"/>
                          <a:ea typeface="+mn-ea"/>
                          <a:cs typeface="+mn-cs"/>
                        </a:rPr>
                        <a:t>Ρομά</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και Μουσουλμάνους στα καταστήματα κράτησης)</a:t>
                      </a:r>
                      <a:r>
                        <a:rPr kumimoji="0" lang="el-GR" sz="24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a:t>
                      </a: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4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Π</a:t>
                      </a:r>
                      <a:r>
                        <a:rPr kumimoji="0" lang="el-GR" sz="2200" b="0" i="0" u="none" strike="noStrike" kern="1200" cap="none" spc="0" normalizeH="0" baseline="0" dirty="0" err="1">
                          <a:ln>
                            <a:noFill/>
                          </a:ln>
                          <a:solidFill>
                            <a:schemeClr val="accent1">
                              <a:lumMod val="50000"/>
                            </a:schemeClr>
                          </a:solidFill>
                          <a:effectLst/>
                          <a:uLnTx/>
                          <a:uFillTx/>
                          <a:latin typeface="Trebuchet MS" panose="020B0603020202020204" pitchFamily="34" charset="0"/>
                          <a:ea typeface="+mn-ea"/>
                          <a:cs typeface="+mn-cs"/>
                        </a:rPr>
                        <a:t>ιστοποίηση</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στη γενική εκπαίδευση ενηλίκων, τη συμβουλευτική και τον επαγγελματικό προσανατολισμό </a:t>
                      </a: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4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Σύστημα </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Διασφάλισης Ποιότητας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0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Επιμόρφωση και Κινητικότητα εκπαιδευτικών, εκπαιδευτών ειδικοτήτων μαθητείας και κατάρτιση εκπαιδευτών ενηλίκων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Εξειδικευμένες (</a:t>
                      </a:r>
                      <a:r>
                        <a:rPr kumimoji="0" lang="el-GR" sz="2200" b="0" i="0" u="none" strike="noStrike" kern="1200" cap="none" spc="0" normalizeH="0" baseline="0" dirty="0" err="1">
                          <a:ln>
                            <a:noFill/>
                          </a:ln>
                          <a:solidFill>
                            <a:schemeClr val="accent1">
                              <a:lumMod val="50000"/>
                            </a:schemeClr>
                          </a:solidFill>
                          <a:effectLst/>
                          <a:uLnTx/>
                          <a:uFillTx/>
                          <a:latin typeface="Trebuchet MS" panose="020B0603020202020204" pitchFamily="34" charset="0"/>
                          <a:ea typeface="+mn-ea"/>
                          <a:cs typeface="+mn-cs"/>
                        </a:rPr>
                        <a:t>subject-specific</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δεξιότητες (</a:t>
                      </a:r>
                      <a:r>
                        <a:rPr kumimoji="0" lang="el-GR" sz="2200" b="0" i="0" u="none" strike="noStrike" kern="1200" cap="none" spc="0" normalizeH="0" baseline="0" dirty="0" err="1">
                          <a:ln>
                            <a:noFill/>
                          </a:ln>
                          <a:solidFill>
                            <a:schemeClr val="accent1">
                              <a:lumMod val="50000"/>
                            </a:schemeClr>
                          </a:solidFill>
                          <a:effectLst/>
                          <a:uLnTx/>
                          <a:uFillTx/>
                          <a:latin typeface="Trebuchet MS" panose="020B0603020202020204" pitchFamily="34" charset="0"/>
                          <a:ea typeface="+mn-ea"/>
                          <a:cs typeface="+mn-cs"/>
                        </a:rPr>
                        <a:t>ΚΕΔΙΒΙΜ</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0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Διδακτική ακαδημαϊκή εμπειρία Νέων Επιστημόνων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Δεξιότητες για Ερευνητές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0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Ανθρώπινο δυναμικό φορέων κοινωνικής πρόνοιας (Εθνικό Μητρώο Φορέων Παροχής Κοινωνικής Φροντίδας, Εκκλησία)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Στελέχη δημόσιας διοίκησης μέσω του </a:t>
                      </a:r>
                      <a:r>
                        <a:rPr kumimoji="0" lang="el-GR" sz="2200" b="0" i="0" u="none" strike="noStrike" kern="1200" cap="none" spc="0" normalizeH="0" baseline="0" dirty="0" err="1">
                          <a:ln>
                            <a:noFill/>
                          </a:ln>
                          <a:solidFill>
                            <a:schemeClr val="accent1">
                              <a:lumMod val="50000"/>
                            </a:schemeClr>
                          </a:solidFill>
                          <a:effectLst/>
                          <a:uLnTx/>
                          <a:uFillTx/>
                          <a:latin typeface="Trebuchet MS" panose="020B0603020202020204" pitchFamily="34" charset="0"/>
                          <a:ea typeface="+mn-ea"/>
                          <a:cs typeface="+mn-cs"/>
                        </a:rPr>
                        <a:t>ΕΚΔΔΑ</a:t>
                      </a:r>
                      <a:r>
                        <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rPr>
                        <a:t>. </a:t>
                      </a:r>
                      <a:r>
                        <a:rPr kumimoji="0" lang="el-GR" sz="2200" b="0" i="1" u="none" strike="noStrike" kern="1200" cap="none" spc="0" normalizeH="0" baseline="0" dirty="0">
                          <a:ln>
                            <a:noFill/>
                          </a:ln>
                          <a:solidFill>
                            <a:srgbClr val="00B050"/>
                          </a:solidFill>
                          <a:effectLst/>
                          <a:uLnTx/>
                          <a:uFillTx/>
                          <a:latin typeface="Trebuchet MS" panose="020B0603020202020204" pitchFamily="34" charset="0"/>
                          <a:ea typeface="+mn-ea"/>
                          <a:cs typeface="+mn-cs"/>
                        </a:rPr>
                        <a:t>(164,6 εκ.€)</a:t>
                      </a:r>
                      <a:endPar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endParaRP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kumimoji="0" lang="el-GR" sz="2200" b="0" i="0" u="none" strike="noStrike" kern="1200" cap="none" spc="0" normalizeH="0" baseline="0" dirty="0">
                        <a:ln>
                          <a:noFill/>
                        </a:ln>
                        <a:solidFill>
                          <a:schemeClr val="accent1">
                            <a:lumMod val="50000"/>
                          </a:schemeClr>
                        </a:solidFill>
                        <a:effectLst/>
                        <a:uLnTx/>
                        <a:uFillTx/>
                        <a:latin typeface="Trebuchet MS" panose="020B0603020202020204" pitchFamily="34" charset="0"/>
                        <a:ea typeface="+mn-ea"/>
                        <a:cs typeface="+mn-cs"/>
                      </a:endParaRPr>
                    </a:p>
                  </a:txBody>
                  <a:tcPr anchor="ctr">
                    <a:solidFill>
                      <a:srgbClr val="F2F8EE"/>
                    </a:solidFill>
                  </a:tcPr>
                </a:tc>
                <a:extLst>
                  <a:ext uri="{0D108BD9-81ED-4DB2-BD59-A6C34878D82A}">
                    <a16:rowId xmlns:a16="http://schemas.microsoft.com/office/drawing/2014/main" val="2808002951"/>
                  </a:ext>
                </a:extLst>
              </a:tr>
            </a:tbl>
          </a:graphicData>
        </a:graphic>
      </p:graphicFrame>
    </p:spTree>
    <p:extLst>
      <p:ext uri="{BB962C8B-B14F-4D97-AF65-F5344CB8AC3E}">
        <p14:creationId xmlns:p14="http://schemas.microsoft.com/office/powerpoint/2010/main" val="9487298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475173" y="1018140"/>
            <a:ext cx="21054820" cy="884089"/>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3 -  Εκπαίδευση &amp; Διά Βίου Μάθηση</a:t>
            </a:r>
          </a:p>
        </p:txBody>
      </p:sp>
      <p:sp>
        <p:nvSpPr>
          <p:cNvPr id="7" name="Ορθογώνιο 6"/>
          <p:cNvSpPr/>
          <p:nvPr/>
        </p:nvSpPr>
        <p:spPr>
          <a:xfrm>
            <a:off x="15646382" y="12364710"/>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Εικόνα 4">
            <a:extLst>
              <a:ext uri="{FF2B5EF4-FFF2-40B4-BE49-F238E27FC236}">
                <a16:creationId xmlns:a16="http://schemas.microsoft.com/office/drawing/2014/main" id="{FF71B896-2A4D-44E1-B29B-495ED811FE86}"/>
              </a:ext>
            </a:extLst>
          </p:cNvPr>
          <p:cNvPicPr>
            <a:picLocks noChangeAspect="1"/>
          </p:cNvPicPr>
          <p:nvPr/>
        </p:nvPicPr>
        <p:blipFill>
          <a:blip r:embed="rId2"/>
          <a:stretch>
            <a:fillRect/>
          </a:stretch>
        </p:blipFill>
        <p:spPr>
          <a:xfrm>
            <a:off x="972967" y="3192087"/>
            <a:ext cx="11029616" cy="6018415"/>
          </a:xfrm>
          <a:prstGeom prst="rect">
            <a:avLst/>
          </a:prstGeom>
        </p:spPr>
      </p:pic>
      <p:pic>
        <p:nvPicPr>
          <p:cNvPr id="6" name="Εικόνα 5">
            <a:extLst>
              <a:ext uri="{FF2B5EF4-FFF2-40B4-BE49-F238E27FC236}">
                <a16:creationId xmlns:a16="http://schemas.microsoft.com/office/drawing/2014/main" id="{0E838129-BDFF-4BAA-A2F5-3828B087ABD5}"/>
              </a:ext>
            </a:extLst>
          </p:cNvPr>
          <p:cNvPicPr>
            <a:picLocks noChangeAspect="1"/>
          </p:cNvPicPr>
          <p:nvPr/>
        </p:nvPicPr>
        <p:blipFill>
          <a:blip r:embed="rId3"/>
          <a:stretch>
            <a:fillRect/>
          </a:stretch>
        </p:blipFill>
        <p:spPr>
          <a:xfrm>
            <a:off x="12498043" y="3192087"/>
            <a:ext cx="11050615" cy="6018414"/>
          </a:xfrm>
          <a:prstGeom prst="rect">
            <a:avLst/>
          </a:prstGeom>
        </p:spPr>
      </p:pic>
    </p:spTree>
    <p:extLst>
      <p:ext uri="{BB962C8B-B14F-4D97-AF65-F5344CB8AC3E}">
        <p14:creationId xmlns:p14="http://schemas.microsoft.com/office/powerpoint/2010/main" val="4222484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518250" y="517808"/>
            <a:ext cx="21054820" cy="884089"/>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3 -  Εκπαίδευση &amp; Διά Βίου Μάθηση</a:t>
            </a:r>
          </a:p>
        </p:txBody>
      </p:sp>
      <p:sp>
        <p:nvSpPr>
          <p:cNvPr id="6" name="Ορθογώνιο 5"/>
          <p:cNvSpPr/>
          <p:nvPr/>
        </p:nvSpPr>
        <p:spPr>
          <a:xfrm>
            <a:off x="16411156" y="11957825"/>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Εικόνα 4">
            <a:extLst>
              <a:ext uri="{FF2B5EF4-FFF2-40B4-BE49-F238E27FC236}">
                <a16:creationId xmlns:a16="http://schemas.microsoft.com/office/drawing/2014/main" id="{4A7BA783-36BE-4D48-AC1A-CCC88F942A0E}"/>
              </a:ext>
            </a:extLst>
          </p:cNvPr>
          <p:cNvPicPr>
            <a:picLocks noChangeAspect="1"/>
          </p:cNvPicPr>
          <p:nvPr/>
        </p:nvPicPr>
        <p:blipFill>
          <a:blip r:embed="rId2"/>
          <a:stretch>
            <a:fillRect/>
          </a:stretch>
        </p:blipFill>
        <p:spPr>
          <a:xfrm>
            <a:off x="1679171" y="1702113"/>
            <a:ext cx="18836640" cy="10311774"/>
          </a:xfrm>
          <a:prstGeom prst="rect">
            <a:avLst/>
          </a:prstGeom>
        </p:spPr>
      </p:pic>
    </p:spTree>
    <p:extLst>
      <p:ext uri="{BB962C8B-B14F-4D97-AF65-F5344CB8AC3E}">
        <p14:creationId xmlns:p14="http://schemas.microsoft.com/office/powerpoint/2010/main" val="5783565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Ορθογώνιο 2">
            <a:extLst>
              <a:ext uri="{FF2B5EF4-FFF2-40B4-BE49-F238E27FC236}">
                <a16:creationId xmlns:a16="http://schemas.microsoft.com/office/drawing/2014/main" id="{0104FCE8-8DFE-4401-98BD-FBF497955C8B}"/>
              </a:ext>
            </a:extLst>
          </p:cNvPr>
          <p:cNvSpPr/>
          <p:nvPr/>
        </p:nvSpPr>
        <p:spPr>
          <a:xfrm>
            <a:off x="16411156" y="11957825"/>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Εικόνα 3">
            <a:extLst>
              <a:ext uri="{FF2B5EF4-FFF2-40B4-BE49-F238E27FC236}">
                <a16:creationId xmlns:a16="http://schemas.microsoft.com/office/drawing/2014/main" id="{0176A73C-686D-404B-9FD2-4804F4C87318}"/>
              </a:ext>
            </a:extLst>
          </p:cNvPr>
          <p:cNvPicPr>
            <a:picLocks noChangeAspect="1"/>
          </p:cNvPicPr>
          <p:nvPr/>
        </p:nvPicPr>
        <p:blipFill>
          <a:blip r:embed="rId2"/>
          <a:stretch>
            <a:fillRect/>
          </a:stretch>
        </p:blipFill>
        <p:spPr>
          <a:xfrm>
            <a:off x="2128058" y="1225272"/>
            <a:ext cx="18603883" cy="10476581"/>
          </a:xfrm>
          <a:prstGeom prst="rect">
            <a:avLst/>
          </a:prstGeom>
        </p:spPr>
      </p:pic>
    </p:spTree>
    <p:extLst>
      <p:ext uri="{BB962C8B-B14F-4D97-AF65-F5344CB8AC3E}">
        <p14:creationId xmlns:p14="http://schemas.microsoft.com/office/powerpoint/2010/main" val="12725488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276709" y="570684"/>
            <a:ext cx="20906602" cy="757784"/>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pPr marL="0" marR="0" lvl="0" indent="0" algn="l" defTabSz="1818010" rtl="0" eaLnBrk="1" fontAlgn="auto" latinLnBrk="0" hangingPunct="1">
              <a:lnSpc>
                <a:spcPct val="90000"/>
              </a:lnSpc>
              <a:spcBef>
                <a:spcPct val="0"/>
              </a:spcBef>
              <a:spcAft>
                <a:spcPts val="0"/>
              </a:spcAft>
              <a:buClrTx/>
              <a:buSzTx/>
              <a:buFontTx/>
              <a:buNone/>
              <a:tabLst/>
              <a:defRPr/>
            </a:pPr>
            <a:r>
              <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j-ea"/>
                <a:cs typeface="Calibri"/>
              </a:rPr>
              <a:t>Προτεραιότητα 3 - </a:t>
            </a:r>
            <a:r>
              <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n-ea"/>
                <a:cs typeface="Calibri"/>
              </a:rPr>
              <a:t>Βασικά Οικονομικά Μεγέθη </a:t>
            </a:r>
            <a:endPar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j-ea"/>
              <a:cs typeface="Calibri"/>
            </a:endParaRPr>
          </a:p>
        </p:txBody>
      </p:sp>
      <p:sp>
        <p:nvSpPr>
          <p:cNvPr id="5" name="Ορθογώνιο 4"/>
          <p:cNvSpPr/>
          <p:nvPr/>
        </p:nvSpPr>
        <p:spPr>
          <a:xfrm>
            <a:off x="1276709" y="1982671"/>
            <a:ext cx="14551099" cy="8617744"/>
          </a:xfrm>
          <a:prstGeom prst="rect">
            <a:avLst/>
          </a:prstGeom>
        </p:spPr>
        <p:txBody>
          <a:bodyPr wrap="none">
            <a:spAutoFit/>
          </a:bodyPr>
          <a:lstStyle/>
          <a:p>
            <a:pPr marL="0" marR="0" lvl="0" indent="0" algn="l" defTabSz="1821805" rtl="0" eaLnBrk="1" fontAlgn="auto" latinLnBrk="0" hangingPunct="1">
              <a:lnSpc>
                <a:spcPct val="150000"/>
              </a:lnSpc>
              <a:spcBef>
                <a:spcPts val="0"/>
              </a:spcBef>
              <a:spcAft>
                <a:spcPts val="0"/>
              </a:spcAft>
              <a:buClrTx/>
              <a:buSzTx/>
              <a:buFontTx/>
              <a:buNone/>
              <a:tabLst/>
              <a:defRPr/>
            </a:pP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Έως 1</a:t>
            </a:r>
            <a:r>
              <a:rPr kumimoji="0" lang="en-US"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2</a:t>
            </a: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a:t>
            </a:r>
            <a:r>
              <a:rPr kumimoji="0" lang="en-US"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a:t>
            </a: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.2025</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6000" b="1" dirty="0">
                <a:solidFill>
                  <a:srgbClr val="4472C4">
                    <a:lumMod val="75000"/>
                  </a:srgbClr>
                </a:solidFill>
                <a:latin typeface="Trebuchet MS" panose="020B0603020202020204" pitchFamily="34" charset="0"/>
              </a:rPr>
              <a:t>45</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Προσκλήσεις</a:t>
            </a:r>
            <a:endPar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6000" b="1" dirty="0">
                <a:solidFill>
                  <a:srgbClr val="4472C4">
                    <a:lumMod val="75000"/>
                  </a:srgbClr>
                </a:solidFill>
                <a:latin typeface="Trebuchet MS" panose="020B0603020202020204" pitchFamily="34" charset="0"/>
              </a:rPr>
              <a:t>259</a:t>
            </a:r>
            <a:r>
              <a:rPr lang="el-GR" sz="6000" b="1" dirty="0">
                <a:solidFill>
                  <a:srgbClr val="4472C4">
                    <a:lumMod val="75000"/>
                  </a:srgbClr>
                </a:solidFill>
                <a:latin typeface="Trebuchet MS" panose="020B0603020202020204" pitchFamily="34" charset="0"/>
              </a:rPr>
              <a:t> </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Εντάξεις </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6000" b="1" dirty="0">
                <a:solidFill>
                  <a:srgbClr val="4472C4">
                    <a:lumMod val="75000"/>
                  </a:srgbClr>
                </a:solidFill>
                <a:latin typeface="Trebuchet MS" panose="020B0603020202020204" pitchFamily="34" charset="0"/>
              </a:rPr>
              <a:t>228</a:t>
            </a: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MIS </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ΝΟΔΕ</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6000" b="1" dirty="0">
                <a:solidFill>
                  <a:srgbClr val="4472C4">
                    <a:lumMod val="75000"/>
                  </a:srgbClr>
                </a:solidFill>
                <a:latin typeface="Trebuchet MS" panose="020B0603020202020204" pitchFamily="34" charset="0"/>
              </a:rPr>
              <a:t>123</a:t>
            </a:r>
            <a:r>
              <a:rPr lang="el-GR" sz="6000" b="1" dirty="0">
                <a:solidFill>
                  <a:srgbClr val="4472C4">
                    <a:lumMod val="75000"/>
                  </a:srgbClr>
                </a:solidFill>
                <a:latin typeface="Trebuchet MS" panose="020B0603020202020204" pitchFamily="34" charset="0"/>
              </a:rPr>
              <a:t> </a:t>
            </a: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MIS </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δηλωθείσες δαπάνες</a:t>
            </a:r>
          </a:p>
          <a:p>
            <a:pPr marL="0" marR="0" lvl="0" indent="0" algn="l" defTabSz="1821805" rtl="0" eaLnBrk="1" fontAlgn="auto" latinLnBrk="0" hangingPunct="1">
              <a:lnSpc>
                <a:spcPct val="100000"/>
              </a:lnSpc>
              <a:spcBef>
                <a:spcPts val="0"/>
              </a:spcBef>
              <a:spcAft>
                <a:spcPts val="0"/>
              </a:spcAft>
              <a:buClrTx/>
              <a:buSzTx/>
              <a:buFontTx/>
              <a:buNone/>
              <a:tabLst/>
              <a:defRPr/>
            </a:pPr>
            <a:endParaRPr kumimoji="0" lang="el-GR" sz="32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a:p>
            <a:pPr marL="0" marR="0" lvl="0" indent="0" algn="l" defTabSz="1821805" rtl="0" eaLnBrk="1" fontAlgn="auto" latinLnBrk="0" hangingPunct="1">
              <a:lnSpc>
                <a:spcPct val="100000"/>
              </a:lnSpc>
              <a:spcBef>
                <a:spcPts val="0"/>
              </a:spcBef>
              <a:spcAft>
                <a:spcPts val="0"/>
              </a:spcAft>
              <a:buClrTx/>
              <a:buSzTx/>
              <a:buFontTx/>
              <a:buNone/>
              <a:tabLst/>
              <a:defRPr/>
            </a:pPr>
            <a:endParaRPr kumimoji="0" lang="el-GR" sz="32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a:p>
            <a:pPr marL="0" marR="0" lvl="0" indent="0" algn="l" defTabSz="1821805" rtl="0" eaLnBrk="1" fontAlgn="auto" latinLnBrk="0" hangingPunct="1">
              <a:lnSpc>
                <a:spcPct val="100000"/>
              </a:lnSpc>
              <a:spcBef>
                <a:spcPts val="0"/>
              </a:spcBef>
              <a:spcAft>
                <a:spcPts val="0"/>
              </a:spcAft>
              <a:buClrTx/>
              <a:buSzTx/>
              <a:buFontTx/>
              <a:buNone/>
              <a:tabLst/>
              <a:defRPr/>
            </a:pPr>
            <a:endParaRPr kumimoji="0" lang="el-GR" sz="4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p:txBody>
      </p:sp>
    </p:spTree>
    <p:extLst>
      <p:ext uri="{BB962C8B-B14F-4D97-AF65-F5344CB8AC3E}">
        <p14:creationId xmlns:p14="http://schemas.microsoft.com/office/powerpoint/2010/main" val="34965147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3972EB-E446-460C-8426-0DE1F8D47EA3}"/>
              </a:ext>
            </a:extLst>
          </p:cNvPr>
          <p:cNvSpPr txBox="1"/>
          <p:nvPr/>
        </p:nvSpPr>
        <p:spPr>
          <a:xfrm>
            <a:off x="6060057" y="576928"/>
            <a:ext cx="12120112" cy="658835"/>
          </a:xfrm>
          <a:prstGeom prst="rect">
            <a:avLst/>
          </a:prstGeom>
          <a:noFill/>
        </p:spPr>
        <p:txBody>
          <a:bodyPr wrap="square">
            <a:spAutoFit/>
          </a:bodyPr>
          <a:lstStyle/>
          <a:p>
            <a:pPr algn="ctr">
              <a:lnSpc>
                <a:spcPct val="107000"/>
              </a:lnSpc>
              <a:spcAft>
                <a:spcPts val="800"/>
              </a:spcAft>
            </a:pPr>
            <a:r>
              <a:rPr lang="el-GR" sz="3600" b="1" dirty="0">
                <a:solidFill>
                  <a:srgbClr val="1F4E79"/>
                </a:solidFill>
                <a:effectLst/>
                <a:latin typeface="Calibri" panose="020F0502020204030204" pitchFamily="34" charset="0"/>
                <a:ea typeface="Calibri" panose="020F0502020204030204" pitchFamily="34" charset="0"/>
                <a:cs typeface="Calibri" panose="020F0502020204030204" pitchFamily="34" charset="0"/>
              </a:rPr>
              <a:t>ΠΟΡΕΙΑ ΥΛΟΠΟΙΗΣΗΣ ΔΕΙΚΤΩΝ του Προγράμματος</a:t>
            </a:r>
            <a:endParaRPr lang="el-GR" sz="3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9651178A-0A14-43D1-AE6E-92B1A35C2371}"/>
              </a:ext>
            </a:extLst>
          </p:cNvPr>
          <p:cNvPicPr>
            <a:picLocks noChangeAspect="1"/>
          </p:cNvPicPr>
          <p:nvPr/>
        </p:nvPicPr>
        <p:blipFill>
          <a:blip r:embed="rId2"/>
          <a:stretch>
            <a:fillRect/>
          </a:stretch>
        </p:blipFill>
        <p:spPr>
          <a:xfrm>
            <a:off x="2443942" y="1841654"/>
            <a:ext cx="18986269" cy="10254696"/>
          </a:xfrm>
          <a:prstGeom prst="rect">
            <a:avLst/>
          </a:prstGeom>
        </p:spPr>
      </p:pic>
    </p:spTree>
    <p:extLst>
      <p:ext uri="{BB962C8B-B14F-4D97-AF65-F5344CB8AC3E}">
        <p14:creationId xmlns:p14="http://schemas.microsoft.com/office/powerpoint/2010/main" val="7157219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C32ABE6F-5425-4B3E-99B7-754B4589494E}"/>
              </a:ext>
            </a:extLst>
          </p:cNvPr>
          <p:cNvPicPr>
            <a:picLocks noChangeAspect="1"/>
          </p:cNvPicPr>
          <p:nvPr/>
        </p:nvPicPr>
        <p:blipFill>
          <a:blip r:embed="rId2"/>
          <a:stretch>
            <a:fillRect/>
          </a:stretch>
        </p:blipFill>
        <p:spPr>
          <a:xfrm>
            <a:off x="2294313" y="1742210"/>
            <a:ext cx="19368654" cy="10412590"/>
          </a:xfrm>
          <a:prstGeom prst="rect">
            <a:avLst/>
          </a:prstGeom>
        </p:spPr>
      </p:pic>
    </p:spTree>
    <p:extLst>
      <p:ext uri="{BB962C8B-B14F-4D97-AF65-F5344CB8AC3E}">
        <p14:creationId xmlns:p14="http://schemas.microsoft.com/office/powerpoint/2010/main" val="13410779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8FEADA8E-0825-4B0B-B686-33D6908C65CD}"/>
              </a:ext>
            </a:extLst>
          </p:cNvPr>
          <p:cNvPicPr>
            <a:picLocks noChangeAspect="1"/>
          </p:cNvPicPr>
          <p:nvPr/>
        </p:nvPicPr>
        <p:blipFill>
          <a:blip r:embed="rId2"/>
          <a:stretch>
            <a:fillRect/>
          </a:stretch>
        </p:blipFill>
        <p:spPr>
          <a:xfrm>
            <a:off x="1072649" y="2709949"/>
            <a:ext cx="22094239" cy="8844742"/>
          </a:xfrm>
          <a:prstGeom prst="rect">
            <a:avLst/>
          </a:prstGeom>
        </p:spPr>
      </p:pic>
    </p:spTree>
    <p:extLst>
      <p:ext uri="{BB962C8B-B14F-4D97-AF65-F5344CB8AC3E}">
        <p14:creationId xmlns:p14="http://schemas.microsoft.com/office/powerpoint/2010/main" val="36479356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66468" y="515104"/>
            <a:ext cx="20906602" cy="985893"/>
          </a:xfrm>
          <a:ln>
            <a:noFill/>
          </a:ln>
        </p:spPr>
        <p:txBody>
          <a:bodyPr>
            <a:normAutofit/>
          </a:bodyPr>
          <a:lstStyle/>
          <a:p>
            <a:r>
              <a:rPr lang="el-GR" sz="4800" b="1" u="sng" kern="0" dirty="0">
                <a:solidFill>
                  <a:srgbClr val="00BDDE"/>
                </a:solidFill>
                <a:uFill>
                  <a:solidFill>
                    <a:srgbClr val="92D050"/>
                  </a:solidFill>
                </a:uFill>
                <a:latin typeface="Trebuchet MS" panose="020B0603020202020204" pitchFamily="34" charset="0"/>
                <a:cs typeface="Calibri"/>
              </a:rPr>
              <a:t>Προτεραιότητα 4 - Κοινωνική Καινοτομία</a:t>
            </a:r>
          </a:p>
        </p:txBody>
      </p:sp>
      <p:sp>
        <p:nvSpPr>
          <p:cNvPr id="3" name="Θέση περιεχομένου 2"/>
          <p:cNvSpPr>
            <a:spLocks noGrp="1"/>
          </p:cNvSpPr>
          <p:nvPr>
            <p:ph idx="1"/>
          </p:nvPr>
        </p:nvSpPr>
        <p:spPr>
          <a:xfrm>
            <a:off x="1666468" y="2617707"/>
            <a:ext cx="20906602" cy="663376"/>
          </a:xfrm>
        </p:spPr>
        <p:txBody>
          <a:bodyPr/>
          <a:lstStyle/>
          <a:p>
            <a:pPr marL="896938" indent="-896938">
              <a:spcBef>
                <a:spcPts val="1200"/>
              </a:spcBef>
              <a:buClr>
                <a:srgbClr val="92D050"/>
              </a:buClr>
              <a:buFont typeface="Wingdings" panose="05000000000000000000" pitchFamily="2" charset="2"/>
              <a:buChar char="Ø"/>
            </a:pPr>
            <a:endParaRPr lang="el-GR" sz="4000" kern="0" dirty="0">
              <a:solidFill>
                <a:srgbClr val="002060"/>
              </a:solidFill>
              <a:latin typeface="Trebuchet MS"/>
              <a:cs typeface="Trebuchet MS"/>
            </a:endParaRPr>
          </a:p>
          <a:p>
            <a:pPr marL="0" indent="0">
              <a:buNone/>
            </a:pPr>
            <a:endParaRPr lang="el-GR" dirty="0"/>
          </a:p>
        </p:txBody>
      </p:sp>
      <p:graphicFrame>
        <p:nvGraphicFramePr>
          <p:cNvPr id="5" name="Πίνακας 4"/>
          <p:cNvGraphicFramePr>
            <a:graphicFrameLocks noGrp="1"/>
          </p:cNvGraphicFramePr>
          <p:nvPr>
            <p:extLst>
              <p:ext uri="{D42A27DB-BD31-4B8C-83A1-F6EECF244321}">
                <p14:modId xmlns:p14="http://schemas.microsoft.com/office/powerpoint/2010/main" val="289300699"/>
              </p:ext>
            </p:extLst>
          </p:nvPr>
        </p:nvGraphicFramePr>
        <p:xfrm>
          <a:off x="1721223" y="1500997"/>
          <a:ext cx="21156705" cy="10702011"/>
        </p:xfrm>
        <a:graphic>
          <a:graphicData uri="http://schemas.openxmlformats.org/drawingml/2006/table">
            <a:tbl>
              <a:tblPr firstRow="1" bandRow="1">
                <a:tableStyleId>{68D230F3-CF80-4859-8CE7-A43EE81993B5}</a:tableStyleId>
              </a:tblPr>
              <a:tblGrid>
                <a:gridCol w="2886635">
                  <a:extLst>
                    <a:ext uri="{9D8B030D-6E8A-4147-A177-3AD203B41FA5}">
                      <a16:colId xmlns:a16="http://schemas.microsoft.com/office/drawing/2014/main" val="698476607"/>
                    </a:ext>
                  </a:extLst>
                </a:gridCol>
                <a:gridCol w="18270070">
                  <a:extLst>
                    <a:ext uri="{9D8B030D-6E8A-4147-A177-3AD203B41FA5}">
                      <a16:colId xmlns:a16="http://schemas.microsoft.com/office/drawing/2014/main" val="3454214950"/>
                    </a:ext>
                  </a:extLst>
                </a:gridCol>
              </a:tblGrid>
              <a:tr h="603848">
                <a:tc>
                  <a:txBody>
                    <a:bodyPr/>
                    <a:lstStyle/>
                    <a:p>
                      <a:r>
                        <a:rPr lang="el-GR" sz="2400" b="1" u="none" kern="0" dirty="0">
                          <a:solidFill>
                            <a:srgbClr val="00BDDE"/>
                          </a:solidFill>
                          <a:uFill>
                            <a:solidFill>
                              <a:srgbClr val="92D050"/>
                            </a:solidFill>
                          </a:uFill>
                          <a:latin typeface="Trebuchet MS" panose="020B0603020202020204" pitchFamily="34" charset="0"/>
                          <a:ea typeface="+mj-ea"/>
                          <a:cs typeface="Calibri"/>
                        </a:rPr>
                        <a:t>Προϋπολογισμός:</a:t>
                      </a:r>
                    </a:p>
                  </a:txBody>
                  <a:tcPr anchor="ctr">
                    <a:lnT w="12700" cap="flat" cmpd="sng" algn="ctr">
                      <a:noFill/>
                      <a:prstDash val="solid"/>
                      <a:round/>
                      <a:headEnd type="none" w="med" len="med"/>
                      <a:tailEnd type="none" w="med" len="med"/>
                    </a:lnT>
                  </a:tcP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n-US" sz="2400" b="1" kern="0" dirty="0">
                          <a:solidFill>
                            <a:schemeClr val="accent1">
                              <a:lumMod val="50000"/>
                            </a:schemeClr>
                          </a:solidFill>
                          <a:latin typeface="Trebuchet MS" panose="020B0603020202020204" pitchFamily="34" charset="0"/>
                          <a:cs typeface="Trebuchet MS"/>
                        </a:rPr>
                        <a:t>2</a:t>
                      </a:r>
                      <a:r>
                        <a:rPr lang="el-GR" sz="2400" b="1" kern="0" dirty="0">
                          <a:solidFill>
                            <a:schemeClr val="accent1">
                              <a:lumMod val="50000"/>
                            </a:schemeClr>
                          </a:solidFill>
                          <a:latin typeface="Trebuchet MS" panose="020B0603020202020204" pitchFamily="34" charset="0"/>
                          <a:cs typeface="Trebuchet MS"/>
                        </a:rPr>
                        <a:t>5 εκατ.€ </a:t>
                      </a:r>
                      <a:r>
                        <a:rPr lang="el-GR" sz="2400" b="1" i="1" kern="0" dirty="0">
                          <a:solidFill>
                            <a:srgbClr val="92D050"/>
                          </a:solidFill>
                          <a:latin typeface="Trebuchet MS" panose="020B0603020202020204" pitchFamily="34" charset="0"/>
                          <a:cs typeface="Trebuchet MS"/>
                        </a:rPr>
                        <a:t>(1%) </a:t>
                      </a:r>
                    </a:p>
                  </a:txBody>
                  <a:tcPr anchor="ctr">
                    <a:lnT w="12700" cap="flat" cmpd="sng" algn="ctr">
                      <a:noFill/>
                      <a:prstDash val="solid"/>
                      <a:round/>
                      <a:headEnd type="none" w="med" len="med"/>
                      <a:tailEnd type="none" w="med" len="med"/>
                    </a:lnT>
                  </a:tcPr>
                </a:tc>
                <a:extLst>
                  <a:ext uri="{0D108BD9-81ED-4DB2-BD59-A6C34878D82A}">
                    <a16:rowId xmlns:a16="http://schemas.microsoft.com/office/drawing/2014/main" val="2450545711"/>
                  </a:ext>
                </a:extLst>
              </a:tr>
              <a:tr h="909242">
                <a:tc>
                  <a:txBody>
                    <a:bodyPr/>
                    <a:lstStyle/>
                    <a:p>
                      <a:pPr marL="0" algn="l" defTabSz="1818010" rtl="0" eaLnBrk="1" latinLnBrk="0" hangingPunct="1"/>
                      <a:r>
                        <a:rPr lang="el-GR" sz="2400" b="1" u="none" kern="0" dirty="0">
                          <a:solidFill>
                            <a:srgbClr val="00BDDE"/>
                          </a:solidFill>
                          <a:uFill>
                            <a:solidFill>
                              <a:srgbClr val="92D050"/>
                            </a:solidFill>
                          </a:uFill>
                          <a:latin typeface="Trebuchet MS" panose="020B0603020202020204" pitchFamily="34" charset="0"/>
                          <a:ea typeface="+mj-ea"/>
                          <a:cs typeface="Calibri"/>
                        </a:rPr>
                        <a:t>Περιγραφή:</a:t>
                      </a:r>
                    </a:p>
                  </a:txBody>
                  <a:tcPr>
                    <a:solidFill>
                      <a:schemeClr val="accent6">
                        <a:lumMod val="40000"/>
                        <a:lumOff val="60000"/>
                        <a:alpha val="20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l-GR" sz="2400" kern="1200" dirty="0">
                          <a:solidFill>
                            <a:schemeClr val="accent1">
                              <a:lumMod val="50000"/>
                            </a:schemeClr>
                          </a:solidFill>
                          <a:effectLst/>
                          <a:latin typeface="Trebuchet MS" panose="020B0603020202020204" pitchFamily="34" charset="0"/>
                          <a:ea typeface="+mn-ea"/>
                          <a:cs typeface="+mn-cs"/>
                        </a:rPr>
                        <a:t>Αποσκοπεί στη χρηματοδότηση δράσεων κοινωνικής καινοτομίας, νέων πεδίων κοινωνικής οικονομίας, κοινωνικού πειραματισμού, κ.α.,</a:t>
                      </a:r>
                      <a:r>
                        <a:rPr lang="el-GR" sz="2400" kern="1200" baseline="0" dirty="0">
                          <a:solidFill>
                            <a:schemeClr val="accent1">
                              <a:lumMod val="50000"/>
                            </a:schemeClr>
                          </a:solidFill>
                          <a:effectLst/>
                          <a:latin typeface="Trebuchet MS" panose="020B0603020202020204" pitchFamily="34" charset="0"/>
                          <a:ea typeface="+mn-ea"/>
                          <a:cs typeface="+mn-cs"/>
                        </a:rPr>
                        <a:t> σε όλους τους τομείς του Προγράμματος.</a:t>
                      </a:r>
                      <a:endParaRPr lang="el-GR" sz="2400" kern="1200" noProof="0" dirty="0">
                        <a:solidFill>
                          <a:schemeClr val="accent1">
                            <a:lumMod val="50000"/>
                          </a:schemeClr>
                        </a:solidFill>
                        <a:effectLs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067721579"/>
                  </a:ext>
                </a:extLst>
              </a:tr>
              <a:tr h="2646437">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Ωφελούμενοι:</a:t>
                      </a:r>
                    </a:p>
                  </a:txBody>
                  <a:tcPr/>
                </a:tc>
                <a:tc>
                  <a:txBody>
                    <a:bodyPr/>
                    <a:lstStyle/>
                    <a:p>
                      <a:pPr marL="342900" marR="0" lvl="0" indent="-342900" algn="l" defTabSz="181801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l-GR" sz="24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Άνεργοι και ανενεργοί </a:t>
                      </a:r>
                      <a:r>
                        <a:rPr kumimoji="0" lang="el-GR" sz="2200" b="0" i="1" u="none" strike="noStrike" kern="1200" cap="none" spc="0" normalizeH="0" baseline="0" dirty="0">
                          <a:ln>
                            <a:noFill/>
                          </a:ln>
                          <a:solidFill>
                            <a:srgbClr val="002060"/>
                          </a:solidFill>
                          <a:effectLst/>
                          <a:uLnTx/>
                          <a:uFillTx/>
                          <a:latin typeface="Trebuchet MS" panose="020B0603020202020204" pitchFamily="34" charset="0"/>
                          <a:ea typeface="+mn-ea"/>
                          <a:cs typeface="+mn-cs"/>
                        </a:rPr>
                        <a:t>(συμπεριλαμβανομένων και των ευάλωτων και ειδικών ομάδων πληθυσμού)</a:t>
                      </a:r>
                    </a:p>
                    <a:p>
                      <a:pPr marL="342900" marR="0" lvl="0" indent="-342900" algn="l" defTabSz="181801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l-GR" sz="24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Ευάλωτες και ειδικές ομάδες πληθυσμού: </a:t>
                      </a:r>
                      <a:r>
                        <a:rPr kumimoji="0" lang="el-GR" sz="2200" b="0" i="1" u="none" strike="noStrike" kern="1200" cap="none" spc="0" normalizeH="0" baseline="0" dirty="0">
                          <a:ln>
                            <a:noFill/>
                          </a:ln>
                          <a:solidFill>
                            <a:srgbClr val="002060"/>
                          </a:solidFill>
                          <a:effectLst/>
                          <a:uLnTx/>
                          <a:uFillTx/>
                          <a:latin typeface="Trebuchet MS" panose="020B0603020202020204" pitchFamily="34" charset="0"/>
                          <a:ea typeface="+mn-ea"/>
                          <a:cs typeface="+mn-cs"/>
                        </a:rPr>
                        <a:t>αρχηγοί μονογονεϊκών οικογενειών, άτομα απειλούμενα / εκτεθειμένα σε φτώχεια και κοινωνικό αποκλεισμό, ΑμεΑ, άτομα με παραβατικό παρελθόν (αποφυλακισμένοι, απεξαρτημένοι), </a:t>
                      </a:r>
                      <a:r>
                        <a:rPr kumimoji="0" lang="el-GR" sz="2200" b="0" i="1" u="none" strike="noStrike" kern="1200" cap="none" spc="0" normalizeH="0" baseline="0" dirty="0" err="1">
                          <a:ln>
                            <a:noFill/>
                          </a:ln>
                          <a:solidFill>
                            <a:srgbClr val="002060"/>
                          </a:solidFill>
                          <a:effectLst/>
                          <a:uLnTx/>
                          <a:uFillTx/>
                          <a:latin typeface="Trebuchet MS" panose="020B0603020202020204" pitchFamily="34" charset="0"/>
                          <a:ea typeface="+mn-ea"/>
                          <a:cs typeface="+mn-cs"/>
                        </a:rPr>
                        <a:t>Ρομά</a:t>
                      </a:r>
                      <a:r>
                        <a:rPr kumimoji="0" lang="el-GR" sz="2200" b="0" i="1" u="none" strike="noStrike" kern="1200" cap="none" spc="0" normalizeH="0" baseline="0" dirty="0">
                          <a:ln>
                            <a:noFill/>
                          </a:ln>
                          <a:solidFill>
                            <a:srgbClr val="002060"/>
                          </a:solidFill>
                          <a:effectLst/>
                          <a:uLnTx/>
                          <a:uFillTx/>
                          <a:latin typeface="Trebuchet MS" panose="020B0603020202020204" pitchFamily="34" charset="0"/>
                          <a:ea typeface="+mn-ea"/>
                          <a:cs typeface="+mn-cs"/>
                        </a:rPr>
                        <a:t>, πολίτες τρίτων χωρών με άδεια διαμονής, αιτούντες άσυλο, δικαιούχοι διεθνούς αμνηστίας, μ</a:t>
                      </a:r>
                      <a:r>
                        <a:rPr lang="el-GR" sz="2400" i="1" kern="1200" dirty="0">
                          <a:solidFill>
                            <a:schemeClr val="tx1"/>
                          </a:solidFill>
                          <a:effectLst/>
                          <a:latin typeface="Trebuchet MS" panose="020B0603020202020204" pitchFamily="34" charset="0"/>
                          <a:ea typeface="+mn-ea"/>
                          <a:cs typeface="+mn-cs"/>
                        </a:rPr>
                        <a:t>ακροχρόνια ασθενείς σε νοσοκομεία ή/και σε δομές αποκατάστασης, τρόφιμοι μονάδων ψυχικής υγείας, </a:t>
                      </a:r>
                      <a:r>
                        <a:rPr kumimoji="0" lang="el-GR" sz="2200" b="0" i="1" u="none" strike="noStrike" kern="1200" cap="none" spc="0" normalizeH="0" baseline="0" dirty="0">
                          <a:ln>
                            <a:noFill/>
                          </a:ln>
                          <a:solidFill>
                            <a:srgbClr val="002060"/>
                          </a:solidFill>
                          <a:effectLst/>
                          <a:uLnTx/>
                          <a:uFillTx/>
                          <a:latin typeface="Trebuchet MS" panose="020B0603020202020204" pitchFamily="34" charset="0"/>
                          <a:ea typeface="+mn-ea"/>
                          <a:cs typeface="+mn-cs"/>
                        </a:rPr>
                        <a:t>θύματα εγκλήματος και βίας, κ</a:t>
                      </a:r>
                      <a:r>
                        <a:rPr lang="el-GR" sz="2400" i="1" kern="1200" dirty="0">
                          <a:solidFill>
                            <a:schemeClr val="tx1"/>
                          </a:solidFill>
                          <a:effectLst/>
                          <a:latin typeface="Trebuchet MS" panose="020B0603020202020204" pitchFamily="34" charset="0"/>
                          <a:ea typeface="+mn-ea"/>
                          <a:cs typeface="+mn-cs"/>
                        </a:rPr>
                        <a:t>ακοποιημένες γυναίκες ή/και παιδιά, </a:t>
                      </a:r>
                      <a:r>
                        <a:rPr kumimoji="0" lang="el-GR" sz="2200" b="0" i="1" u="none" strike="noStrike" kern="1200" cap="none" spc="0" normalizeH="0" baseline="0" dirty="0">
                          <a:ln>
                            <a:noFill/>
                          </a:ln>
                          <a:solidFill>
                            <a:srgbClr val="002060"/>
                          </a:solidFill>
                          <a:effectLst/>
                          <a:uLnTx/>
                          <a:uFillTx/>
                          <a:latin typeface="Trebuchet MS" panose="020B0603020202020204" pitchFamily="34" charset="0"/>
                          <a:ea typeface="+mn-ea"/>
                          <a:cs typeface="+mn-cs"/>
                        </a:rPr>
                        <a:t>κ.α.)</a:t>
                      </a:r>
                    </a:p>
                    <a:p>
                      <a:pPr marL="342900" marR="0" lvl="0" indent="-342900" algn="l" defTabSz="181801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l-GR" sz="24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Κοινωνικοί Εταίροι και οργανώσεις της κοινωνίας των πολιτών</a:t>
                      </a:r>
                    </a:p>
                    <a:p>
                      <a:pPr marL="342900" marR="0" lvl="0" indent="-342900" algn="l" defTabSz="181801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l-GR" sz="2400" b="0" i="0" u="none" strike="noStrike" kern="1200" cap="none" spc="0" normalizeH="0" baseline="0" dirty="0">
                          <a:ln>
                            <a:noFill/>
                          </a:ln>
                          <a:solidFill>
                            <a:srgbClr val="002060"/>
                          </a:solidFill>
                          <a:effectLst/>
                          <a:uLnTx/>
                          <a:uFillTx/>
                          <a:latin typeface="Trebuchet MS" panose="020B0603020202020204" pitchFamily="34" charset="0"/>
                          <a:ea typeface="+mn-ea"/>
                          <a:cs typeface="+mn-cs"/>
                        </a:rPr>
                        <a:t>Δημόσιοι Φορείς</a:t>
                      </a:r>
                    </a:p>
                  </a:txBody>
                  <a:tcPr anchor="ctr"/>
                </a:tc>
                <a:extLst>
                  <a:ext uri="{0D108BD9-81ED-4DB2-BD59-A6C34878D82A}">
                    <a16:rowId xmlns:a16="http://schemas.microsoft.com/office/drawing/2014/main" val="1638332652"/>
                  </a:ext>
                </a:extLst>
              </a:tr>
              <a:tr h="636759">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Στόχος 2029:</a:t>
                      </a:r>
                    </a:p>
                  </a:txBody>
                  <a:tcPr anchor="ctr">
                    <a:solidFill>
                      <a:schemeClr val="accent6">
                        <a:lumMod val="40000"/>
                        <a:lumOff val="60000"/>
                        <a:alpha val="20000"/>
                      </a:schemeClr>
                    </a:solidFill>
                  </a:tcPr>
                </a:tc>
                <a:tc>
                  <a:txBody>
                    <a:bodyPr/>
                    <a:lstStyle/>
                    <a:p>
                      <a:pPr marL="0" indent="0" algn="just" fontAlgn="t">
                        <a:buFont typeface="Arial" panose="020B0604020202020204" pitchFamily="34" charset="0"/>
                        <a:buNone/>
                      </a:pPr>
                      <a:r>
                        <a:rPr lang="el-GR" sz="2400" b="1" i="0" u="none" strike="noStrike" dirty="0">
                          <a:solidFill>
                            <a:schemeClr val="accent1">
                              <a:lumMod val="50000"/>
                            </a:schemeClr>
                          </a:solidFill>
                          <a:effectLst/>
                          <a:latin typeface="Trebuchet MS" panose="020B0603020202020204" pitchFamily="34" charset="0"/>
                        </a:rPr>
                        <a:t>38 </a:t>
                      </a:r>
                      <a:r>
                        <a:rPr lang="el-GR" sz="2400" b="0" i="0" u="none" strike="noStrike" dirty="0">
                          <a:solidFill>
                            <a:schemeClr val="accent1">
                              <a:lumMod val="50000"/>
                            </a:schemeClr>
                          </a:solidFill>
                          <a:effectLst/>
                          <a:latin typeface="Trebuchet MS" panose="020B0603020202020204" pitchFamily="34" charset="0"/>
                        </a:rPr>
                        <a:t>καινοτόμες</a:t>
                      </a:r>
                      <a:r>
                        <a:rPr lang="el-GR" sz="2400" b="0" i="0" u="none" strike="noStrike" baseline="0" dirty="0">
                          <a:solidFill>
                            <a:schemeClr val="accent1">
                              <a:lumMod val="50000"/>
                            </a:schemeClr>
                          </a:solidFill>
                          <a:effectLst/>
                          <a:latin typeface="Trebuchet MS" panose="020B0603020202020204" pitchFamily="34" charset="0"/>
                        </a:rPr>
                        <a:t> δράσεις</a:t>
                      </a:r>
                      <a:endParaRPr lang="el-GR" sz="2400" b="0" i="0" u="none" strike="noStrike" dirty="0">
                        <a:solidFill>
                          <a:schemeClr val="accent1">
                            <a:lumMod val="50000"/>
                          </a:schemeClr>
                        </a:solidFill>
                        <a:effectLst/>
                        <a:latin typeface="Trebuchet MS" panose="020B0603020202020204" pitchFamily="34" charset="0"/>
                      </a:endParaRPr>
                    </a:p>
                  </a:txBody>
                  <a:tcPr anchor="ctr">
                    <a:solidFill>
                      <a:schemeClr val="accent6">
                        <a:lumMod val="40000"/>
                        <a:lumOff val="60000"/>
                        <a:alpha val="20000"/>
                      </a:schemeClr>
                    </a:solidFill>
                  </a:tcPr>
                </a:tc>
                <a:extLst>
                  <a:ext uri="{0D108BD9-81ED-4DB2-BD59-A6C34878D82A}">
                    <a16:rowId xmlns:a16="http://schemas.microsoft.com/office/drawing/2014/main" val="3219547786"/>
                  </a:ext>
                </a:extLst>
              </a:tr>
              <a:tr h="829048">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Ειδικοί Στόχοι - Ενδεικτικές Δράσεις:</a:t>
                      </a:r>
                    </a:p>
                    <a:p>
                      <a:pPr marL="0" marR="0" lvl="0" indent="0" algn="l" defTabSz="1818010" rtl="0" eaLnBrk="1" fontAlgn="auto" latinLnBrk="0" hangingPunct="1">
                        <a:lnSpc>
                          <a:spcPct val="100000"/>
                        </a:lnSpc>
                        <a:spcBef>
                          <a:spcPts val="0"/>
                        </a:spcBef>
                        <a:spcAft>
                          <a:spcPts val="0"/>
                        </a:spcAft>
                        <a:buClrTx/>
                        <a:buSzTx/>
                        <a:buFontTx/>
                        <a:buNone/>
                        <a:tabLst/>
                        <a:defRPr/>
                      </a:pPr>
                      <a:r>
                        <a:rPr lang="el-GR" sz="2200" b="1" dirty="0" err="1">
                          <a:solidFill>
                            <a:srgbClr val="002060"/>
                          </a:solidFill>
                          <a:latin typeface="Trebuchet MS" panose="020B0603020202020204" pitchFamily="34" charset="0"/>
                        </a:rPr>
                        <a:t>4.α</a:t>
                      </a:r>
                      <a:r>
                        <a:rPr lang="el-GR" sz="2200" b="1" baseline="0" dirty="0">
                          <a:solidFill>
                            <a:srgbClr val="002060"/>
                          </a:solidFill>
                          <a:latin typeface="Trebuchet MS" panose="020B0603020202020204" pitchFamily="34" charset="0"/>
                        </a:rPr>
                        <a:t> </a:t>
                      </a:r>
                      <a:r>
                        <a:rPr lang="el-GR" sz="2200" b="1" i="1" baseline="0" dirty="0">
                          <a:solidFill>
                            <a:srgbClr val="002060"/>
                          </a:solidFill>
                          <a:latin typeface="Trebuchet MS" panose="020B0603020202020204" pitchFamily="34" charset="0"/>
                        </a:rPr>
                        <a:t>(4.1) – </a:t>
                      </a:r>
                      <a:r>
                        <a:rPr lang="el-GR" sz="2200" b="1" baseline="0" dirty="0">
                          <a:solidFill>
                            <a:srgbClr val="002060"/>
                          </a:solidFill>
                          <a:latin typeface="Trebuchet MS" panose="020B0603020202020204" pitchFamily="34" charset="0"/>
                        </a:rPr>
                        <a:t>Απασχόληση: </a:t>
                      </a:r>
                      <a:r>
                        <a:rPr lang="el-GR" sz="2200" b="0" i="0" u="none" strike="noStrike" dirty="0">
                          <a:solidFill>
                            <a:schemeClr val="accent1">
                              <a:lumMod val="50000"/>
                            </a:schemeClr>
                          </a:solidFill>
                          <a:effectLst/>
                          <a:latin typeface="Trebuchet MS" panose="020B0603020202020204" pitchFamily="34" charset="0"/>
                        </a:rPr>
                        <a:t>Πρόγραμμα </a:t>
                      </a:r>
                      <a:r>
                        <a:rPr lang="en-US" sz="2200" b="0" i="0" u="none" strike="noStrike" dirty="0">
                          <a:solidFill>
                            <a:schemeClr val="accent1">
                              <a:lumMod val="50000"/>
                            </a:schemeClr>
                          </a:solidFill>
                          <a:effectLst/>
                          <a:latin typeface="Trebuchet MS" panose="020B0603020202020204" pitchFamily="34" charset="0"/>
                        </a:rPr>
                        <a:t>ALMA</a:t>
                      </a:r>
                      <a:r>
                        <a:rPr lang="el-GR" sz="2200" b="0" i="0" u="none" strike="noStrike" dirty="0">
                          <a:solidFill>
                            <a:schemeClr val="accent1">
                              <a:lumMod val="50000"/>
                            </a:schemeClr>
                          </a:solidFill>
                          <a:effectLst/>
                          <a:latin typeface="Trebuchet MS" panose="020B0603020202020204" pitchFamily="34" charset="0"/>
                        </a:rPr>
                        <a:t> </a:t>
                      </a: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chemeClr val="accent1">
                              <a:lumMod val="50000"/>
                            </a:schemeClr>
                          </a:solidFill>
                          <a:effectLst/>
                          <a:latin typeface="Trebuchet MS" panose="020B0603020202020204" pitchFamily="34" charset="0"/>
                        </a:rPr>
                        <a:t>Δ</a:t>
                      </a:r>
                      <a:r>
                        <a:rPr lang="el-GR" sz="2200" b="0" i="0" u="none" strike="noStrike" baseline="0" dirty="0">
                          <a:solidFill>
                            <a:schemeClr val="accent1">
                              <a:lumMod val="50000"/>
                            </a:schemeClr>
                          </a:solidFill>
                          <a:effectLst/>
                          <a:latin typeface="Trebuchet MS" panose="020B0603020202020204" pitchFamily="34" charset="0"/>
                        </a:rPr>
                        <a:t>ημιουργία κόμβων και συστάδων για την προώθηση πρωτοβουλιών κοινωνικής επιχειρηματικότητας </a:t>
                      </a:r>
                      <a:r>
                        <a:rPr lang="el-GR" sz="2200" b="0" i="1" u="none" strike="noStrike" baseline="0" dirty="0">
                          <a:solidFill>
                            <a:srgbClr val="00B050"/>
                          </a:solidFill>
                          <a:effectLst/>
                          <a:latin typeface="Trebuchet MS" panose="020B0603020202020204" pitchFamily="34" charset="0"/>
                        </a:rPr>
                        <a:t>(9,5 εκ.€)</a:t>
                      </a:r>
                      <a:endParaRPr lang="el-GR" sz="2200" b="0" i="0" u="none" strike="noStrike" dirty="0">
                        <a:solidFill>
                          <a:schemeClr val="accent1">
                            <a:lumMod val="50000"/>
                          </a:schemeClr>
                        </a:solidFill>
                        <a:effectLst/>
                        <a:latin typeface="Trebuchet MS" panose="020B0603020202020204" pitchFamily="34" charset="0"/>
                      </a:endParaRP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lang="el-GR" sz="2200" b="0" i="0" u="none" strike="noStrike" dirty="0">
                        <a:solidFill>
                          <a:schemeClr val="accent1">
                            <a:lumMod val="50000"/>
                          </a:schemeClr>
                        </a:solidFill>
                        <a:effectLst/>
                        <a:latin typeface="Trebuchet MS" panose="020B0603020202020204" pitchFamily="34" charset="0"/>
                      </a:endParaRPr>
                    </a:p>
                  </a:txBody>
                  <a:tcPr anchor="ctr">
                    <a:solidFill>
                      <a:schemeClr val="accent6">
                        <a:lumMod val="40000"/>
                        <a:lumOff val="60000"/>
                        <a:alpha val="20000"/>
                      </a:schemeClr>
                    </a:solidFill>
                  </a:tcPr>
                </a:tc>
                <a:extLst>
                  <a:ext uri="{0D108BD9-81ED-4DB2-BD59-A6C34878D82A}">
                    <a16:rowId xmlns:a16="http://schemas.microsoft.com/office/drawing/2014/main" val="41961727"/>
                  </a:ext>
                </a:extLst>
              </a:tr>
              <a:tr h="2135931">
                <a:tc gridSpan="2">
                  <a:txBody>
                    <a:bodyPr/>
                    <a:lstStyle/>
                    <a:p>
                      <a:pPr marL="534988" marR="0" lvl="0" indent="-534988" algn="l" defTabSz="1818010" rtl="0" eaLnBrk="1" fontAlgn="auto" latinLnBrk="0" hangingPunct="1">
                        <a:lnSpc>
                          <a:spcPct val="100000"/>
                        </a:lnSpc>
                        <a:spcBef>
                          <a:spcPts val="0"/>
                        </a:spcBef>
                        <a:spcAft>
                          <a:spcPts val="0"/>
                        </a:spcAft>
                        <a:buClrTx/>
                        <a:buSzTx/>
                        <a:buFontTx/>
                        <a:buNone/>
                        <a:tabLst/>
                        <a:defRPr/>
                      </a:pPr>
                      <a:r>
                        <a:rPr lang="el-GR" sz="2200" b="1" u="none" dirty="0" err="1">
                          <a:solidFill>
                            <a:srgbClr val="002060"/>
                          </a:solidFill>
                          <a:latin typeface="Trebuchet MS" panose="020B0603020202020204" pitchFamily="34" charset="0"/>
                        </a:rPr>
                        <a:t>4.β</a:t>
                      </a:r>
                      <a:r>
                        <a:rPr lang="el-GR" sz="2200" b="1" u="none" baseline="0" dirty="0">
                          <a:solidFill>
                            <a:srgbClr val="002060"/>
                          </a:solidFill>
                          <a:latin typeface="Trebuchet MS" panose="020B0603020202020204" pitchFamily="34" charset="0"/>
                        </a:rPr>
                        <a:t> </a:t>
                      </a:r>
                      <a:r>
                        <a:rPr lang="el-GR" sz="2200" b="1" i="1" u="none" baseline="0" dirty="0">
                          <a:solidFill>
                            <a:srgbClr val="002060"/>
                          </a:solidFill>
                          <a:latin typeface="Trebuchet MS" panose="020B0603020202020204" pitchFamily="34" charset="0"/>
                        </a:rPr>
                        <a:t>(4.2) - </a:t>
                      </a:r>
                      <a:r>
                        <a:rPr lang="el-GR" sz="2200" b="1" u="none" baseline="0" dirty="0">
                          <a:solidFill>
                            <a:srgbClr val="002060"/>
                          </a:solidFill>
                          <a:latin typeface="Trebuchet MS" panose="020B0603020202020204" pitchFamily="34" charset="0"/>
                        </a:rPr>
                        <a:t>Αγορά Εργασίας : </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Ενίσχυση φορέων κοινωνικής καινοτομίας (Ελληνικό Κέντρο Ικανοτήτων Κοινωνικής Καινοτομίας)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 Δράσεις Εθνικού Σχεδίου Δράσης για την Ισότητα των Φύλων 2021-2025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Προώθηση της κοινωνικής καινοτομίας (ενέργειες δικτύωσης, διαγωνισμών, δημιουργία συμπράξεων)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Διαγωνισμοί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Δημιουργία δικτύου πόλεων-περιφερειών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 Δημιουργία νέων καινοτόμων εργαλείων για την αύξηση της συμμετοχής και εμπλοκής και της διαβούλευσης με τους κοινωνικούς εταίρους και την κοινωνία των πολιτών, (π.χ. συμμετοχική διακυβέρνηση, δικτυακές πύλες)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 Δημιουργία συμπράξεων φορέων (Δημόσιο, Ιδιωτικοί φορείς, Πανεπιστήμια) για τη δημιουργία δικτύων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Επιχειρησιακή ενδυνάμωση φορέων (δημόσιες αρχές, ερευνητικά και ακαδημαϊκά κέντρα, κοινωνικούς εταίρους, οργανώσεις της κοινωνίας των πολιτών, κ.α.) με τεχνολογική καινοτομία </a:t>
                      </a:r>
                      <a:r>
                        <a:rPr lang="el-GR" sz="2200" b="0" i="1" u="none" strike="noStrike" kern="1200" baseline="0" dirty="0">
                          <a:solidFill>
                            <a:srgbClr val="00B050"/>
                          </a:solidFill>
                          <a:effectLst/>
                          <a:latin typeface="Trebuchet MS" panose="020B0603020202020204" pitchFamily="34" charset="0"/>
                          <a:ea typeface="+mn-ea"/>
                          <a:cs typeface="+mn-cs"/>
                        </a:rPr>
                        <a:t>(9,5 εκ.€)</a:t>
                      </a:r>
                      <a:endParaRPr lang="el-GR" sz="2200" b="1" u="none" baseline="0" dirty="0">
                        <a:solidFill>
                          <a:srgbClr val="002060"/>
                        </a:solidFill>
                        <a:latin typeface="Trebuchet MS" panose="020B0603020202020204" pitchFamily="34" charset="0"/>
                      </a:endParaRP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lang="el-GR" sz="2200" b="1" u="none" baseline="0" dirty="0">
                        <a:solidFill>
                          <a:srgbClr val="002060"/>
                        </a:solidFill>
                        <a:latin typeface="Trebuchet MS" panose="020B0603020202020204" pitchFamily="34" charset="0"/>
                      </a:endParaRPr>
                    </a:p>
                  </a:txBody>
                  <a:tcPr anchor="ctr"/>
                </a:tc>
                <a:extLst>
                  <a:ext uri="{0D108BD9-81ED-4DB2-BD59-A6C34878D82A}">
                    <a16:rowId xmlns:a16="http://schemas.microsoft.com/office/drawing/2014/main" val="4262089060"/>
                  </a:ext>
                </a:extLst>
              </a:tr>
              <a:tr h="1155940">
                <a:tc gridSpan="2">
                  <a:txBody>
                    <a:bodyPr/>
                    <a:lstStyle/>
                    <a:p>
                      <a:pPr marL="627063" marR="0" lvl="0" indent="-627063" algn="l" defTabSz="1818010" rtl="0" eaLnBrk="1" fontAlgn="auto" latinLnBrk="0" hangingPunct="1">
                        <a:lnSpc>
                          <a:spcPct val="100000"/>
                        </a:lnSpc>
                        <a:spcBef>
                          <a:spcPts val="0"/>
                        </a:spcBef>
                        <a:spcAft>
                          <a:spcPts val="0"/>
                        </a:spcAft>
                        <a:buClrTx/>
                        <a:buSzTx/>
                        <a:buFontTx/>
                        <a:buNone/>
                        <a:tabLst/>
                        <a:defRPr/>
                      </a:pPr>
                      <a:r>
                        <a:rPr lang="el-GR" sz="2200" b="1" u="none" dirty="0" err="1">
                          <a:solidFill>
                            <a:srgbClr val="002060"/>
                          </a:solidFill>
                          <a:latin typeface="Trebuchet MS" panose="020B0603020202020204" pitchFamily="34" charset="0"/>
                        </a:rPr>
                        <a:t>4.η</a:t>
                      </a:r>
                      <a:r>
                        <a:rPr lang="el-GR" sz="2200" b="1" u="none" dirty="0">
                          <a:solidFill>
                            <a:srgbClr val="002060"/>
                          </a:solidFill>
                          <a:latin typeface="Trebuchet MS" panose="020B0603020202020204" pitchFamily="34" charset="0"/>
                        </a:rPr>
                        <a:t> </a:t>
                      </a:r>
                      <a:r>
                        <a:rPr lang="el-GR" sz="2200" b="1" i="1" u="none" baseline="0" dirty="0">
                          <a:solidFill>
                            <a:srgbClr val="002060"/>
                          </a:solidFill>
                          <a:latin typeface="Trebuchet MS" panose="020B0603020202020204" pitchFamily="34" charset="0"/>
                        </a:rPr>
                        <a:t>(4.8) - </a:t>
                      </a:r>
                      <a:r>
                        <a:rPr lang="el-GR" sz="2200" b="1" u="none" dirty="0">
                          <a:solidFill>
                            <a:srgbClr val="002060"/>
                          </a:solidFill>
                          <a:latin typeface="Trebuchet MS" panose="020B0603020202020204" pitchFamily="34" charset="0"/>
                        </a:rPr>
                        <a:t>Καταπολέμηση</a:t>
                      </a:r>
                      <a:r>
                        <a:rPr lang="el-GR" sz="2200" b="1" u="none" baseline="0" dirty="0">
                          <a:solidFill>
                            <a:srgbClr val="002060"/>
                          </a:solidFill>
                          <a:latin typeface="Trebuchet MS" panose="020B0603020202020204" pitchFamily="34" charset="0"/>
                        </a:rPr>
                        <a:t> Διακρίσεων </a:t>
                      </a:r>
                      <a:r>
                        <a:rPr lang="el-GR" sz="2000" b="0" i="1" baseline="0" dirty="0">
                          <a:solidFill>
                            <a:srgbClr val="002060"/>
                          </a:solidFill>
                          <a:latin typeface="Trebuchet MS" panose="020B0603020202020204" pitchFamily="34" charset="0"/>
                        </a:rPr>
                        <a:t>(ΑμεΑ, </a:t>
                      </a:r>
                      <a:r>
                        <a:rPr lang="el-GR" sz="2000" b="0" i="1" baseline="0" dirty="0" err="1">
                          <a:solidFill>
                            <a:srgbClr val="002060"/>
                          </a:solidFill>
                          <a:latin typeface="Trebuchet MS" panose="020B0603020202020204" pitchFamily="34" charset="0"/>
                        </a:rPr>
                        <a:t>Ρομά</a:t>
                      </a:r>
                      <a:r>
                        <a:rPr lang="el-GR" sz="2000" b="0" i="1" baseline="0" dirty="0">
                          <a:solidFill>
                            <a:srgbClr val="002060"/>
                          </a:solidFill>
                          <a:latin typeface="Trebuchet MS" panose="020B0603020202020204" pitchFamily="34" charset="0"/>
                        </a:rPr>
                        <a:t>, περιθωριοποιημένες ομάδες) : </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Κοινωνική επιχειρηματικότητα για ευάλωτες και περιθωριοποιημένες ομάδες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Γνωριμία με τον ελληνικό πολιτισμό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Δημιουργία νέων καινοτόμων εργαλείων και διαδικασιών για την αύξηση της συμμετοχής και εμπλοκής της κοινωνίας των πολιτών, των κοινωνικών εταίρων και των πολιτών (π.χ. συμμετοχική διακυβέρνηση, δικτυακές πύλες, κεντρική συμμετοχή χρηστών, κ.α.) </a:t>
                      </a:r>
                      <a:r>
                        <a:rPr lang="el-GR" sz="2200" b="0" i="1" u="none" strike="noStrike" kern="1200" baseline="0" dirty="0">
                          <a:solidFill>
                            <a:srgbClr val="00B050"/>
                          </a:solidFill>
                          <a:effectLst/>
                          <a:latin typeface="Trebuchet MS" panose="020B0603020202020204" pitchFamily="34" charset="0"/>
                          <a:ea typeface="+mn-ea"/>
                          <a:cs typeface="+mn-cs"/>
                        </a:rPr>
                        <a:t>(4 εκ.€)</a:t>
                      </a:r>
                      <a:r>
                        <a:rPr lang="el-GR" sz="2200" b="0" i="0" u="none" strike="noStrike" kern="1200" baseline="0" dirty="0">
                          <a:solidFill>
                            <a:schemeClr val="accent1">
                              <a:lumMod val="50000"/>
                            </a:schemeClr>
                          </a:solidFill>
                          <a:effectLst/>
                          <a:latin typeface="Trebuchet MS" panose="020B0603020202020204" pitchFamily="34" charset="0"/>
                          <a:ea typeface="+mn-ea"/>
                          <a:cs typeface="+mn-cs"/>
                        </a:rPr>
                        <a:t>  </a:t>
                      </a:r>
                    </a:p>
                  </a:txBody>
                  <a:tcPr>
                    <a:noFill/>
                  </a:tcPr>
                </a:tc>
                <a:tc hMerge="1">
                  <a:txBody>
                    <a:bodyPr/>
                    <a:lstStyle/>
                    <a:p>
                      <a:pPr marL="627063" marR="0" lvl="0" indent="-627063" algn="l" defTabSz="1818010" rtl="0" eaLnBrk="1" fontAlgn="auto" latinLnBrk="0" hangingPunct="1">
                        <a:lnSpc>
                          <a:spcPct val="100000"/>
                        </a:lnSpc>
                        <a:spcBef>
                          <a:spcPts val="0"/>
                        </a:spcBef>
                        <a:spcAft>
                          <a:spcPts val="0"/>
                        </a:spcAft>
                        <a:buClrTx/>
                        <a:buSzTx/>
                        <a:buFontTx/>
                        <a:buNone/>
                        <a:tabLst/>
                        <a:defRPr/>
                      </a:pPr>
                      <a:endParaRPr lang="el-GR" sz="2200" b="0" i="0" u="none" strike="noStrike" kern="1200" baseline="0" dirty="0">
                        <a:solidFill>
                          <a:schemeClr val="accent1">
                            <a:lumMod val="50000"/>
                          </a:schemeClr>
                        </a:solidFill>
                        <a:effectLs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27142161"/>
                  </a:ext>
                </a:extLst>
              </a:tr>
              <a:tr h="1784806">
                <a:tc gridSpan="2">
                  <a:txBody>
                    <a:bodyPr/>
                    <a:lstStyle/>
                    <a:p>
                      <a:pPr marL="538163" marR="0" lvl="0" indent="-538163" algn="l" defTabSz="1818010" rtl="0" eaLnBrk="1" fontAlgn="auto" latinLnBrk="0" hangingPunct="1">
                        <a:lnSpc>
                          <a:spcPct val="100000"/>
                        </a:lnSpc>
                        <a:spcBef>
                          <a:spcPts val="0"/>
                        </a:spcBef>
                        <a:spcAft>
                          <a:spcPts val="0"/>
                        </a:spcAft>
                        <a:buClrTx/>
                        <a:buSzTx/>
                        <a:buFontTx/>
                        <a:buNone/>
                        <a:tabLst/>
                        <a:defRPr/>
                      </a:pPr>
                      <a:r>
                        <a:rPr lang="el-GR" sz="2200" b="1" dirty="0" err="1">
                          <a:solidFill>
                            <a:srgbClr val="002060"/>
                          </a:solidFill>
                          <a:latin typeface="Trebuchet MS" panose="020B0603020202020204" pitchFamily="34" charset="0"/>
                        </a:rPr>
                        <a:t>4.ια</a:t>
                      </a:r>
                      <a:r>
                        <a:rPr lang="el-GR" sz="2200" b="1" dirty="0">
                          <a:solidFill>
                            <a:srgbClr val="002060"/>
                          </a:solidFill>
                          <a:latin typeface="Trebuchet MS" panose="020B0603020202020204" pitchFamily="34" charset="0"/>
                        </a:rPr>
                        <a:t> </a:t>
                      </a:r>
                      <a:r>
                        <a:rPr lang="el-GR" sz="2200" b="1" i="1" dirty="0">
                          <a:solidFill>
                            <a:srgbClr val="002060"/>
                          </a:solidFill>
                          <a:latin typeface="Trebuchet MS" panose="020B0603020202020204" pitchFamily="34" charset="0"/>
                        </a:rPr>
                        <a:t>(4.11) - </a:t>
                      </a:r>
                      <a:r>
                        <a:rPr lang="el-GR" sz="2200" b="1" dirty="0">
                          <a:solidFill>
                            <a:srgbClr val="002060"/>
                          </a:solidFill>
                          <a:latin typeface="Trebuchet MS" panose="020B0603020202020204" pitchFamily="34" charset="0"/>
                        </a:rPr>
                        <a:t>Υγεία, Κοινωνική Πρόνοια, Στέγαση: </a:t>
                      </a:r>
                      <a:r>
                        <a:rPr lang="el-GR" sz="2200" b="0" i="0" u="none" strike="noStrike" dirty="0">
                          <a:solidFill>
                            <a:schemeClr val="accent1">
                              <a:lumMod val="50000"/>
                            </a:schemeClr>
                          </a:solidFill>
                          <a:effectLst/>
                          <a:latin typeface="Trebuchet MS" panose="020B0603020202020204" pitchFamily="34" charset="0"/>
                        </a:rPr>
                        <a:t>Παραγωγή πλαισίου τεκμηρίωσης και εφαρμογής για χρηματοδότηση</a:t>
                      </a:r>
                      <a:r>
                        <a:rPr lang="el-GR" sz="2200" b="0" i="0" u="none" strike="noStrike" baseline="0" dirty="0">
                          <a:solidFill>
                            <a:schemeClr val="accent1">
                              <a:lumMod val="50000"/>
                            </a:schemeClr>
                          </a:solidFill>
                          <a:effectLst/>
                          <a:latin typeface="Trebuchet MS" panose="020B0603020202020204" pitchFamily="34" charset="0"/>
                        </a:rPr>
                        <a:t> δράσεων κοινωνικής στέγασης, περιλαμβανομένης δυνητικά συνδυαστικής πράξης επιστρεπτέων και μη μορφών στήριξης ή ανάπτυξης χρηματοοικονομικού εργαλείου, σε πεδία κοινωνικής καινοτομίας, κοινωνικής οικονομίας και επιχειρηματικότητας (έμφαση σε ευάλωτες ομάδες πληθυσμού: άστεγοι, άνεργοι)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lang="el-GR" sz="2200" b="0" i="0" u="none" strike="noStrike" baseline="0" dirty="0">
                          <a:solidFill>
                            <a:schemeClr val="accent1">
                              <a:lumMod val="50000"/>
                            </a:schemeClr>
                          </a:solidFill>
                          <a:effectLst/>
                          <a:latin typeface="Trebuchet MS" panose="020B0603020202020204" pitchFamily="34" charset="0"/>
                        </a:rPr>
                        <a:t> Ενδυνάμωση της ψυχικής υγείας για ομάδες ΕΚΟ </a:t>
                      </a: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lang="el-GR" sz="2200" b="0" i="0" u="none" strike="noStrike" baseline="0" dirty="0">
                          <a:solidFill>
                            <a:schemeClr val="accent1">
                              <a:lumMod val="50000"/>
                            </a:schemeClr>
                          </a:solidFill>
                          <a:effectLst/>
                          <a:latin typeface="Trebuchet MS" panose="020B0603020202020204" pitchFamily="34" charset="0"/>
                        </a:rPr>
                        <a:t> Τεχνολογική καινοτομία προς εξυπηρέτηση ειδικών αναγκών (χρήση γλωσσικών τεχνολογιών Τεχνητής Νοημοσύνης) </a:t>
                      </a:r>
                      <a:r>
                        <a:rPr lang="el-GR" sz="2200" b="0" i="1" u="none" strike="noStrike" baseline="0" dirty="0">
                          <a:solidFill>
                            <a:srgbClr val="00B050"/>
                          </a:solidFill>
                          <a:effectLst/>
                          <a:latin typeface="Trebuchet MS" panose="020B0603020202020204" pitchFamily="34" charset="0"/>
                        </a:rPr>
                        <a:t>(2 εκ.€)</a:t>
                      </a:r>
                      <a:endParaRPr lang="el-GR" sz="2200" b="0" i="0" u="none" strike="noStrike" dirty="0">
                        <a:solidFill>
                          <a:schemeClr val="accent1">
                            <a:lumMod val="50000"/>
                          </a:schemeClr>
                        </a:solidFill>
                        <a:effectLst/>
                        <a:latin typeface="Trebuchet MS" panose="020B0603020202020204" pitchFamily="34" charset="0"/>
                      </a:endParaRPr>
                    </a:p>
                  </a:txBody>
                  <a:tcPr>
                    <a:noFill/>
                  </a:tcPr>
                </a:tc>
                <a:tc hMerge="1">
                  <a:txBody>
                    <a:bodyPr/>
                    <a:lstStyle/>
                    <a:p>
                      <a:pPr marL="538163" marR="0" lvl="0" indent="-538163" algn="l" defTabSz="1818010" rtl="0" eaLnBrk="1" fontAlgn="auto" latinLnBrk="0" hangingPunct="1">
                        <a:lnSpc>
                          <a:spcPct val="100000"/>
                        </a:lnSpc>
                        <a:spcBef>
                          <a:spcPts val="0"/>
                        </a:spcBef>
                        <a:spcAft>
                          <a:spcPts val="0"/>
                        </a:spcAft>
                        <a:buClrTx/>
                        <a:buSzTx/>
                        <a:buFontTx/>
                        <a:buNone/>
                        <a:tabLst/>
                        <a:defRPr/>
                      </a:pPr>
                      <a:endParaRPr lang="el-GR" sz="2200" b="0" i="0" u="none" strike="noStrike" dirty="0">
                        <a:solidFill>
                          <a:schemeClr val="accent1">
                            <a:lumMod val="50000"/>
                          </a:schemeClr>
                        </a:solidFill>
                        <a:effectLst/>
                        <a:latin typeface="Trebuchet MS" panose="020B0603020202020204" pitchFamily="34" charset="0"/>
                      </a:endParaRPr>
                    </a:p>
                  </a:txBody>
                  <a:tcPr anchor="ctr">
                    <a:noFill/>
                  </a:tcPr>
                </a:tc>
                <a:extLst>
                  <a:ext uri="{0D108BD9-81ED-4DB2-BD59-A6C34878D82A}">
                    <a16:rowId xmlns:a16="http://schemas.microsoft.com/office/drawing/2014/main" val="785866993"/>
                  </a:ext>
                </a:extLst>
              </a:tr>
            </a:tbl>
          </a:graphicData>
        </a:graphic>
      </p:graphicFrame>
    </p:spTree>
    <p:extLst>
      <p:ext uri="{BB962C8B-B14F-4D97-AF65-F5344CB8AC3E}">
        <p14:creationId xmlns:p14="http://schemas.microsoft.com/office/powerpoint/2010/main" val="3121420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96815" y="1775280"/>
            <a:ext cx="23446595" cy="4107935"/>
          </a:xfrm>
        </p:spPr>
        <p:txBody>
          <a:bodyPr>
            <a:normAutofit/>
          </a:bodyPr>
          <a:lstStyle/>
          <a:p>
            <a:pPr algn="ctr"/>
            <a:r>
              <a:rPr lang="el-GR" sz="7200" dirty="0">
                <a:solidFill>
                  <a:srgbClr val="7030A0"/>
                </a:solidFill>
                <a:effectLst>
                  <a:outerShdw blurRad="38100" dist="38100" dir="2700000" algn="tl">
                    <a:srgbClr val="000000">
                      <a:alpha val="43137"/>
                    </a:srgbClr>
                  </a:outerShdw>
                </a:effectLst>
              </a:rPr>
              <a:t>1α. Πορεία Υλοποίησης του Προγράμματος</a:t>
            </a:r>
            <a:br>
              <a:rPr lang="el-GR" sz="7200" dirty="0">
                <a:solidFill>
                  <a:srgbClr val="7030A0"/>
                </a:solidFill>
                <a:effectLst>
                  <a:outerShdw blurRad="38100" dist="38100" dir="2700000" algn="tl">
                    <a:srgbClr val="000000">
                      <a:alpha val="43137"/>
                    </a:srgbClr>
                  </a:outerShdw>
                </a:effectLst>
              </a:rPr>
            </a:br>
            <a:r>
              <a:rPr lang="el-GR" sz="7200" dirty="0">
                <a:solidFill>
                  <a:srgbClr val="7030A0"/>
                </a:solidFill>
                <a:effectLst>
                  <a:outerShdw blurRad="38100" dist="38100" dir="2700000" algn="tl">
                    <a:srgbClr val="000000">
                      <a:alpha val="43137"/>
                    </a:srgbClr>
                  </a:outerShdw>
                </a:effectLst>
              </a:rPr>
              <a:t>«Ανθρώπινο Δυναμικό &amp; Κοινωνική Συνοχή»</a:t>
            </a:r>
            <a:br>
              <a:rPr lang="en-US" sz="7200" dirty="0">
                <a:solidFill>
                  <a:srgbClr val="7030A0"/>
                </a:solidFill>
                <a:effectLst>
                  <a:outerShdw blurRad="38100" dist="38100" dir="2700000" algn="tl">
                    <a:srgbClr val="000000">
                      <a:alpha val="43137"/>
                    </a:srgbClr>
                  </a:outerShdw>
                </a:effectLst>
              </a:rPr>
            </a:br>
            <a:r>
              <a:rPr lang="en-US" sz="7200" dirty="0">
                <a:solidFill>
                  <a:srgbClr val="7030A0"/>
                </a:solidFill>
                <a:effectLst>
                  <a:outerShdw blurRad="38100" dist="38100" dir="2700000" algn="tl">
                    <a:srgbClr val="000000">
                      <a:alpha val="43137"/>
                    </a:srgbClr>
                  </a:outerShdw>
                </a:effectLst>
              </a:rPr>
              <a:t>2021-2027</a:t>
            </a:r>
            <a:endParaRPr lang="el-GR" sz="7200" dirty="0">
              <a:solidFill>
                <a:srgbClr val="7030A0"/>
              </a:solidFill>
            </a:endParaRPr>
          </a:p>
        </p:txBody>
      </p:sp>
    </p:spTree>
    <p:extLst>
      <p:ext uri="{BB962C8B-B14F-4D97-AF65-F5344CB8AC3E}">
        <p14:creationId xmlns:p14="http://schemas.microsoft.com/office/powerpoint/2010/main" val="17627693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666468" y="1192990"/>
            <a:ext cx="20906602" cy="985893"/>
          </a:xfrm>
          <a:prstGeom prst="rect">
            <a:avLst/>
          </a:prstGeom>
          <a:ln>
            <a:noFill/>
          </a:ln>
        </p:spPr>
        <p:txBody>
          <a:bodyPr>
            <a:norm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4 - Κοινωνική Καινοτομία</a:t>
            </a:r>
          </a:p>
        </p:txBody>
      </p:sp>
      <p:sp>
        <p:nvSpPr>
          <p:cNvPr id="4" name="Ορθογώνιο 3"/>
          <p:cNvSpPr/>
          <p:nvPr/>
        </p:nvSpPr>
        <p:spPr>
          <a:xfrm>
            <a:off x="15347880" y="12278843"/>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Εικόνα 5">
            <a:extLst>
              <a:ext uri="{FF2B5EF4-FFF2-40B4-BE49-F238E27FC236}">
                <a16:creationId xmlns:a16="http://schemas.microsoft.com/office/drawing/2014/main" id="{8485EBF6-A5D2-422C-A945-BFA99E95BFC4}"/>
              </a:ext>
            </a:extLst>
          </p:cNvPr>
          <p:cNvPicPr>
            <a:picLocks noChangeAspect="1"/>
          </p:cNvPicPr>
          <p:nvPr/>
        </p:nvPicPr>
        <p:blipFill>
          <a:blip r:embed="rId2"/>
          <a:stretch>
            <a:fillRect/>
          </a:stretch>
        </p:blipFill>
        <p:spPr>
          <a:xfrm>
            <a:off x="1911927" y="3404015"/>
            <a:ext cx="9818483" cy="5438670"/>
          </a:xfrm>
          <a:prstGeom prst="rect">
            <a:avLst/>
          </a:prstGeom>
        </p:spPr>
      </p:pic>
      <p:pic>
        <p:nvPicPr>
          <p:cNvPr id="7" name="Εικόνα 6">
            <a:extLst>
              <a:ext uri="{FF2B5EF4-FFF2-40B4-BE49-F238E27FC236}">
                <a16:creationId xmlns:a16="http://schemas.microsoft.com/office/drawing/2014/main" id="{4BB9B6BE-A8F7-4B59-81CD-94007B284413}"/>
              </a:ext>
            </a:extLst>
          </p:cNvPr>
          <p:cNvPicPr>
            <a:picLocks noChangeAspect="1"/>
          </p:cNvPicPr>
          <p:nvPr/>
        </p:nvPicPr>
        <p:blipFill>
          <a:blip r:embed="rId3"/>
          <a:stretch>
            <a:fillRect/>
          </a:stretch>
        </p:blipFill>
        <p:spPr>
          <a:xfrm>
            <a:off x="12212830" y="3404015"/>
            <a:ext cx="9818483" cy="5438670"/>
          </a:xfrm>
          <a:prstGeom prst="rect">
            <a:avLst/>
          </a:prstGeom>
        </p:spPr>
      </p:pic>
    </p:spTree>
    <p:extLst>
      <p:ext uri="{BB962C8B-B14F-4D97-AF65-F5344CB8AC3E}">
        <p14:creationId xmlns:p14="http://schemas.microsoft.com/office/powerpoint/2010/main" val="16681338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Ορθογώνιο 3">
            <a:extLst>
              <a:ext uri="{FF2B5EF4-FFF2-40B4-BE49-F238E27FC236}">
                <a16:creationId xmlns:a16="http://schemas.microsoft.com/office/drawing/2014/main" id="{B03C5AD9-BFE4-44DA-B216-2B6168305117}"/>
              </a:ext>
            </a:extLst>
          </p:cNvPr>
          <p:cNvSpPr/>
          <p:nvPr/>
        </p:nvSpPr>
        <p:spPr>
          <a:xfrm>
            <a:off x="16411156" y="11957825"/>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2CC4E499-AEAA-4175-878F-D9F157588963}"/>
              </a:ext>
            </a:extLst>
          </p:cNvPr>
          <p:cNvPicPr>
            <a:picLocks noChangeAspect="1"/>
          </p:cNvPicPr>
          <p:nvPr/>
        </p:nvPicPr>
        <p:blipFill>
          <a:blip r:embed="rId2"/>
          <a:stretch>
            <a:fillRect/>
          </a:stretch>
        </p:blipFill>
        <p:spPr>
          <a:xfrm>
            <a:off x="2077994" y="1725269"/>
            <a:ext cx="20083550" cy="9875337"/>
          </a:xfrm>
          <a:prstGeom prst="rect">
            <a:avLst/>
          </a:prstGeom>
        </p:spPr>
      </p:pic>
    </p:spTree>
    <p:extLst>
      <p:ext uri="{BB962C8B-B14F-4D97-AF65-F5344CB8AC3E}">
        <p14:creationId xmlns:p14="http://schemas.microsoft.com/office/powerpoint/2010/main" val="24144699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Ορθογώνιο 3">
            <a:extLst>
              <a:ext uri="{FF2B5EF4-FFF2-40B4-BE49-F238E27FC236}">
                <a16:creationId xmlns:a16="http://schemas.microsoft.com/office/drawing/2014/main" id="{B03C5AD9-BFE4-44DA-B216-2B6168305117}"/>
              </a:ext>
            </a:extLst>
          </p:cNvPr>
          <p:cNvSpPr/>
          <p:nvPr/>
        </p:nvSpPr>
        <p:spPr>
          <a:xfrm>
            <a:off x="16411156" y="11957825"/>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Εικόνα 2">
            <a:extLst>
              <a:ext uri="{FF2B5EF4-FFF2-40B4-BE49-F238E27FC236}">
                <a16:creationId xmlns:a16="http://schemas.microsoft.com/office/drawing/2014/main" id="{2355F853-8505-480F-9779-87CA95AAF288}"/>
              </a:ext>
            </a:extLst>
          </p:cNvPr>
          <p:cNvPicPr>
            <a:picLocks noChangeAspect="1"/>
          </p:cNvPicPr>
          <p:nvPr/>
        </p:nvPicPr>
        <p:blipFill>
          <a:blip r:embed="rId2"/>
          <a:stretch>
            <a:fillRect/>
          </a:stretch>
        </p:blipFill>
        <p:spPr>
          <a:xfrm>
            <a:off x="1912809" y="2811505"/>
            <a:ext cx="20153568" cy="8092989"/>
          </a:xfrm>
          <a:prstGeom prst="rect">
            <a:avLst/>
          </a:prstGeom>
        </p:spPr>
      </p:pic>
    </p:spTree>
    <p:extLst>
      <p:ext uri="{BB962C8B-B14F-4D97-AF65-F5344CB8AC3E}">
        <p14:creationId xmlns:p14="http://schemas.microsoft.com/office/powerpoint/2010/main" val="467774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472CD3-34DF-4F4B-9D94-7760C5683D03}"/>
              </a:ext>
            </a:extLst>
          </p:cNvPr>
          <p:cNvSpPr txBox="1"/>
          <p:nvPr/>
        </p:nvSpPr>
        <p:spPr>
          <a:xfrm>
            <a:off x="5883189" y="1267038"/>
            <a:ext cx="12120112" cy="721736"/>
          </a:xfrm>
          <a:prstGeom prst="rect">
            <a:avLst/>
          </a:prstGeom>
          <a:noFill/>
        </p:spPr>
        <p:txBody>
          <a:bodyPr wrap="square">
            <a:spAutoFit/>
          </a:bodyPr>
          <a:lstStyle/>
          <a:p>
            <a:pPr algn="ctr">
              <a:lnSpc>
                <a:spcPct val="107000"/>
              </a:lnSpc>
              <a:spcAft>
                <a:spcPts val="800"/>
              </a:spcAft>
            </a:pPr>
            <a:r>
              <a:rPr lang="el-GR" sz="4000" b="1" dirty="0">
                <a:solidFill>
                  <a:srgbClr val="1F4E79"/>
                </a:solidFill>
                <a:effectLst/>
                <a:latin typeface="Calibri" panose="020F0502020204030204" pitchFamily="34" charset="0"/>
                <a:ea typeface="Calibri" panose="020F0502020204030204" pitchFamily="34" charset="0"/>
                <a:cs typeface="Calibri" panose="020F0502020204030204" pitchFamily="34" charset="0"/>
              </a:rPr>
              <a:t>ΠΟΡΕΙΑ ΥΛΟΠΟΙΗΣΗΣ ΔΕΙΚΤΩΝ του Προγράμματος</a:t>
            </a:r>
            <a:endParaRPr lang="el-GR" sz="4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Εικόνα 4">
            <a:extLst>
              <a:ext uri="{FF2B5EF4-FFF2-40B4-BE49-F238E27FC236}">
                <a16:creationId xmlns:a16="http://schemas.microsoft.com/office/drawing/2014/main" id="{577B6B72-FAFC-4D08-B146-65B3614E0621}"/>
              </a:ext>
            </a:extLst>
          </p:cNvPr>
          <p:cNvPicPr>
            <a:picLocks noChangeAspect="1"/>
          </p:cNvPicPr>
          <p:nvPr/>
        </p:nvPicPr>
        <p:blipFill>
          <a:blip r:embed="rId2"/>
          <a:stretch>
            <a:fillRect/>
          </a:stretch>
        </p:blipFill>
        <p:spPr>
          <a:xfrm>
            <a:off x="501309" y="3215882"/>
            <a:ext cx="11441936" cy="7015046"/>
          </a:xfrm>
          <a:prstGeom prst="rect">
            <a:avLst/>
          </a:prstGeom>
        </p:spPr>
      </p:pic>
      <p:pic>
        <p:nvPicPr>
          <p:cNvPr id="8" name="Εικόνα 7">
            <a:extLst>
              <a:ext uri="{FF2B5EF4-FFF2-40B4-BE49-F238E27FC236}">
                <a16:creationId xmlns:a16="http://schemas.microsoft.com/office/drawing/2014/main" id="{3E6AF4C4-3E4D-4D5A-93CB-D7889329CE46}"/>
              </a:ext>
            </a:extLst>
          </p:cNvPr>
          <p:cNvPicPr>
            <a:picLocks noChangeAspect="1"/>
          </p:cNvPicPr>
          <p:nvPr/>
        </p:nvPicPr>
        <p:blipFill>
          <a:blip r:embed="rId3"/>
          <a:stretch>
            <a:fillRect/>
          </a:stretch>
        </p:blipFill>
        <p:spPr>
          <a:xfrm>
            <a:off x="12138956" y="3215881"/>
            <a:ext cx="11599273" cy="7015046"/>
          </a:xfrm>
          <a:prstGeom prst="rect">
            <a:avLst/>
          </a:prstGeom>
        </p:spPr>
      </p:pic>
    </p:spTree>
    <p:extLst>
      <p:ext uri="{BB962C8B-B14F-4D97-AF65-F5344CB8AC3E}">
        <p14:creationId xmlns:p14="http://schemas.microsoft.com/office/powerpoint/2010/main" val="14987240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411BF3E2-1D51-4CA7-BCB4-C4895AE25657}"/>
              </a:ext>
            </a:extLst>
          </p:cNvPr>
          <p:cNvPicPr>
            <a:picLocks noChangeAspect="1"/>
          </p:cNvPicPr>
          <p:nvPr/>
        </p:nvPicPr>
        <p:blipFill>
          <a:blip r:embed="rId2"/>
          <a:stretch>
            <a:fillRect/>
          </a:stretch>
        </p:blipFill>
        <p:spPr>
          <a:xfrm>
            <a:off x="519655" y="3757353"/>
            <a:ext cx="11600114" cy="6234545"/>
          </a:xfrm>
          <a:prstGeom prst="rect">
            <a:avLst/>
          </a:prstGeom>
        </p:spPr>
      </p:pic>
      <p:pic>
        <p:nvPicPr>
          <p:cNvPr id="3" name="Εικόνα 2">
            <a:extLst>
              <a:ext uri="{FF2B5EF4-FFF2-40B4-BE49-F238E27FC236}">
                <a16:creationId xmlns:a16="http://schemas.microsoft.com/office/drawing/2014/main" id="{13B79829-0CAE-4B9C-86D0-E7467E6A7582}"/>
              </a:ext>
            </a:extLst>
          </p:cNvPr>
          <p:cNvPicPr>
            <a:picLocks noChangeAspect="1"/>
          </p:cNvPicPr>
          <p:nvPr/>
        </p:nvPicPr>
        <p:blipFill>
          <a:blip r:embed="rId3"/>
          <a:stretch>
            <a:fillRect/>
          </a:stretch>
        </p:blipFill>
        <p:spPr>
          <a:xfrm>
            <a:off x="12258990" y="3757353"/>
            <a:ext cx="11315903" cy="6234545"/>
          </a:xfrm>
          <a:prstGeom prst="rect">
            <a:avLst/>
          </a:prstGeom>
        </p:spPr>
      </p:pic>
    </p:spTree>
    <p:extLst>
      <p:ext uri="{BB962C8B-B14F-4D97-AF65-F5344CB8AC3E}">
        <p14:creationId xmlns:p14="http://schemas.microsoft.com/office/powerpoint/2010/main" val="14628772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59457" y="489814"/>
            <a:ext cx="22083621" cy="1528767"/>
          </a:xfrm>
          <a:ln>
            <a:noFill/>
          </a:ln>
        </p:spPr>
        <p:txBody>
          <a:bodyPr>
            <a:noAutofit/>
          </a:body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5 - Απασχόληση των Νέων (15-29 ετών) ΕΑΕΚ </a:t>
            </a:r>
          </a:p>
        </p:txBody>
      </p:sp>
      <p:sp>
        <p:nvSpPr>
          <p:cNvPr id="3" name="Θέση περιεχομένου 2"/>
          <p:cNvSpPr>
            <a:spLocks noGrp="1"/>
          </p:cNvSpPr>
          <p:nvPr>
            <p:ph idx="1"/>
          </p:nvPr>
        </p:nvSpPr>
        <p:spPr>
          <a:xfrm>
            <a:off x="1666468" y="2617707"/>
            <a:ext cx="20906602" cy="663376"/>
          </a:xfrm>
        </p:spPr>
        <p:txBody>
          <a:bodyPr/>
          <a:lstStyle/>
          <a:p>
            <a:pPr marL="896938" indent="-896938">
              <a:spcBef>
                <a:spcPts val="1200"/>
              </a:spcBef>
              <a:buClr>
                <a:srgbClr val="92D050"/>
              </a:buClr>
              <a:buFont typeface="Wingdings" panose="05000000000000000000" pitchFamily="2" charset="2"/>
              <a:buChar char="Ø"/>
            </a:pPr>
            <a:endParaRPr lang="el-GR" sz="4000" kern="0" dirty="0">
              <a:solidFill>
                <a:srgbClr val="002060"/>
              </a:solidFill>
              <a:latin typeface="Trebuchet MS"/>
              <a:cs typeface="Trebuchet MS"/>
            </a:endParaRPr>
          </a:p>
          <a:p>
            <a:pPr marL="0" indent="0">
              <a:buNone/>
            </a:pPr>
            <a:endParaRPr lang="el-GR" dirty="0"/>
          </a:p>
        </p:txBody>
      </p:sp>
      <p:graphicFrame>
        <p:nvGraphicFramePr>
          <p:cNvPr id="5" name="Πίνακας 4"/>
          <p:cNvGraphicFramePr>
            <a:graphicFrameLocks noGrp="1"/>
          </p:cNvGraphicFramePr>
          <p:nvPr>
            <p:extLst>
              <p:ext uri="{D42A27DB-BD31-4B8C-83A1-F6EECF244321}">
                <p14:modId xmlns:p14="http://schemas.microsoft.com/office/powerpoint/2010/main" val="2660238224"/>
              </p:ext>
            </p:extLst>
          </p:nvPr>
        </p:nvGraphicFramePr>
        <p:xfrm>
          <a:off x="1721223" y="2315590"/>
          <a:ext cx="21156705" cy="8939914"/>
        </p:xfrm>
        <a:graphic>
          <a:graphicData uri="http://schemas.openxmlformats.org/drawingml/2006/table">
            <a:tbl>
              <a:tblPr firstRow="1" bandRow="1">
                <a:tableStyleId>{68D230F3-CF80-4859-8CE7-A43EE81993B5}</a:tableStyleId>
              </a:tblPr>
              <a:tblGrid>
                <a:gridCol w="2886635">
                  <a:extLst>
                    <a:ext uri="{9D8B030D-6E8A-4147-A177-3AD203B41FA5}">
                      <a16:colId xmlns:a16="http://schemas.microsoft.com/office/drawing/2014/main" val="698476607"/>
                    </a:ext>
                  </a:extLst>
                </a:gridCol>
                <a:gridCol w="18270070">
                  <a:extLst>
                    <a:ext uri="{9D8B030D-6E8A-4147-A177-3AD203B41FA5}">
                      <a16:colId xmlns:a16="http://schemas.microsoft.com/office/drawing/2014/main" val="3454214950"/>
                    </a:ext>
                  </a:extLst>
                </a:gridCol>
              </a:tblGrid>
              <a:tr h="732415">
                <a:tc>
                  <a:txBody>
                    <a:bodyPr/>
                    <a:lstStyle/>
                    <a:p>
                      <a:r>
                        <a:rPr lang="el-GR" sz="2400" b="1" u="none" kern="0" dirty="0">
                          <a:solidFill>
                            <a:srgbClr val="00BDDE"/>
                          </a:solidFill>
                          <a:uFill>
                            <a:solidFill>
                              <a:srgbClr val="92D050"/>
                            </a:solidFill>
                          </a:uFill>
                          <a:latin typeface="Trebuchet MS" panose="020B0603020202020204" pitchFamily="34" charset="0"/>
                          <a:ea typeface="+mj-ea"/>
                          <a:cs typeface="Calibri"/>
                        </a:rPr>
                        <a:t>Προϋπολογισμός:</a:t>
                      </a:r>
                    </a:p>
                  </a:txBody>
                  <a:tcPr anchor="ct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kern="0" dirty="0">
                          <a:solidFill>
                            <a:schemeClr val="accent1">
                              <a:lumMod val="50000"/>
                            </a:schemeClr>
                          </a:solidFill>
                          <a:latin typeface="Trebuchet MS" panose="020B0603020202020204" pitchFamily="34" charset="0"/>
                          <a:cs typeface="Trebuchet MS"/>
                        </a:rPr>
                        <a:t>939 εκατ.€ </a:t>
                      </a:r>
                      <a:r>
                        <a:rPr lang="el-GR" sz="2400" b="1" i="1" kern="0" dirty="0">
                          <a:solidFill>
                            <a:srgbClr val="92D050"/>
                          </a:solidFill>
                          <a:latin typeface="Trebuchet MS" panose="020B0603020202020204" pitchFamily="34" charset="0"/>
                          <a:cs typeface="Trebuchet MS"/>
                        </a:rPr>
                        <a:t>(23%) </a:t>
                      </a:r>
                    </a:p>
                  </a:txBody>
                  <a:tcPr anchor="ctr"/>
                </a:tc>
                <a:extLst>
                  <a:ext uri="{0D108BD9-81ED-4DB2-BD59-A6C34878D82A}">
                    <a16:rowId xmlns:a16="http://schemas.microsoft.com/office/drawing/2014/main" val="2450545711"/>
                  </a:ext>
                </a:extLst>
              </a:tr>
              <a:tr h="1417863">
                <a:tc>
                  <a:txBody>
                    <a:bodyPr/>
                    <a:lstStyle/>
                    <a:p>
                      <a:pPr marL="0" algn="l" defTabSz="1818010" rtl="0" eaLnBrk="1" latinLnBrk="0" hangingPunct="1"/>
                      <a:r>
                        <a:rPr lang="el-GR" sz="2400" b="1" u="none" kern="0" dirty="0">
                          <a:solidFill>
                            <a:srgbClr val="00BDDE"/>
                          </a:solidFill>
                          <a:uFill>
                            <a:solidFill>
                              <a:srgbClr val="92D050"/>
                            </a:solidFill>
                          </a:uFill>
                          <a:latin typeface="Trebuchet MS" panose="020B0603020202020204" pitchFamily="34" charset="0"/>
                          <a:ea typeface="+mj-ea"/>
                          <a:cs typeface="Calibri"/>
                        </a:rPr>
                        <a:t>Περιγραφή:</a:t>
                      </a:r>
                    </a:p>
                  </a:txBody>
                  <a:tcPr>
                    <a:solidFill>
                      <a:schemeClr val="accent6">
                        <a:lumMod val="40000"/>
                        <a:lumOff val="60000"/>
                        <a:alpha val="20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l-GR" sz="2400" kern="1200" dirty="0">
                          <a:solidFill>
                            <a:schemeClr val="accent1">
                              <a:lumMod val="50000"/>
                            </a:schemeClr>
                          </a:solidFill>
                          <a:effectLst/>
                          <a:latin typeface="Trebuchet MS" panose="020B0603020202020204" pitchFamily="34" charset="0"/>
                          <a:ea typeface="+mn-ea"/>
                          <a:cs typeface="+mn-cs"/>
                        </a:rPr>
                        <a:t>Περιλαμβάνει δράσεις για την αντιμετώπιση της ανεργίας των νέων έως 29 ετών που βρίσκονται εκτός απασχόλησης, εκπαίδευσης ή κατάρτισης και στη βιώσιμη ένταξή τους στην αγορά εργασίας μέσω υλοποίησης δράσεων μαθητείας, επαγγελματικής κατάρτισης και πιστοποίησης δεξιοτήτων, απόκτησης, εργασιακής εμπειρίας, προώθησης της νεανικής επιχειρηματικότητας, κ.α. </a:t>
                      </a:r>
                      <a:endParaRPr lang="el-GR" sz="2400" kern="1200" noProof="0" dirty="0">
                        <a:solidFill>
                          <a:schemeClr val="accent1">
                            <a:lumMod val="50000"/>
                          </a:schemeClr>
                        </a:solidFill>
                        <a:effectLs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067721579"/>
                  </a:ext>
                </a:extLst>
              </a:tr>
              <a:tr h="1506070">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Ωφελούμενοι:</a:t>
                      </a:r>
                    </a:p>
                  </a:txBody>
                  <a:tcP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0" kern="1200" baseline="0" dirty="0">
                          <a:solidFill>
                            <a:srgbClr val="002060"/>
                          </a:solidFill>
                          <a:latin typeface="Trebuchet MS" panose="020B0603020202020204" pitchFamily="34" charset="0"/>
                          <a:ea typeface="+mn-ea"/>
                          <a:cs typeface="+mn-cs"/>
                        </a:rPr>
                        <a:t>Νέοι έως 29 ετών, Εκτός Εκπαίδευσης, Εργασίας και Κατάρτισης (ΕΑΕΚ/</a:t>
                      </a:r>
                      <a:r>
                        <a:rPr lang="el-GR" sz="2400" b="0" kern="1200" baseline="0" dirty="0" err="1">
                          <a:solidFill>
                            <a:srgbClr val="002060"/>
                          </a:solidFill>
                          <a:latin typeface="Trebuchet MS" panose="020B0603020202020204" pitchFamily="34" charset="0"/>
                          <a:ea typeface="+mn-ea"/>
                          <a:cs typeface="+mn-cs"/>
                        </a:rPr>
                        <a:t>ΝΕΕΤs</a:t>
                      </a:r>
                      <a:r>
                        <a:rPr lang="el-GR" sz="2400" b="0" kern="1200" baseline="0" dirty="0">
                          <a:solidFill>
                            <a:srgbClr val="002060"/>
                          </a:solidFill>
                          <a:latin typeface="Trebuchet MS" panose="020B0603020202020204" pitchFamily="34" charset="0"/>
                          <a:ea typeface="+mn-ea"/>
                          <a:cs typeface="+mn-cs"/>
                        </a:rPr>
                        <a:t>), συμπεριλαμβανομένων των </a:t>
                      </a:r>
                      <a:r>
                        <a:rPr lang="el-GR" sz="3579" kern="1200" dirty="0">
                          <a:solidFill>
                            <a:schemeClr val="tx1"/>
                          </a:solidFill>
                          <a:effectLst/>
                          <a:latin typeface="Trebuchet MS" panose="020B0603020202020204" pitchFamily="34" charset="0"/>
                          <a:ea typeface="+mn-ea"/>
                          <a:cs typeface="+mn-cs"/>
                        </a:rPr>
                        <a:t> </a:t>
                      </a:r>
                      <a:r>
                        <a:rPr lang="el-GR" sz="2400" b="0" kern="1200" baseline="0" dirty="0">
                          <a:solidFill>
                            <a:srgbClr val="002060"/>
                          </a:solidFill>
                          <a:latin typeface="Trebuchet MS" panose="020B0603020202020204" pitchFamily="34" charset="0"/>
                          <a:ea typeface="+mn-ea"/>
                          <a:cs typeface="+mn-cs"/>
                        </a:rPr>
                        <a:t>προερχόμενων από ευάλωτες και ειδικές ομάδες πληθυσμού (ΑμεΑ και εμποδιζόμενα άτομα , </a:t>
                      </a:r>
                      <a:r>
                        <a:rPr lang="el-GR" sz="2400" b="0" kern="1200" baseline="0" dirty="0" err="1">
                          <a:solidFill>
                            <a:srgbClr val="002060"/>
                          </a:solidFill>
                          <a:latin typeface="Trebuchet MS" panose="020B0603020202020204" pitchFamily="34" charset="0"/>
                          <a:ea typeface="+mn-ea"/>
                          <a:cs typeface="+mn-cs"/>
                        </a:rPr>
                        <a:t>Ρομά</a:t>
                      </a:r>
                      <a:r>
                        <a:rPr lang="el-GR" sz="2400" b="0" kern="1200" baseline="0" dirty="0">
                          <a:solidFill>
                            <a:srgbClr val="002060"/>
                          </a:solidFill>
                          <a:latin typeface="Trebuchet MS" panose="020B0603020202020204" pitchFamily="34" charset="0"/>
                          <a:ea typeface="+mn-ea"/>
                          <a:cs typeface="+mn-cs"/>
                        </a:rPr>
                        <a:t>, νέοι παραβάτες, νέοι ωφελούμενοι από δομές παιδικής προστασίας, </a:t>
                      </a:r>
                      <a:r>
                        <a:rPr lang="el-GR" sz="2400" b="0" kern="1200" baseline="0" dirty="0" err="1">
                          <a:solidFill>
                            <a:srgbClr val="002060"/>
                          </a:solidFill>
                          <a:latin typeface="Trebuchet MS" panose="020B0603020202020204" pitchFamily="34" charset="0"/>
                          <a:ea typeface="+mn-ea"/>
                          <a:cs typeface="+mn-cs"/>
                        </a:rPr>
                        <a:t>κ.α</a:t>
                      </a:r>
                      <a:r>
                        <a:rPr lang="el-GR" sz="2400" b="0" kern="1200" baseline="0" dirty="0">
                          <a:solidFill>
                            <a:srgbClr val="002060"/>
                          </a:solidFill>
                          <a:latin typeface="Trebuchet MS" panose="020B0603020202020204" pitchFamily="34" charset="0"/>
                          <a:ea typeface="+mn-ea"/>
                          <a:cs typeface="+mn-cs"/>
                        </a:rPr>
                        <a:t>)</a:t>
                      </a:r>
                    </a:p>
                  </a:txBody>
                  <a:tcPr anchor="ctr"/>
                </a:tc>
                <a:extLst>
                  <a:ext uri="{0D108BD9-81ED-4DB2-BD59-A6C34878D82A}">
                    <a16:rowId xmlns:a16="http://schemas.microsoft.com/office/drawing/2014/main" val="1638332652"/>
                  </a:ext>
                </a:extLst>
              </a:tr>
              <a:tr h="687654">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Στόχος 2029:</a:t>
                      </a:r>
                    </a:p>
                  </a:txBody>
                  <a:tcPr>
                    <a:solidFill>
                      <a:schemeClr val="accent6">
                        <a:lumMod val="40000"/>
                        <a:lumOff val="60000"/>
                        <a:alpha val="20000"/>
                      </a:schemeClr>
                    </a:solidFill>
                  </a:tcPr>
                </a:tc>
                <a:tc>
                  <a:txBody>
                    <a:bodyPr/>
                    <a:lstStyle/>
                    <a:p>
                      <a:pPr marL="0" marR="0" lvl="0" indent="0" algn="just" defTabSz="1818010" rtl="0" eaLnBrk="1" fontAlgn="t" latinLnBrk="0" hangingPunct="1">
                        <a:lnSpc>
                          <a:spcPct val="100000"/>
                        </a:lnSpc>
                        <a:spcBef>
                          <a:spcPts val="0"/>
                        </a:spcBef>
                        <a:spcAft>
                          <a:spcPts val="0"/>
                        </a:spcAft>
                        <a:buClrTx/>
                        <a:buSzTx/>
                        <a:buFont typeface="Arial" panose="020B0604020202020204" pitchFamily="34" charset="0"/>
                        <a:buNone/>
                        <a:tabLst/>
                        <a:defRPr/>
                      </a:pPr>
                      <a:r>
                        <a:rPr lang="el-GR" sz="2400" b="1" i="0" u="none" strike="noStrike" dirty="0">
                          <a:solidFill>
                            <a:srgbClr val="002060"/>
                          </a:solidFill>
                          <a:effectLst/>
                          <a:latin typeface="Trebuchet MS" panose="020B0603020202020204" pitchFamily="34" charset="0"/>
                        </a:rPr>
                        <a:t>193.000</a:t>
                      </a:r>
                      <a:r>
                        <a:rPr lang="el-GR" sz="2400" b="0" i="0" u="none" strike="noStrike" baseline="0" dirty="0">
                          <a:solidFill>
                            <a:srgbClr val="002060"/>
                          </a:solidFill>
                          <a:effectLst/>
                          <a:latin typeface="Trebuchet MS" panose="020B0603020202020204" pitchFamily="34" charset="0"/>
                        </a:rPr>
                        <a:t> Νέοι και παιδιά, </a:t>
                      </a:r>
                      <a:r>
                        <a:rPr lang="el-GR" sz="2400" b="1" i="0" u="none" strike="noStrike" baseline="0" dirty="0">
                          <a:solidFill>
                            <a:srgbClr val="002060"/>
                          </a:solidFill>
                          <a:effectLst/>
                          <a:latin typeface="Trebuchet MS" panose="020B0603020202020204" pitchFamily="34" charset="0"/>
                        </a:rPr>
                        <a:t>11.700</a:t>
                      </a:r>
                      <a:r>
                        <a:rPr lang="el-GR" sz="2400" b="0" i="0" u="none" strike="noStrike" baseline="0" dirty="0">
                          <a:solidFill>
                            <a:srgbClr val="002060"/>
                          </a:solidFill>
                          <a:effectLst/>
                          <a:latin typeface="Trebuchet MS" panose="020B0603020202020204" pitchFamily="34" charset="0"/>
                        </a:rPr>
                        <a:t> Νέοι και παιδιά ευάλωτων ομάδων</a:t>
                      </a:r>
                      <a:endParaRPr lang="el-GR" sz="2400" b="0" i="0" u="none" strike="noStrike" dirty="0">
                        <a:solidFill>
                          <a:srgbClr val="002060"/>
                        </a:solidFill>
                        <a:effectLst/>
                        <a:latin typeface="Trebuchet MS" panose="020B0603020202020204" pitchFamily="34" charset="0"/>
                      </a:endParaRPr>
                    </a:p>
                  </a:txBody>
                  <a:tcPr anchor="ctr">
                    <a:solidFill>
                      <a:schemeClr val="accent6">
                        <a:lumMod val="40000"/>
                        <a:lumOff val="60000"/>
                        <a:alpha val="20000"/>
                      </a:schemeClr>
                    </a:solidFill>
                  </a:tcPr>
                </a:tc>
                <a:extLst>
                  <a:ext uri="{0D108BD9-81ED-4DB2-BD59-A6C34878D82A}">
                    <a16:rowId xmlns:a16="http://schemas.microsoft.com/office/drawing/2014/main" val="3272952916"/>
                  </a:ext>
                </a:extLst>
              </a:tr>
              <a:tr h="2622431">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Ειδικοί Στόχοι - Ενδεικτικές Δράσεις:</a:t>
                      </a:r>
                      <a:endParaRPr lang="el-GR" sz="2400" b="1" dirty="0">
                        <a:solidFill>
                          <a:srgbClr val="002060"/>
                        </a:solidFill>
                        <a:latin typeface="Trebuchet MS" panose="020B0603020202020204" pitchFamily="34" charset="0"/>
                      </a:endParaRPr>
                    </a:p>
                    <a:p>
                      <a:pPr marL="0" marR="0" lvl="0" indent="0" algn="l" defTabSz="1818010" rtl="0" eaLnBrk="1" fontAlgn="auto" latinLnBrk="0" hangingPunct="1">
                        <a:lnSpc>
                          <a:spcPct val="100000"/>
                        </a:lnSpc>
                        <a:spcBef>
                          <a:spcPts val="600"/>
                        </a:spcBef>
                        <a:spcAft>
                          <a:spcPts val="0"/>
                        </a:spcAft>
                        <a:buClrTx/>
                        <a:buSzTx/>
                        <a:buFontTx/>
                        <a:buNone/>
                        <a:tabLst/>
                        <a:defRPr/>
                      </a:pPr>
                      <a:r>
                        <a:rPr lang="el-GR" sz="2200" b="1" dirty="0" err="1">
                          <a:solidFill>
                            <a:srgbClr val="002060"/>
                          </a:solidFill>
                          <a:latin typeface="Trebuchet MS" panose="020B0603020202020204" pitchFamily="34" charset="0"/>
                        </a:rPr>
                        <a:t>4.α</a:t>
                      </a:r>
                      <a:r>
                        <a:rPr lang="el-GR" sz="2200" b="1" baseline="0" dirty="0">
                          <a:solidFill>
                            <a:srgbClr val="002060"/>
                          </a:solidFill>
                          <a:latin typeface="Trebuchet MS" panose="020B0603020202020204" pitchFamily="34" charset="0"/>
                        </a:rPr>
                        <a:t> </a:t>
                      </a:r>
                      <a:r>
                        <a:rPr lang="el-GR" sz="2200" b="1" i="1" baseline="0" dirty="0">
                          <a:solidFill>
                            <a:srgbClr val="002060"/>
                          </a:solidFill>
                          <a:latin typeface="Trebuchet MS" panose="020B0603020202020204" pitchFamily="34" charset="0"/>
                        </a:rPr>
                        <a:t>(4.1) – </a:t>
                      </a:r>
                      <a:r>
                        <a:rPr lang="el-GR" sz="2200" b="1" baseline="0" dirty="0">
                          <a:solidFill>
                            <a:srgbClr val="002060"/>
                          </a:solidFill>
                          <a:latin typeface="Trebuchet MS" panose="020B0603020202020204" pitchFamily="34" charset="0"/>
                        </a:rPr>
                        <a:t>Απασχόληση</a:t>
                      </a:r>
                    </a:p>
                    <a:p>
                      <a:pPr marL="449263" indent="0" algn="just" fontAlgn="t">
                        <a:buFont typeface="Arial" panose="020B0604020202020204" pitchFamily="34" charset="0"/>
                        <a:buNone/>
                      </a:pPr>
                      <a:r>
                        <a:rPr lang="el-GR" sz="2200" b="0" i="0" u="none" strike="noStrike" dirty="0">
                          <a:solidFill>
                            <a:srgbClr val="002060"/>
                          </a:solidFill>
                          <a:effectLst/>
                          <a:latin typeface="Trebuchet MS" panose="020B0603020202020204" pitchFamily="34" charset="0"/>
                        </a:rPr>
                        <a:t>Μηχανισμός και</a:t>
                      </a:r>
                      <a:r>
                        <a:rPr lang="el-GR" sz="2200" b="0" i="0" u="none" strike="noStrike" baseline="0" dirty="0">
                          <a:solidFill>
                            <a:srgbClr val="002060"/>
                          </a:solidFill>
                          <a:effectLst/>
                          <a:latin typeface="Trebuchet MS" panose="020B0603020202020204" pitchFamily="34" charset="0"/>
                        </a:rPr>
                        <a:t> ανάπτυξη πληροφοριακού συστήματος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lang="el-GR" sz="2200" b="0" i="0" u="none" strike="noStrike" baseline="0" dirty="0">
                          <a:solidFill>
                            <a:srgbClr val="002060"/>
                          </a:solidFill>
                          <a:effectLst/>
                          <a:latin typeface="Trebuchet MS" panose="020B0603020202020204" pitchFamily="34" charset="0"/>
                        </a:rPr>
                        <a:t> Γραφεία Επαγγελματικής Ανάπτυξη και Σταδιοδρομίας (ΓΕΑΣ)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sym typeface="Wingdings" panose="05000000000000000000" pitchFamily="2" charset="2"/>
                        </a:rPr>
                        <a:t> Ε</a:t>
                      </a:r>
                      <a:r>
                        <a:rPr lang="el-GR" sz="2200" b="0" i="0" u="none" strike="noStrike" baseline="0" dirty="0" err="1">
                          <a:solidFill>
                            <a:srgbClr val="002060"/>
                          </a:solidFill>
                          <a:effectLst/>
                          <a:latin typeface="Trebuchet MS" panose="020B0603020202020204" pitchFamily="34" charset="0"/>
                        </a:rPr>
                        <a:t>ντοπισμός</a:t>
                      </a:r>
                      <a:r>
                        <a:rPr lang="el-GR" sz="2200" b="0" i="0" u="none" strike="noStrike" baseline="0" dirty="0">
                          <a:solidFill>
                            <a:srgbClr val="002060"/>
                          </a:solidFill>
                          <a:effectLst/>
                          <a:latin typeface="Trebuchet MS" panose="020B0603020202020204" pitchFamily="34" charset="0"/>
                        </a:rPr>
                        <a:t>, ευαισθητοποίηση για συμμετοχή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Επαγγελματική Κατάρτιση και Πιστοποίησης Δεξιοτήτων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Ε</a:t>
                      </a:r>
                      <a:r>
                        <a:rPr lang="el-GR" sz="2200" b="0" i="0" u="none" strike="noStrike" baseline="0" dirty="0">
                          <a:solidFill>
                            <a:srgbClr val="002060"/>
                          </a:solidFill>
                          <a:effectLst/>
                          <a:latin typeface="Trebuchet MS" panose="020B0603020202020204" pitchFamily="34" charset="0"/>
                        </a:rPr>
                        <a:t>παγγελματική εμπειρία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Νέες Θέσεις Εργασίας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endParaRPr lang="el-GR" sz="2200" b="0" i="0" u="none" strike="noStrike" dirty="0">
                        <a:solidFill>
                          <a:srgbClr val="002060"/>
                        </a:solidFill>
                        <a:effectLst/>
                        <a:latin typeface="Trebuchet MS" panose="020B0603020202020204" pitchFamily="34" charset="0"/>
                      </a:endParaRPr>
                    </a:p>
                    <a:p>
                      <a:pPr marL="534988" indent="0" algn="just" fontAlgn="t">
                        <a:buFont typeface="Arial" panose="020B0604020202020204" pitchFamily="34" charset="0"/>
                        <a:buNone/>
                      </a:pPr>
                      <a:r>
                        <a:rPr lang="el-GR" sz="2200" b="0" i="0" u="none" strike="noStrike" dirty="0">
                          <a:solidFill>
                            <a:srgbClr val="002060"/>
                          </a:solidFill>
                          <a:effectLst/>
                          <a:latin typeface="Trebuchet MS" panose="020B0603020202020204" pitchFamily="34" charset="0"/>
                        </a:rPr>
                        <a:t>Νεανική επιχειρηματικότητα</a:t>
                      </a:r>
                      <a:r>
                        <a:rPr lang="el-GR" sz="2200" b="0" i="0" u="none" strike="noStrike" baseline="0" dirty="0">
                          <a:solidFill>
                            <a:srgbClr val="002060"/>
                          </a:solidFill>
                          <a:effectLst/>
                          <a:latin typeface="Trebuchet MS" panose="020B0603020202020204" pitchFamily="34" charset="0"/>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Μάθηση στην εκπαιδευτική</a:t>
                      </a:r>
                      <a:r>
                        <a:rPr lang="el-GR" sz="2200" b="0" i="0" u="none" strike="noStrike" baseline="0" dirty="0">
                          <a:solidFill>
                            <a:srgbClr val="002060"/>
                          </a:solidFill>
                          <a:effectLst/>
                          <a:latin typeface="Trebuchet MS" panose="020B0603020202020204" pitchFamily="34" charset="0"/>
                        </a:rPr>
                        <a:t> δομή και μάθηση σε εργασιακό χώρο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Θεωρητική και εργαστηριακή κατάρτιση και πρακτικής άσκησης ή μαθητείας στα ΙΕΚ και στις </a:t>
                      </a:r>
                      <a:r>
                        <a:rPr lang="el-GR" sz="2200" b="0" i="0" u="none" strike="noStrike" baseline="0" dirty="0" err="1">
                          <a:solidFill>
                            <a:srgbClr val="002060"/>
                          </a:solidFill>
                          <a:effectLst/>
                          <a:latin typeface="Trebuchet MS" panose="020B0603020202020204" pitchFamily="34" charset="0"/>
                        </a:rPr>
                        <a:t>ΑΕΝ</a:t>
                      </a:r>
                      <a:r>
                        <a:rPr lang="el-GR" sz="2200" b="0" i="0" u="none" strike="noStrike" baseline="0" dirty="0">
                          <a:solidFill>
                            <a:srgbClr val="002060"/>
                          </a:solidFill>
                          <a:effectLst/>
                          <a:latin typeface="Trebuchet MS" panose="020B0603020202020204" pitchFamily="34" charset="0"/>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Εργαστηριακά μαθήματα και μάθηση σε εργασιακό χώρο στο </a:t>
                      </a:r>
                      <a:r>
                        <a:rPr lang="el-GR" sz="2200" b="0" i="0" u="none" strike="noStrike" baseline="0" dirty="0" err="1">
                          <a:solidFill>
                            <a:srgbClr val="002060"/>
                          </a:solidFill>
                          <a:effectLst/>
                          <a:latin typeface="Trebuchet MS" panose="020B0603020202020204" pitchFamily="34" charset="0"/>
                        </a:rPr>
                        <a:t>μεταλυκειακό</a:t>
                      </a:r>
                      <a:r>
                        <a:rPr lang="el-GR" sz="2200" b="0" i="0" u="none" strike="noStrike" baseline="0" dirty="0">
                          <a:solidFill>
                            <a:srgbClr val="002060"/>
                          </a:solidFill>
                          <a:effectLst/>
                          <a:latin typeface="Trebuchet MS" panose="020B0603020202020204" pitchFamily="34" charset="0"/>
                        </a:rPr>
                        <a:t> έτος – Τάξη Μαθητείας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Εκπαίδευση αποφοίτων Πανεπιστημίων (</a:t>
                      </a:r>
                      <a:r>
                        <a:rPr lang="el-GR" sz="2200" b="0" i="0" u="none" strike="noStrike" dirty="0" err="1">
                          <a:solidFill>
                            <a:srgbClr val="002060"/>
                          </a:solidFill>
                          <a:effectLst/>
                          <a:latin typeface="Trebuchet MS" panose="020B0603020202020204" pitchFamily="34" charset="0"/>
                        </a:rPr>
                        <a:t>ΚΕΔΙΒΙΜ</a:t>
                      </a:r>
                      <a:r>
                        <a:rPr lang="el-GR" sz="2200" b="0" i="0" u="none" strike="noStrike" dirty="0">
                          <a:solidFill>
                            <a:srgbClr val="002060"/>
                          </a:solidFill>
                          <a:effectLst/>
                          <a:latin typeface="Trebuchet MS" panose="020B0603020202020204" pitchFamily="34" charset="0"/>
                        </a:rPr>
                        <a:t> των ΑΕΙ)</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dirty="0">
                          <a:solidFill>
                            <a:srgbClr val="002060"/>
                          </a:solidFill>
                          <a:effectLst/>
                          <a:latin typeface="Trebuchet MS" panose="020B0603020202020204" pitchFamily="34" charset="0"/>
                        </a:rPr>
                        <a:t> Σπουδές ανακατεύθυνσης αποφοίτων Τριτοβάθμιας Εκπαίδευσης </a:t>
                      </a:r>
                      <a:r>
                        <a:rPr lang="el-GR" sz="2200" b="0" i="1" u="none" strike="noStrike" dirty="0">
                          <a:solidFill>
                            <a:srgbClr val="00B050"/>
                          </a:solidFill>
                          <a:effectLst/>
                          <a:latin typeface="Trebuchet MS" panose="020B0603020202020204" pitchFamily="34" charset="0"/>
                        </a:rPr>
                        <a:t>(838 εκ.€)</a:t>
                      </a:r>
                      <a:endParaRPr lang="el-GR" sz="2200" b="0" i="0" u="none" strike="noStrike" dirty="0">
                        <a:solidFill>
                          <a:srgbClr val="002060"/>
                        </a:solidFill>
                        <a:effectLst/>
                        <a:latin typeface="Trebuchet MS" panose="020B0603020202020204" pitchFamily="34" charset="0"/>
                      </a:endParaRP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lang="el-GR" sz="2200" b="0" i="0" u="none" strike="noStrike" dirty="0">
                        <a:solidFill>
                          <a:srgbClr val="002060"/>
                        </a:solidFill>
                        <a:effectLst/>
                        <a:latin typeface="Trebuchet MS" panose="020B0603020202020204" pitchFamily="34" charset="0"/>
                      </a:endParaRPr>
                    </a:p>
                  </a:txBody>
                  <a:tcPr anchor="ctr">
                    <a:solidFill>
                      <a:schemeClr val="accent6">
                        <a:lumMod val="40000"/>
                        <a:lumOff val="60000"/>
                        <a:alpha val="20000"/>
                      </a:schemeClr>
                    </a:solidFill>
                  </a:tcPr>
                </a:tc>
                <a:extLst>
                  <a:ext uri="{0D108BD9-81ED-4DB2-BD59-A6C34878D82A}">
                    <a16:rowId xmlns:a16="http://schemas.microsoft.com/office/drawing/2014/main" val="41961727"/>
                  </a:ext>
                </a:extLst>
              </a:tr>
              <a:tr h="1973481">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200" b="1" dirty="0" err="1">
                          <a:solidFill>
                            <a:srgbClr val="002060"/>
                          </a:solidFill>
                          <a:latin typeface="Trebuchet MS" panose="020B0603020202020204" pitchFamily="34" charset="0"/>
                        </a:rPr>
                        <a:t>4.ιβ</a:t>
                      </a:r>
                      <a:r>
                        <a:rPr lang="el-GR" sz="2200" b="1" dirty="0">
                          <a:solidFill>
                            <a:srgbClr val="002060"/>
                          </a:solidFill>
                          <a:latin typeface="Trebuchet MS" panose="020B0603020202020204" pitchFamily="34" charset="0"/>
                        </a:rPr>
                        <a:t> </a:t>
                      </a:r>
                      <a:r>
                        <a:rPr lang="el-GR" sz="2200" b="1" i="1" dirty="0">
                          <a:solidFill>
                            <a:srgbClr val="002060"/>
                          </a:solidFill>
                          <a:latin typeface="Trebuchet MS" panose="020B0603020202020204" pitchFamily="34" charset="0"/>
                        </a:rPr>
                        <a:t>(4.12) - </a:t>
                      </a:r>
                      <a:r>
                        <a:rPr lang="el-GR" sz="2200" b="1" dirty="0">
                          <a:solidFill>
                            <a:srgbClr val="002060"/>
                          </a:solidFill>
                          <a:latin typeface="Trebuchet MS" panose="020B0603020202020204" pitchFamily="34" charset="0"/>
                        </a:rPr>
                        <a:t>Κοινωνική ένταξη απόρων,</a:t>
                      </a:r>
                      <a:r>
                        <a:rPr lang="el-GR" sz="2200" b="1" baseline="0" dirty="0">
                          <a:solidFill>
                            <a:srgbClr val="002060"/>
                          </a:solidFill>
                          <a:latin typeface="Trebuchet MS" panose="020B0603020202020204" pitchFamily="34" charset="0"/>
                        </a:rPr>
                        <a:t> παιδιών</a:t>
                      </a:r>
                    </a:p>
                    <a:p>
                      <a:pPr marL="449263" indent="0" algn="just" fontAlgn="t">
                        <a:spcBef>
                          <a:spcPts val="600"/>
                        </a:spcBef>
                        <a:buFont typeface="Arial" panose="020B0604020202020204" pitchFamily="34" charset="0"/>
                        <a:buNone/>
                      </a:pPr>
                      <a:r>
                        <a:rPr lang="el-GR" sz="2200" b="0" i="0" u="none" strike="noStrike" dirty="0">
                          <a:solidFill>
                            <a:srgbClr val="002060"/>
                          </a:solidFill>
                          <a:effectLst/>
                          <a:latin typeface="Trebuchet MS" panose="020B0603020202020204" pitchFamily="34" charset="0"/>
                        </a:rPr>
                        <a:t>Επαγγελματική</a:t>
                      </a:r>
                      <a:r>
                        <a:rPr lang="el-GR" sz="2200" b="0" i="0" u="none" strike="noStrike" baseline="0" dirty="0">
                          <a:solidFill>
                            <a:srgbClr val="002060"/>
                          </a:solidFill>
                          <a:effectLst/>
                          <a:latin typeface="Trebuchet MS" panose="020B0603020202020204" pitchFamily="34" charset="0"/>
                        </a:rPr>
                        <a:t> Κατάρτισης και Πιστοποίηση Δεξιοτήτων ΕΑΕΚ ευπαθών ομάδων, στο πλαίσιο του </a:t>
                      </a:r>
                      <a:r>
                        <a:rPr lang="el-GR" sz="2200" b="0" i="0" u="none" strike="noStrike" baseline="0" dirty="0" err="1">
                          <a:solidFill>
                            <a:srgbClr val="002060"/>
                          </a:solidFill>
                          <a:effectLst/>
                          <a:latin typeface="Trebuchet MS" panose="020B0603020202020204" pitchFamily="34" charset="0"/>
                        </a:rPr>
                        <a:t>3</a:t>
                      </a:r>
                      <a:r>
                        <a:rPr lang="el-GR" sz="2200" b="0" i="0" u="none" strike="noStrike" baseline="30000" dirty="0" err="1">
                          <a:solidFill>
                            <a:srgbClr val="002060"/>
                          </a:solidFill>
                          <a:effectLst/>
                          <a:latin typeface="Trebuchet MS" panose="020B0603020202020204" pitchFamily="34" charset="0"/>
                        </a:rPr>
                        <a:t>ου</a:t>
                      </a:r>
                      <a:r>
                        <a:rPr lang="el-GR" sz="2200" b="0" i="0" u="none" strike="noStrike" baseline="0" dirty="0">
                          <a:solidFill>
                            <a:srgbClr val="002060"/>
                          </a:solidFill>
                          <a:effectLst/>
                          <a:latin typeface="Trebuchet MS" panose="020B0603020202020204" pitchFamily="34" charset="0"/>
                        </a:rPr>
                        <a:t> πυλώνα του Ελάχιστου Εγγυημένου Εισοδήματος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Κοινωνική και εργασιακή ένταξη (π.χ. πρώην ανήλικων φιλοξενούμενων σε δομές παιδικής προστασίας)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Επαγγελματική και κοινωνική ένταξη ΑμεΑ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Επαγγελματική κατάρτιση/αναβάθμιση και πιστοποίηση δεξιοτήτων για </a:t>
                      </a:r>
                      <a:r>
                        <a:rPr lang="el-GR" sz="2200" b="0" i="0" u="none" strike="noStrike" baseline="0" dirty="0" err="1">
                          <a:solidFill>
                            <a:srgbClr val="002060"/>
                          </a:solidFill>
                          <a:effectLst/>
                          <a:latin typeface="Trebuchet MS" panose="020B0603020202020204" pitchFamily="34" charset="0"/>
                        </a:rPr>
                        <a:t>Ρομά</a:t>
                      </a:r>
                      <a:r>
                        <a:rPr lang="el-GR" sz="2200" b="0" i="0" u="none" strike="noStrike" baseline="0" dirty="0">
                          <a:solidFill>
                            <a:srgbClr val="002060"/>
                          </a:solidFill>
                          <a:effectLst/>
                          <a:latin typeface="Trebuchet MS" panose="020B0603020202020204" pitchFamily="34" charset="0"/>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kumimoji="0" lang="el-GR" sz="2200" b="0"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sym typeface="Wingdings" panose="05000000000000000000" pitchFamily="2" charset="2"/>
                        </a:rPr>
                        <a:t> </a:t>
                      </a:r>
                      <a:r>
                        <a:rPr lang="el-GR" sz="2200" b="0" i="0" u="none" strike="noStrike" baseline="0" dirty="0">
                          <a:solidFill>
                            <a:srgbClr val="002060"/>
                          </a:solidFill>
                          <a:effectLst/>
                          <a:latin typeface="Trebuchet MS" panose="020B0603020202020204" pitchFamily="34" charset="0"/>
                        </a:rPr>
                        <a:t>Επιδότηση Ιδιωτικών Επιχειρήσεων δημιουργίας Νέων Θέσεων Εργασίας για την πρόσληψη </a:t>
                      </a:r>
                      <a:r>
                        <a:rPr lang="el-GR" sz="2200" b="0" i="0" u="none" strike="noStrike" baseline="0" dirty="0" err="1">
                          <a:solidFill>
                            <a:srgbClr val="002060"/>
                          </a:solidFill>
                          <a:effectLst/>
                          <a:latin typeface="Trebuchet MS" panose="020B0603020202020204" pitchFamily="34" charset="0"/>
                        </a:rPr>
                        <a:t>Ρομά</a:t>
                      </a:r>
                      <a:r>
                        <a:rPr lang="el-GR" sz="2200" b="0" i="0" u="none" strike="noStrike" baseline="0" dirty="0">
                          <a:solidFill>
                            <a:srgbClr val="002060"/>
                          </a:solidFill>
                          <a:effectLst/>
                          <a:latin typeface="Trebuchet MS" panose="020B0603020202020204" pitchFamily="34" charset="0"/>
                        </a:rPr>
                        <a:t>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r>
                        <a:rPr lang="el-GR" sz="2200" b="0" i="0" u="none" strike="noStrike" baseline="0" dirty="0">
                          <a:solidFill>
                            <a:srgbClr val="002060"/>
                          </a:solidFill>
                          <a:effectLst/>
                          <a:latin typeface="Trebuchet MS" panose="020B0603020202020204" pitchFamily="34" charset="0"/>
                        </a:rPr>
                        <a:t> Επιδότησης Νέων Ελεύθερων Επαγγελματικών (ΝΕΕ) </a:t>
                      </a:r>
                      <a:r>
                        <a:rPr lang="el-GR" sz="2200" b="0" i="0" u="none" strike="noStrike" baseline="0" dirty="0" err="1">
                          <a:solidFill>
                            <a:srgbClr val="002060"/>
                          </a:solidFill>
                          <a:effectLst/>
                          <a:latin typeface="Trebuchet MS" panose="020B0603020202020204" pitchFamily="34" charset="0"/>
                        </a:rPr>
                        <a:t>Ρομά</a:t>
                      </a:r>
                      <a:r>
                        <a:rPr lang="el-GR" sz="2200" b="0" i="0" u="none" strike="noStrike" baseline="0" dirty="0">
                          <a:solidFill>
                            <a:srgbClr val="002060"/>
                          </a:solidFill>
                          <a:effectLst/>
                          <a:latin typeface="Trebuchet MS" panose="020B0603020202020204" pitchFamily="34" charset="0"/>
                        </a:rPr>
                        <a:t> </a:t>
                      </a:r>
                      <a:r>
                        <a:rPr lang="el-GR" sz="2200" b="0" i="1" u="none" strike="noStrike" baseline="0" dirty="0">
                          <a:solidFill>
                            <a:srgbClr val="00B050"/>
                          </a:solidFill>
                          <a:effectLst/>
                          <a:latin typeface="Trebuchet MS" panose="020B0603020202020204" pitchFamily="34" charset="0"/>
                        </a:rPr>
                        <a:t>(101 εκ.€)</a:t>
                      </a:r>
                      <a:endParaRPr lang="el-GR" sz="2200" b="0" i="0" u="none" strike="noStrike" dirty="0">
                        <a:solidFill>
                          <a:srgbClr val="002060"/>
                        </a:solidFill>
                        <a:effectLst/>
                        <a:latin typeface="Trebuchet MS" panose="020B0603020202020204" pitchFamily="34" charset="0"/>
                      </a:endParaRP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lang="el-GR" sz="2200" b="0" i="0" u="none" strike="noStrike" dirty="0">
                        <a:solidFill>
                          <a:srgbClr val="002060"/>
                        </a:solidFill>
                        <a:effectLst/>
                        <a:latin typeface="Trebuchet MS" panose="020B0603020202020204" pitchFamily="34" charset="0"/>
                      </a:endParaRPr>
                    </a:p>
                  </a:txBody>
                  <a:tcPr anchor="ctr"/>
                </a:tc>
                <a:extLst>
                  <a:ext uri="{0D108BD9-81ED-4DB2-BD59-A6C34878D82A}">
                    <a16:rowId xmlns:a16="http://schemas.microsoft.com/office/drawing/2014/main" val="383919160"/>
                  </a:ext>
                </a:extLst>
              </a:tr>
            </a:tbl>
          </a:graphicData>
        </a:graphic>
      </p:graphicFrame>
    </p:spTree>
    <p:extLst>
      <p:ext uri="{BB962C8B-B14F-4D97-AF65-F5344CB8AC3E}">
        <p14:creationId xmlns:p14="http://schemas.microsoft.com/office/powerpoint/2010/main" val="36172481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p:cNvSpPr txBox="1">
            <a:spLocks/>
          </p:cNvSpPr>
          <p:nvPr/>
        </p:nvSpPr>
        <p:spPr>
          <a:xfrm>
            <a:off x="721568" y="889991"/>
            <a:ext cx="22477666" cy="1891077"/>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5 - Απασχόληση των Νέων (15-29 ετών) ΕΑΕΚ </a:t>
            </a:r>
          </a:p>
        </p:txBody>
      </p:sp>
      <p:sp>
        <p:nvSpPr>
          <p:cNvPr id="5" name="Ορθογώνιο 4"/>
          <p:cNvSpPr/>
          <p:nvPr/>
        </p:nvSpPr>
        <p:spPr>
          <a:xfrm>
            <a:off x="15453190" y="12293106"/>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Εικόνα 5">
            <a:extLst>
              <a:ext uri="{FF2B5EF4-FFF2-40B4-BE49-F238E27FC236}">
                <a16:creationId xmlns:a16="http://schemas.microsoft.com/office/drawing/2014/main" id="{A756BB3C-B771-4041-96E1-7D25E7EA474D}"/>
              </a:ext>
            </a:extLst>
          </p:cNvPr>
          <p:cNvPicPr>
            <a:picLocks noChangeAspect="1"/>
          </p:cNvPicPr>
          <p:nvPr/>
        </p:nvPicPr>
        <p:blipFill>
          <a:blip r:embed="rId2"/>
          <a:stretch>
            <a:fillRect/>
          </a:stretch>
        </p:blipFill>
        <p:spPr>
          <a:xfrm>
            <a:off x="398443" y="3425080"/>
            <a:ext cx="11172873" cy="6051427"/>
          </a:xfrm>
          <a:prstGeom prst="rect">
            <a:avLst/>
          </a:prstGeom>
        </p:spPr>
      </p:pic>
      <p:pic>
        <p:nvPicPr>
          <p:cNvPr id="7" name="Εικόνα 6">
            <a:extLst>
              <a:ext uri="{FF2B5EF4-FFF2-40B4-BE49-F238E27FC236}">
                <a16:creationId xmlns:a16="http://schemas.microsoft.com/office/drawing/2014/main" id="{2D21862B-E810-4A3C-B4F2-EB5A9B51B596}"/>
              </a:ext>
            </a:extLst>
          </p:cNvPr>
          <p:cNvPicPr>
            <a:picLocks noChangeAspect="1"/>
          </p:cNvPicPr>
          <p:nvPr/>
        </p:nvPicPr>
        <p:blipFill>
          <a:blip r:embed="rId3"/>
          <a:stretch>
            <a:fillRect/>
          </a:stretch>
        </p:blipFill>
        <p:spPr>
          <a:xfrm>
            <a:off x="12261216" y="3425080"/>
            <a:ext cx="10872058" cy="6051427"/>
          </a:xfrm>
          <a:prstGeom prst="rect">
            <a:avLst/>
          </a:prstGeom>
        </p:spPr>
      </p:pic>
    </p:spTree>
    <p:extLst>
      <p:ext uri="{BB962C8B-B14F-4D97-AF65-F5344CB8AC3E}">
        <p14:creationId xmlns:p14="http://schemas.microsoft.com/office/powerpoint/2010/main" val="21353450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B4BAC93F-CB4D-44A1-AF7F-7DF6AA2AB319}"/>
              </a:ext>
            </a:extLst>
          </p:cNvPr>
          <p:cNvSpPr>
            <a:spLocks noGrp="1"/>
          </p:cNvSpPr>
          <p:nvPr>
            <p:ph idx="1"/>
          </p:nvPr>
        </p:nvSpPr>
        <p:spPr>
          <a:xfrm>
            <a:off x="1207698" y="1759789"/>
            <a:ext cx="21365372" cy="10594137"/>
          </a:xfrm>
        </p:spPr>
        <p:txBody>
          <a:bodyPr/>
          <a:lstStyle/>
          <a:p>
            <a:pPr marL="0" indent="0">
              <a:buNone/>
            </a:pPr>
            <a:r>
              <a:rPr lang="el-GR" sz="6000" b="1" u="sng" kern="0" dirty="0">
                <a:solidFill>
                  <a:srgbClr val="00BDDE"/>
                </a:solidFill>
                <a:uFill>
                  <a:solidFill>
                    <a:srgbClr val="92D050"/>
                  </a:solidFill>
                </a:uFill>
                <a:latin typeface="Trebuchet MS" panose="020B0603020202020204" pitchFamily="34" charset="0"/>
                <a:ea typeface="+mj-ea"/>
                <a:cs typeface="Calibri"/>
              </a:rPr>
              <a:t>Εκχωρήσεις</a:t>
            </a:r>
            <a:r>
              <a:rPr lang="en-US" sz="6000" b="1" u="sng" kern="0" dirty="0">
                <a:solidFill>
                  <a:srgbClr val="00BDDE"/>
                </a:solidFill>
                <a:uFill>
                  <a:solidFill>
                    <a:srgbClr val="92D050"/>
                  </a:solidFill>
                </a:uFill>
                <a:latin typeface="Trebuchet MS" panose="020B0603020202020204" pitchFamily="34" charset="0"/>
                <a:ea typeface="+mj-ea"/>
                <a:cs typeface="Calibri"/>
              </a:rPr>
              <a:t>: </a:t>
            </a:r>
            <a:endParaRPr lang="el-GR" sz="6000" b="1" u="sng" kern="0" dirty="0">
              <a:solidFill>
                <a:srgbClr val="00BDDE"/>
              </a:solidFill>
              <a:uFill>
                <a:solidFill>
                  <a:srgbClr val="92D050"/>
                </a:solidFill>
              </a:uFill>
              <a:latin typeface="Trebuchet MS" panose="020B0603020202020204" pitchFamily="34" charset="0"/>
              <a:ea typeface="+mj-ea"/>
              <a:cs typeface="Calibri"/>
            </a:endParaRPr>
          </a:p>
          <a:p>
            <a:pPr marL="0" indent="0">
              <a:buNone/>
            </a:pPr>
            <a:r>
              <a:rPr lang="el-GR" dirty="0"/>
              <a:t> </a:t>
            </a:r>
            <a:r>
              <a:rPr lang="en-US" dirty="0"/>
              <a:t>        </a:t>
            </a:r>
            <a:r>
              <a:rPr lang="el-GR" dirty="0"/>
              <a:t>στη Δημόσια Υπηρεσία Απασχόλησης (ΔΥΠΑ) </a:t>
            </a:r>
            <a:r>
              <a:rPr lang="el-GR" sz="6000" dirty="0">
                <a:effectLst/>
                <a:latin typeface="Calibri" panose="020F0502020204030204" pitchFamily="34" charset="0"/>
                <a:ea typeface="Calibri" panose="020F0502020204030204" pitchFamily="34" charset="0"/>
              </a:rPr>
              <a:t>για τη διαχείριση Πράξεων Κρατικών Ενισχύσεων της </a:t>
            </a:r>
            <a:r>
              <a:rPr lang="el-GR" sz="6000" b="1" dirty="0">
                <a:effectLst/>
                <a:latin typeface="Calibri" panose="020F0502020204030204" pitchFamily="34" charset="0"/>
                <a:ea typeface="Calibri" panose="020F0502020204030204" pitchFamily="34" charset="0"/>
              </a:rPr>
              <a:t>Προτεραιότητας 5, </a:t>
            </a:r>
            <a:r>
              <a:rPr lang="el-GR" sz="6000" dirty="0">
                <a:effectLst/>
                <a:latin typeface="Calibri" panose="020F0502020204030204" pitchFamily="34" charset="0"/>
                <a:ea typeface="Calibri" panose="020F0502020204030204" pitchFamily="34" charset="0"/>
              </a:rPr>
              <a:t>με ποσό εκχώρησης </a:t>
            </a:r>
            <a:r>
              <a:rPr lang="el-GR" dirty="0"/>
              <a:t>105.000.000 </a:t>
            </a:r>
            <a:r>
              <a:rPr lang="en-US" dirty="0"/>
              <a:t>€ </a:t>
            </a:r>
            <a:r>
              <a:rPr lang="el-GR" dirty="0"/>
              <a:t>για Κ</a:t>
            </a:r>
            <a:r>
              <a:rPr lang="en-US" dirty="0"/>
              <a:t>.</a:t>
            </a:r>
            <a:r>
              <a:rPr lang="el-GR" dirty="0"/>
              <a:t>Ε</a:t>
            </a:r>
            <a:r>
              <a:rPr lang="en-US" dirty="0"/>
              <a:t>.</a:t>
            </a:r>
            <a:endParaRPr lang="el-GR" dirty="0"/>
          </a:p>
          <a:p>
            <a:pPr marL="0" indent="0">
              <a:buNone/>
            </a:pPr>
            <a:r>
              <a:rPr lang="el-GR" dirty="0"/>
              <a:t>         στην </a:t>
            </a:r>
            <a:r>
              <a:rPr lang="el-GR" sz="6000" dirty="0">
                <a:latin typeface="Calibri" panose="020F0502020204030204" pitchFamily="34" charset="0"/>
              </a:rPr>
              <a:t>Επιτελική Δομή ΕΣΠΑ του Υπουργείου Εργασίας &amp; Κοινωνικής Ασφάλισης (ΥΕΚΑ), για τη διαχείριση Πράξεων πλην Κρατικών Ενισχύσεων της </a:t>
            </a:r>
            <a:r>
              <a:rPr lang="el-GR" sz="6000" b="1" dirty="0">
                <a:latin typeface="Calibri" panose="020F0502020204030204" pitchFamily="34" charset="0"/>
              </a:rPr>
              <a:t>Προτεραιότητας 5</a:t>
            </a:r>
            <a:r>
              <a:rPr lang="el-GR" sz="6000" dirty="0">
                <a:latin typeface="Calibri" panose="020F0502020204030204" pitchFamily="34" charset="0"/>
              </a:rPr>
              <a:t>, </a:t>
            </a:r>
            <a:r>
              <a:rPr lang="el-GR" sz="6000" dirty="0">
                <a:effectLst/>
                <a:latin typeface="Calibri" panose="020F0502020204030204" pitchFamily="34" charset="0"/>
                <a:ea typeface="Calibri" panose="020F0502020204030204" pitchFamily="34" charset="0"/>
              </a:rPr>
              <a:t>με ποσό εκχώρησης 169.606.879</a:t>
            </a:r>
            <a:r>
              <a:rPr kumimoji="0" lang="en-US" sz="5567"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lang="el-GR" sz="6000" dirty="0">
              <a:latin typeface="Calibri" panose="020F0502020204030204" pitchFamily="34" charset="0"/>
            </a:endParaRPr>
          </a:p>
          <a:p>
            <a:endParaRPr lang="el-GR" dirty="0"/>
          </a:p>
          <a:p>
            <a:pPr marL="0" indent="0">
              <a:buNone/>
            </a:pPr>
            <a:endParaRPr lang="el-GR" dirty="0"/>
          </a:p>
          <a:p>
            <a:endParaRPr lang="el-GR" dirty="0"/>
          </a:p>
        </p:txBody>
      </p:sp>
      <p:sp>
        <p:nvSpPr>
          <p:cNvPr id="2" name="Βέλος: Δεξιό 1">
            <a:extLst>
              <a:ext uri="{FF2B5EF4-FFF2-40B4-BE49-F238E27FC236}">
                <a16:creationId xmlns:a16="http://schemas.microsoft.com/office/drawing/2014/main" id="{4FBC2E92-A733-4075-A4D1-903A9ECDF3A8}"/>
              </a:ext>
            </a:extLst>
          </p:cNvPr>
          <p:cNvSpPr/>
          <p:nvPr/>
        </p:nvSpPr>
        <p:spPr>
          <a:xfrm>
            <a:off x="1439694" y="316602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1805" rtl="0" eaLnBrk="1" fontAlgn="auto" latinLnBrk="0" hangingPunct="1">
              <a:lnSpc>
                <a:spcPct val="100000"/>
              </a:lnSpc>
              <a:spcBef>
                <a:spcPts val="0"/>
              </a:spcBef>
              <a:spcAft>
                <a:spcPts val="0"/>
              </a:spcAft>
              <a:buClrTx/>
              <a:buSzTx/>
              <a:buFontTx/>
              <a:buNone/>
              <a:tabLst/>
              <a:defRPr/>
            </a:pPr>
            <a:endParaRPr kumimoji="0" lang="el-GR" sz="3586"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Βέλος: Δεξιό 3">
            <a:extLst>
              <a:ext uri="{FF2B5EF4-FFF2-40B4-BE49-F238E27FC236}">
                <a16:creationId xmlns:a16="http://schemas.microsoft.com/office/drawing/2014/main" id="{EA4CF46D-4ED6-4157-AA8A-8A95705285E6}"/>
              </a:ext>
            </a:extLst>
          </p:cNvPr>
          <p:cNvSpPr/>
          <p:nvPr/>
        </p:nvSpPr>
        <p:spPr>
          <a:xfrm>
            <a:off x="1439694" y="57555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821805" rtl="0" eaLnBrk="1" fontAlgn="auto" latinLnBrk="0" hangingPunct="1">
              <a:lnSpc>
                <a:spcPct val="100000"/>
              </a:lnSpc>
              <a:spcBef>
                <a:spcPts val="0"/>
              </a:spcBef>
              <a:spcAft>
                <a:spcPts val="0"/>
              </a:spcAft>
              <a:buClrTx/>
              <a:buSzTx/>
              <a:buFontTx/>
              <a:buNone/>
              <a:tabLst/>
              <a:defRPr/>
            </a:pPr>
            <a:endParaRPr kumimoji="0" lang="el-GR" sz="3586"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11215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p:cNvSpPr txBox="1">
            <a:spLocks/>
          </p:cNvSpPr>
          <p:nvPr/>
        </p:nvSpPr>
        <p:spPr>
          <a:xfrm>
            <a:off x="1224951" y="880789"/>
            <a:ext cx="22342415" cy="1564800"/>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5 - Απασχόληση των Νέων (15-29 ετών) ΕΑΕΚ </a:t>
            </a:r>
          </a:p>
        </p:txBody>
      </p:sp>
      <p:sp>
        <p:nvSpPr>
          <p:cNvPr id="5" name="Ορθογώνιο 4"/>
          <p:cNvSpPr/>
          <p:nvPr/>
        </p:nvSpPr>
        <p:spPr>
          <a:xfrm>
            <a:off x="15637387" y="12302308"/>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Εικόνα 2">
            <a:extLst>
              <a:ext uri="{FF2B5EF4-FFF2-40B4-BE49-F238E27FC236}">
                <a16:creationId xmlns:a16="http://schemas.microsoft.com/office/drawing/2014/main" id="{19FF1DD7-4747-4F91-B23B-604E1DB668D1}"/>
              </a:ext>
            </a:extLst>
          </p:cNvPr>
          <p:cNvPicPr>
            <a:picLocks noChangeAspect="1"/>
          </p:cNvPicPr>
          <p:nvPr/>
        </p:nvPicPr>
        <p:blipFill>
          <a:blip r:embed="rId2"/>
          <a:stretch>
            <a:fillRect/>
          </a:stretch>
        </p:blipFill>
        <p:spPr>
          <a:xfrm>
            <a:off x="1421229" y="2510444"/>
            <a:ext cx="19664180" cy="9336034"/>
          </a:xfrm>
          <a:prstGeom prst="rect">
            <a:avLst/>
          </a:prstGeom>
        </p:spPr>
      </p:pic>
    </p:spTree>
    <p:extLst>
      <p:ext uri="{BB962C8B-B14F-4D97-AF65-F5344CB8AC3E}">
        <p14:creationId xmlns:p14="http://schemas.microsoft.com/office/powerpoint/2010/main" val="14599838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p:cNvSpPr txBox="1">
            <a:spLocks/>
          </p:cNvSpPr>
          <p:nvPr/>
        </p:nvSpPr>
        <p:spPr>
          <a:xfrm>
            <a:off x="741873" y="926808"/>
            <a:ext cx="22376919" cy="1148309"/>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5 - Απασχόληση των Νέων (15-29 ετών) ΕΑΕΚ </a:t>
            </a:r>
          </a:p>
        </p:txBody>
      </p:sp>
      <p:sp>
        <p:nvSpPr>
          <p:cNvPr id="5" name="Ορθογώνιο 4"/>
          <p:cNvSpPr/>
          <p:nvPr/>
        </p:nvSpPr>
        <p:spPr>
          <a:xfrm>
            <a:off x="15637387" y="12302308"/>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81FAFF0A-4A74-49E0-B354-BFF32F338038}"/>
              </a:ext>
            </a:extLst>
          </p:cNvPr>
          <p:cNvPicPr>
            <a:picLocks noChangeAspect="1"/>
          </p:cNvPicPr>
          <p:nvPr/>
        </p:nvPicPr>
        <p:blipFill>
          <a:blip r:embed="rId2"/>
          <a:stretch>
            <a:fillRect/>
          </a:stretch>
        </p:blipFill>
        <p:spPr>
          <a:xfrm>
            <a:off x="2508562" y="2451981"/>
            <a:ext cx="18803389" cy="9473463"/>
          </a:xfrm>
          <a:prstGeom prst="rect">
            <a:avLst/>
          </a:prstGeom>
        </p:spPr>
      </p:pic>
    </p:spTree>
    <p:extLst>
      <p:ext uri="{BB962C8B-B14F-4D97-AF65-F5344CB8AC3E}">
        <p14:creationId xmlns:p14="http://schemas.microsoft.com/office/powerpoint/2010/main" val="4234650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66468" y="436953"/>
            <a:ext cx="20906602" cy="1046791"/>
          </a:xfrm>
        </p:spPr>
        <p:txBody>
          <a:bodyPr>
            <a:noAutofit/>
          </a:bodyPr>
          <a:lstStyle/>
          <a:p>
            <a:r>
              <a:rPr lang="el-GR" sz="5400" b="1" u="sng" kern="0" dirty="0">
                <a:solidFill>
                  <a:srgbClr val="00BDDE"/>
                </a:solidFill>
                <a:uFill>
                  <a:solidFill>
                    <a:srgbClr val="92D050"/>
                  </a:solidFill>
                </a:uFill>
                <a:latin typeface="Trebuchet MS" panose="020B0603020202020204" pitchFamily="34" charset="0"/>
                <a:cs typeface="Calibri"/>
              </a:rPr>
              <a:t>Προτεραιότητες του Προγράμματος</a:t>
            </a:r>
            <a:endParaRPr lang="el-GR" sz="5400" u="sng" dirty="0">
              <a:latin typeface="Trebuchet MS" panose="020B0603020202020204" pitchFamily="34" charset="0"/>
            </a:endParaRPr>
          </a:p>
        </p:txBody>
      </p:sp>
      <p:pic>
        <p:nvPicPr>
          <p:cNvPr id="3" name="Εικόνα 2">
            <a:extLst>
              <a:ext uri="{FF2B5EF4-FFF2-40B4-BE49-F238E27FC236}">
                <a16:creationId xmlns:a16="http://schemas.microsoft.com/office/drawing/2014/main" id="{54C7BF27-6356-4DEE-8DF0-068379F9A051}"/>
              </a:ext>
            </a:extLst>
          </p:cNvPr>
          <p:cNvPicPr>
            <a:picLocks noChangeAspect="1"/>
          </p:cNvPicPr>
          <p:nvPr/>
        </p:nvPicPr>
        <p:blipFill>
          <a:blip r:embed="rId2"/>
          <a:stretch>
            <a:fillRect/>
          </a:stretch>
        </p:blipFill>
        <p:spPr>
          <a:xfrm>
            <a:off x="1197033" y="1339607"/>
            <a:ext cx="18853265" cy="11210426"/>
          </a:xfrm>
          <a:prstGeom prst="rect">
            <a:avLst/>
          </a:prstGeom>
        </p:spPr>
      </p:pic>
    </p:spTree>
    <p:extLst>
      <p:ext uri="{BB962C8B-B14F-4D97-AF65-F5344CB8AC3E}">
        <p14:creationId xmlns:p14="http://schemas.microsoft.com/office/powerpoint/2010/main" val="15083746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276709" y="643813"/>
            <a:ext cx="20906602" cy="757784"/>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5 - </a:t>
            </a:r>
            <a:r>
              <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n-ea"/>
                <a:cs typeface="Calibri"/>
              </a:rPr>
              <a:t>Βασικά Οικονομικά Μεγέθη </a:t>
            </a:r>
            <a:endParaRPr lang="el-GR" sz="6000" b="1" u="sng" kern="0" dirty="0">
              <a:solidFill>
                <a:srgbClr val="00BDDE"/>
              </a:solidFill>
              <a:uFill>
                <a:solidFill>
                  <a:srgbClr val="92D050"/>
                </a:solidFill>
              </a:uFill>
              <a:latin typeface="Trebuchet MS" panose="020B0603020202020204" pitchFamily="34" charset="0"/>
              <a:cs typeface="Calibri"/>
            </a:endParaRPr>
          </a:p>
        </p:txBody>
      </p:sp>
      <p:sp>
        <p:nvSpPr>
          <p:cNvPr id="3" name="Ορθογώνιο 2"/>
          <p:cNvSpPr/>
          <p:nvPr/>
        </p:nvSpPr>
        <p:spPr>
          <a:xfrm>
            <a:off x="1276709" y="1982671"/>
            <a:ext cx="21955369" cy="10710624"/>
          </a:xfrm>
          <a:prstGeom prst="rect">
            <a:avLst/>
          </a:prstGeom>
        </p:spPr>
        <p:txBody>
          <a:bodyPr wrap="none">
            <a:spAutoFit/>
          </a:bodyPr>
          <a:lstStyle/>
          <a:p>
            <a:pPr marL="0" marR="0" lvl="0" indent="0" algn="l" defTabSz="1821805" rtl="0" eaLnBrk="1" fontAlgn="auto" latinLnBrk="0" hangingPunct="1">
              <a:lnSpc>
                <a:spcPct val="150000"/>
              </a:lnSpc>
              <a:spcBef>
                <a:spcPts val="0"/>
              </a:spcBef>
              <a:spcAft>
                <a:spcPts val="0"/>
              </a:spcAft>
              <a:buClrTx/>
              <a:buSzTx/>
              <a:buFontTx/>
              <a:buNone/>
              <a:tabLst/>
              <a:defRPr/>
            </a:pP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Έως 1</a:t>
            </a:r>
            <a:r>
              <a:rPr kumimoji="0" lang="en-US"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2</a:t>
            </a: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a:t>
            </a:r>
            <a:r>
              <a:rPr kumimoji="0" lang="en-US"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a:t>
            </a: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.2025</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a:t>
            </a:r>
          </a:p>
          <a:p>
            <a:pPr marL="2519363" marR="0" lvl="0" indent="-1092200"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6000" b="1" dirty="0">
                <a:solidFill>
                  <a:srgbClr val="4472C4">
                    <a:lumMod val="75000"/>
                  </a:srgbClr>
                </a:solidFill>
                <a:latin typeface="Trebuchet MS" panose="020B0603020202020204" pitchFamily="34" charset="0"/>
              </a:rPr>
              <a:t>11</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Προσκλήσεις εκ των οποίων 1 ΕΦ ΕΔ ΕΣΠΑ ΥΕΚΑ </a:t>
            </a:r>
            <a:endPar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a:p>
            <a:pPr marL="2519363" marR="0" lvl="0" indent="-1092200"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20</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Εντάξεις </a:t>
            </a:r>
          </a:p>
          <a:p>
            <a:pPr marL="2519363" marR="0" lvl="0" indent="-1092200"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18 MIS </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ΝΟΔΕ</a:t>
            </a:r>
          </a:p>
          <a:p>
            <a:pPr marL="2519363" marR="0" lvl="0" indent="-1092200"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14</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a:t>
            </a: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MIS </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δηλωθείσες δαπάνες</a:t>
            </a:r>
          </a:p>
          <a:p>
            <a:endParaRPr lang="en-US" sz="4000" b="1" dirty="0">
              <a:solidFill>
                <a:schemeClr val="accent1">
                  <a:lumMod val="75000"/>
                </a:schemeClr>
              </a:solidFill>
              <a:latin typeface="Trebuchet MS" panose="020B0603020202020204" pitchFamily="34" charset="0"/>
            </a:endParaRPr>
          </a:p>
          <a:p>
            <a:endParaRPr lang="en-US" sz="4000" b="1" dirty="0">
              <a:solidFill>
                <a:schemeClr val="accent1">
                  <a:lumMod val="75000"/>
                </a:schemeClr>
              </a:solidFill>
              <a:latin typeface="Trebuchet MS" panose="020B0603020202020204" pitchFamily="34" charset="0"/>
            </a:endParaRPr>
          </a:p>
          <a:p>
            <a:endParaRPr lang="en-US" sz="4000" b="1" dirty="0">
              <a:solidFill>
                <a:schemeClr val="accent1">
                  <a:lumMod val="75000"/>
                </a:schemeClr>
              </a:solidFill>
              <a:latin typeface="Trebuchet MS" panose="020B0603020202020204" pitchFamily="34" charset="0"/>
            </a:endParaRPr>
          </a:p>
          <a:p>
            <a:endParaRPr lang="en-US" sz="4000" b="1" dirty="0">
              <a:solidFill>
                <a:schemeClr val="accent1">
                  <a:lumMod val="75000"/>
                </a:schemeClr>
              </a:solidFill>
              <a:latin typeface="Trebuchet MS" panose="020B0603020202020204" pitchFamily="34" charset="0"/>
            </a:endParaRPr>
          </a:p>
          <a:p>
            <a:endParaRPr lang="en-US" sz="4000" b="1" dirty="0">
              <a:solidFill>
                <a:schemeClr val="accent1">
                  <a:lumMod val="75000"/>
                </a:schemeClr>
              </a:solidFill>
              <a:latin typeface="Trebuchet MS" panose="020B0603020202020204" pitchFamily="34" charset="0"/>
            </a:endParaRPr>
          </a:p>
          <a:p>
            <a:r>
              <a:rPr lang="el-GR" sz="4000" b="1" dirty="0">
                <a:solidFill>
                  <a:schemeClr val="accent1">
                    <a:lumMod val="75000"/>
                  </a:schemeClr>
                </a:solidFill>
                <a:latin typeface="Trebuchet MS" panose="020B0603020202020204" pitchFamily="34" charset="0"/>
              </a:rPr>
              <a:t> </a:t>
            </a:r>
          </a:p>
        </p:txBody>
      </p:sp>
    </p:spTree>
    <p:extLst>
      <p:ext uri="{BB962C8B-B14F-4D97-AF65-F5344CB8AC3E}">
        <p14:creationId xmlns:p14="http://schemas.microsoft.com/office/powerpoint/2010/main" val="28889321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70F2FA9-4F56-439E-BCD4-B86A368578DB}"/>
              </a:ext>
            </a:extLst>
          </p:cNvPr>
          <p:cNvSpPr txBox="1"/>
          <p:nvPr/>
        </p:nvSpPr>
        <p:spPr>
          <a:xfrm>
            <a:off x="5774699" y="986295"/>
            <a:ext cx="12120112" cy="721736"/>
          </a:xfrm>
          <a:prstGeom prst="rect">
            <a:avLst/>
          </a:prstGeom>
          <a:noFill/>
        </p:spPr>
        <p:txBody>
          <a:bodyPr wrap="square">
            <a:spAutoFit/>
          </a:bodyPr>
          <a:lstStyle/>
          <a:p>
            <a:pPr algn="ctr">
              <a:lnSpc>
                <a:spcPct val="107000"/>
              </a:lnSpc>
              <a:spcAft>
                <a:spcPts val="800"/>
              </a:spcAft>
            </a:pPr>
            <a:r>
              <a:rPr lang="el-GR" sz="4000" b="1" dirty="0">
                <a:solidFill>
                  <a:srgbClr val="1F4E79"/>
                </a:solidFill>
                <a:effectLst/>
                <a:latin typeface="Calibri" panose="020F0502020204030204" pitchFamily="34" charset="0"/>
                <a:ea typeface="Calibri" panose="020F0502020204030204" pitchFamily="34" charset="0"/>
                <a:cs typeface="Calibri" panose="020F0502020204030204" pitchFamily="34" charset="0"/>
              </a:rPr>
              <a:t>ΠΟΡΕΙΑ ΥΛΟΠΟΙΗΣΗΣ ΔΕΙΚΤΩΝ του Προγράμματος</a:t>
            </a:r>
            <a:endParaRPr lang="el-GR" sz="4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E2C06C23-C803-4552-A2C2-31723E1FEE31}"/>
              </a:ext>
            </a:extLst>
          </p:cNvPr>
          <p:cNvPicPr>
            <a:picLocks noChangeAspect="1"/>
          </p:cNvPicPr>
          <p:nvPr/>
        </p:nvPicPr>
        <p:blipFill>
          <a:blip r:embed="rId2"/>
          <a:stretch>
            <a:fillRect/>
          </a:stretch>
        </p:blipFill>
        <p:spPr>
          <a:xfrm>
            <a:off x="507886" y="3082155"/>
            <a:ext cx="11046803" cy="9008409"/>
          </a:xfrm>
          <a:prstGeom prst="rect">
            <a:avLst/>
          </a:prstGeom>
        </p:spPr>
      </p:pic>
      <p:pic>
        <p:nvPicPr>
          <p:cNvPr id="4" name="Εικόνα 3">
            <a:extLst>
              <a:ext uri="{FF2B5EF4-FFF2-40B4-BE49-F238E27FC236}">
                <a16:creationId xmlns:a16="http://schemas.microsoft.com/office/drawing/2014/main" id="{3BF163A5-0CB5-44AD-8DC8-EA3611C81314}"/>
              </a:ext>
            </a:extLst>
          </p:cNvPr>
          <p:cNvPicPr>
            <a:picLocks noChangeAspect="1"/>
          </p:cNvPicPr>
          <p:nvPr/>
        </p:nvPicPr>
        <p:blipFill>
          <a:blip r:embed="rId3"/>
          <a:stretch>
            <a:fillRect/>
          </a:stretch>
        </p:blipFill>
        <p:spPr>
          <a:xfrm>
            <a:off x="11765344" y="3082154"/>
            <a:ext cx="12258934" cy="9008409"/>
          </a:xfrm>
          <a:prstGeom prst="rect">
            <a:avLst/>
          </a:prstGeom>
        </p:spPr>
      </p:pic>
    </p:spTree>
    <p:extLst>
      <p:ext uri="{BB962C8B-B14F-4D97-AF65-F5344CB8AC3E}">
        <p14:creationId xmlns:p14="http://schemas.microsoft.com/office/powerpoint/2010/main" val="38702118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493938" y="500947"/>
            <a:ext cx="21762875" cy="1304481"/>
          </a:xfrm>
          <a:ln>
            <a:noFill/>
          </a:ln>
        </p:spPr>
        <p:txBody>
          <a:bodyPr>
            <a:noAutofit/>
          </a:body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a:t>
            </a:r>
            <a:r>
              <a:rPr lang="en-US" sz="6000" b="1" u="sng" kern="0" dirty="0">
                <a:solidFill>
                  <a:srgbClr val="00BDDE"/>
                </a:solidFill>
                <a:uFill>
                  <a:solidFill>
                    <a:srgbClr val="92D050"/>
                  </a:solidFill>
                </a:uFill>
                <a:latin typeface="Trebuchet MS" panose="020B0603020202020204" pitchFamily="34" charset="0"/>
                <a:cs typeface="Calibri"/>
              </a:rPr>
              <a:t>6</a:t>
            </a:r>
            <a:r>
              <a:rPr lang="el-GR" sz="6000" b="1" u="sng" kern="0" dirty="0">
                <a:solidFill>
                  <a:srgbClr val="00BDDE"/>
                </a:solidFill>
                <a:uFill>
                  <a:solidFill>
                    <a:srgbClr val="92D050"/>
                  </a:solidFill>
                </a:uFill>
                <a:latin typeface="Trebuchet MS" panose="020B0603020202020204" pitchFamily="34" charset="0"/>
                <a:cs typeface="Calibri"/>
              </a:rPr>
              <a:t> - Επισιτιστική Βοήθεια και Υλική Στέρηση</a:t>
            </a:r>
          </a:p>
        </p:txBody>
      </p:sp>
      <p:sp>
        <p:nvSpPr>
          <p:cNvPr id="3" name="Θέση περιεχομένου 2"/>
          <p:cNvSpPr>
            <a:spLocks noGrp="1"/>
          </p:cNvSpPr>
          <p:nvPr>
            <p:ph idx="1"/>
          </p:nvPr>
        </p:nvSpPr>
        <p:spPr>
          <a:xfrm>
            <a:off x="1666468" y="2617707"/>
            <a:ext cx="20906602" cy="663376"/>
          </a:xfrm>
        </p:spPr>
        <p:txBody>
          <a:bodyPr/>
          <a:lstStyle/>
          <a:p>
            <a:pPr marL="896938" indent="-896938">
              <a:spcBef>
                <a:spcPts val="1200"/>
              </a:spcBef>
              <a:buClr>
                <a:srgbClr val="92D050"/>
              </a:buClr>
              <a:buFont typeface="Wingdings" panose="05000000000000000000" pitchFamily="2" charset="2"/>
              <a:buChar char="Ø"/>
            </a:pPr>
            <a:endParaRPr lang="el-GR" sz="4000" kern="0" dirty="0">
              <a:solidFill>
                <a:srgbClr val="002060"/>
              </a:solidFill>
              <a:latin typeface="Trebuchet MS"/>
              <a:cs typeface="Trebuchet MS"/>
            </a:endParaRPr>
          </a:p>
          <a:p>
            <a:pPr marL="0" indent="0">
              <a:buNone/>
            </a:pPr>
            <a:endParaRPr lang="el-GR" dirty="0"/>
          </a:p>
        </p:txBody>
      </p:sp>
      <p:graphicFrame>
        <p:nvGraphicFramePr>
          <p:cNvPr id="5" name="Πίνακας 4"/>
          <p:cNvGraphicFramePr>
            <a:graphicFrameLocks noGrp="1"/>
          </p:cNvGraphicFramePr>
          <p:nvPr>
            <p:extLst>
              <p:ext uri="{D42A27DB-BD31-4B8C-83A1-F6EECF244321}">
                <p14:modId xmlns:p14="http://schemas.microsoft.com/office/powerpoint/2010/main" val="2958630145"/>
              </p:ext>
            </p:extLst>
          </p:nvPr>
        </p:nvGraphicFramePr>
        <p:xfrm>
          <a:off x="1721223" y="2315589"/>
          <a:ext cx="21156705" cy="8266869"/>
        </p:xfrm>
        <a:graphic>
          <a:graphicData uri="http://schemas.openxmlformats.org/drawingml/2006/table">
            <a:tbl>
              <a:tblPr firstRow="1" bandRow="1">
                <a:tableStyleId>{68D230F3-CF80-4859-8CE7-A43EE81993B5}</a:tableStyleId>
              </a:tblPr>
              <a:tblGrid>
                <a:gridCol w="2886635">
                  <a:extLst>
                    <a:ext uri="{9D8B030D-6E8A-4147-A177-3AD203B41FA5}">
                      <a16:colId xmlns:a16="http://schemas.microsoft.com/office/drawing/2014/main" val="698476607"/>
                    </a:ext>
                  </a:extLst>
                </a:gridCol>
                <a:gridCol w="18270070">
                  <a:extLst>
                    <a:ext uri="{9D8B030D-6E8A-4147-A177-3AD203B41FA5}">
                      <a16:colId xmlns:a16="http://schemas.microsoft.com/office/drawing/2014/main" val="3454214950"/>
                    </a:ext>
                  </a:extLst>
                </a:gridCol>
              </a:tblGrid>
              <a:tr h="746746">
                <a:tc>
                  <a:txBody>
                    <a:bodyPr/>
                    <a:lstStyle/>
                    <a:p>
                      <a:r>
                        <a:rPr lang="el-GR" sz="2400" b="1" u="none" kern="0" dirty="0">
                          <a:solidFill>
                            <a:srgbClr val="00BDDE"/>
                          </a:solidFill>
                          <a:uFill>
                            <a:solidFill>
                              <a:srgbClr val="92D050"/>
                            </a:solidFill>
                          </a:uFill>
                          <a:latin typeface="Trebuchet MS" panose="020B0603020202020204" pitchFamily="34" charset="0"/>
                          <a:ea typeface="+mj-ea"/>
                          <a:cs typeface="Calibri"/>
                        </a:rPr>
                        <a:t>Προϋπολογισμός:</a:t>
                      </a:r>
                    </a:p>
                  </a:txBody>
                  <a:tcPr anchor="ct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kern="0" dirty="0">
                          <a:solidFill>
                            <a:schemeClr val="accent1">
                              <a:lumMod val="50000"/>
                            </a:schemeClr>
                          </a:solidFill>
                          <a:latin typeface="Trebuchet MS" panose="020B0603020202020204" pitchFamily="34" charset="0"/>
                          <a:cs typeface="Trebuchet MS"/>
                        </a:rPr>
                        <a:t>400 εκατ.€ </a:t>
                      </a:r>
                      <a:r>
                        <a:rPr lang="el-GR" sz="2400" b="1" i="1" kern="0" dirty="0">
                          <a:solidFill>
                            <a:srgbClr val="92D050"/>
                          </a:solidFill>
                          <a:latin typeface="Trebuchet MS" panose="020B0603020202020204" pitchFamily="34" charset="0"/>
                          <a:cs typeface="Trebuchet MS"/>
                        </a:rPr>
                        <a:t>(10%) </a:t>
                      </a:r>
                    </a:p>
                  </a:txBody>
                  <a:tcPr anchor="ctr"/>
                </a:tc>
                <a:extLst>
                  <a:ext uri="{0D108BD9-81ED-4DB2-BD59-A6C34878D82A}">
                    <a16:rowId xmlns:a16="http://schemas.microsoft.com/office/drawing/2014/main" val="2450545711"/>
                  </a:ext>
                </a:extLst>
              </a:tr>
              <a:tr h="1498975">
                <a:tc>
                  <a:txBody>
                    <a:bodyPr/>
                    <a:lstStyle/>
                    <a:p>
                      <a:pPr marL="0" algn="l" defTabSz="1818010" rtl="0" eaLnBrk="1" latinLnBrk="0" hangingPunct="1"/>
                      <a:r>
                        <a:rPr lang="el-GR" sz="2400" b="1" u="none" kern="0" dirty="0">
                          <a:solidFill>
                            <a:srgbClr val="00BDDE"/>
                          </a:solidFill>
                          <a:uFill>
                            <a:solidFill>
                              <a:srgbClr val="92D050"/>
                            </a:solidFill>
                          </a:uFill>
                          <a:latin typeface="Trebuchet MS" panose="020B0603020202020204" pitchFamily="34" charset="0"/>
                          <a:ea typeface="+mj-ea"/>
                          <a:cs typeface="Calibri"/>
                        </a:rPr>
                        <a:t>Περιγραφή:</a:t>
                      </a:r>
                    </a:p>
                  </a:txBody>
                  <a:tcPr>
                    <a:solidFill>
                      <a:schemeClr val="accent6">
                        <a:lumMod val="40000"/>
                        <a:lumOff val="60000"/>
                        <a:alpha val="20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l-GR" sz="2400" kern="1200" dirty="0">
                          <a:solidFill>
                            <a:schemeClr val="accent1">
                              <a:lumMod val="50000"/>
                            </a:schemeClr>
                          </a:solidFill>
                          <a:effectLst/>
                          <a:latin typeface="Trebuchet MS" panose="020B0603020202020204" pitchFamily="34" charset="0"/>
                          <a:ea typeface="+mn-ea"/>
                          <a:cs typeface="+mn-cs"/>
                        </a:rPr>
                        <a:t>Περιλαμβάνει δράσεις για την πρακτική στήριξη των απόρων και εν γένει όσων διαβιούν σε κίνδυνο ακραίας φτώχειας καθώς και συνοδευτικές δράσεις υποστήριξης της κοινωνικοποίησης και κοινωνικής ένταξης απόρων, ως διάδοχη Προτεραιότητα του «Ταμείου Ευρωπαϊκής Βοήθειας προς τους Απόρους» (πρώην </a:t>
                      </a:r>
                      <a:r>
                        <a:rPr lang="el-GR" sz="2400" kern="1200" dirty="0" err="1">
                          <a:solidFill>
                            <a:schemeClr val="accent1">
                              <a:lumMod val="50000"/>
                            </a:schemeClr>
                          </a:solidFill>
                          <a:effectLst/>
                          <a:latin typeface="Trebuchet MS" panose="020B0603020202020204" pitchFamily="34" charset="0"/>
                          <a:ea typeface="+mn-ea"/>
                          <a:cs typeface="+mn-cs"/>
                        </a:rPr>
                        <a:t>ΤΕΒΑ</a:t>
                      </a:r>
                      <a:r>
                        <a:rPr lang="el-GR" sz="2400" kern="1200" dirty="0">
                          <a:solidFill>
                            <a:schemeClr val="accent1">
                              <a:lumMod val="50000"/>
                            </a:schemeClr>
                          </a:solidFill>
                          <a:effectLst/>
                          <a:latin typeface="Trebuchet MS" panose="020B0603020202020204" pitchFamily="34" charset="0"/>
                          <a:ea typeface="+mn-ea"/>
                          <a:cs typeface="+mn-cs"/>
                        </a:rPr>
                        <a:t>) της περιόδου 2014-2020.</a:t>
                      </a:r>
                      <a:endParaRPr lang="el-GR" sz="2400" kern="1200" noProof="0" dirty="0">
                        <a:solidFill>
                          <a:schemeClr val="accent1">
                            <a:lumMod val="50000"/>
                          </a:schemeClr>
                        </a:solidFill>
                        <a:effectLs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067721579"/>
                  </a:ext>
                </a:extLst>
              </a:tr>
              <a:tr h="2374958">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Ωφελούμενοι:</a:t>
                      </a:r>
                    </a:p>
                  </a:txBody>
                  <a:tcPr/>
                </a:tc>
                <a:tc>
                  <a:txBody>
                    <a:bodyPr/>
                    <a:lstStyle/>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Δικαιούχοι Ελάχιστου Εγγυημένου Εισοδήματος</a:t>
                      </a:r>
                    </a:p>
                    <a:p>
                      <a:pPr marL="342900" lvl="0" indent="-342900">
                        <a:spcBef>
                          <a:spcPts val="600"/>
                        </a:spcBef>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Άτομα/Νοικοκυριά που βιώνουν ακραία φτώχεια και χρήζουν στήριξης με παροχή επισιτιστικής βοήθειας και ειδών αντιμετώπισης της υλικής στέρησης, με ευελιξία ως προς τον καθορισμό των ειδικών κριτηρίων προσδιορισμού της ομάδας από το εθνικό δίκαιο. Σε κάθε περίπτωση, τα κριτήρια θα είναι οριζόντια και αντικειμενικά, χωρίς καμία απολύτως διάκριση (φυλετική, </a:t>
                      </a:r>
                      <a:r>
                        <a:rPr lang="el-GR" sz="2400" kern="1200" dirty="0" err="1">
                          <a:solidFill>
                            <a:schemeClr val="accent1">
                              <a:lumMod val="50000"/>
                            </a:schemeClr>
                          </a:solidFill>
                          <a:effectLst/>
                          <a:latin typeface="Trebuchet MS" panose="020B0603020202020204" pitchFamily="34" charset="0"/>
                          <a:ea typeface="+mn-ea"/>
                          <a:cs typeface="+mn-cs"/>
                        </a:rPr>
                        <a:t>εθνοτική</a:t>
                      </a:r>
                      <a:r>
                        <a:rPr lang="el-GR" sz="2400" kern="1200" dirty="0">
                          <a:solidFill>
                            <a:schemeClr val="accent1">
                              <a:lumMod val="50000"/>
                            </a:schemeClr>
                          </a:solidFill>
                          <a:effectLst/>
                          <a:latin typeface="Trebuchet MS" panose="020B0603020202020204" pitchFamily="34" charset="0"/>
                          <a:ea typeface="+mn-ea"/>
                          <a:cs typeface="+mn-cs"/>
                        </a:rPr>
                        <a:t>, φύλου, θρησκείας, σεξουαλικού προσανατολισμού </a:t>
                      </a:r>
                      <a:r>
                        <a:rPr lang="el-GR" sz="2400" kern="1200" dirty="0" err="1">
                          <a:solidFill>
                            <a:schemeClr val="accent1">
                              <a:lumMod val="50000"/>
                            </a:schemeClr>
                          </a:solidFill>
                          <a:effectLst/>
                          <a:latin typeface="Trebuchet MS" panose="020B0603020202020204" pitchFamily="34" charset="0"/>
                          <a:ea typeface="+mn-ea"/>
                          <a:cs typeface="+mn-cs"/>
                        </a:rPr>
                        <a:t>κλπ</a:t>
                      </a:r>
                      <a:r>
                        <a:rPr lang="el-GR" sz="2400" kern="1200" dirty="0">
                          <a:solidFill>
                            <a:schemeClr val="accent1">
                              <a:lumMod val="50000"/>
                            </a:schemeClr>
                          </a:solidFill>
                          <a:effectLst/>
                          <a:latin typeface="Trebuchet MS" panose="020B0603020202020204" pitchFamily="34" charset="0"/>
                          <a:ea typeface="+mn-ea"/>
                          <a:cs typeface="+mn-cs"/>
                        </a:rPr>
                        <a:t>). </a:t>
                      </a:r>
                    </a:p>
                  </a:txBody>
                  <a:tcPr anchor="ctr"/>
                </a:tc>
                <a:extLst>
                  <a:ext uri="{0D108BD9-81ED-4DB2-BD59-A6C34878D82A}">
                    <a16:rowId xmlns:a16="http://schemas.microsoft.com/office/drawing/2014/main" val="1638332652"/>
                  </a:ext>
                </a:extLst>
              </a:tr>
              <a:tr h="793000">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Στόχος 2029:</a:t>
                      </a:r>
                    </a:p>
                  </a:txBody>
                  <a:tcPr anchor="ctr">
                    <a:solidFill>
                      <a:schemeClr val="accent6">
                        <a:lumMod val="40000"/>
                        <a:lumOff val="60000"/>
                        <a:alpha val="20000"/>
                      </a:schemeClr>
                    </a:solidFill>
                  </a:tcPr>
                </a:tc>
                <a:tc>
                  <a:txBody>
                    <a:bodyPr/>
                    <a:lstStyle/>
                    <a:p>
                      <a:pPr marL="0" indent="0">
                        <a:spcBef>
                          <a:spcPts val="600"/>
                        </a:spcBef>
                        <a:buClr>
                          <a:srgbClr val="00B0F0"/>
                        </a:buClr>
                        <a:buFont typeface="Wingdings" panose="05000000000000000000" pitchFamily="2" charset="2"/>
                        <a:buNone/>
                      </a:pPr>
                      <a:r>
                        <a:rPr kumimoji="0" lang="el-GR" sz="2400" b="0" kern="1200" dirty="0">
                          <a:solidFill>
                            <a:srgbClr val="002060"/>
                          </a:solidFill>
                          <a:effectLst/>
                          <a:latin typeface="Trebuchet MS" panose="020B0603020202020204" pitchFamily="34" charset="0"/>
                          <a:ea typeface="+mn-ea"/>
                          <a:cs typeface="+mn-cs"/>
                        </a:rPr>
                        <a:t>Άνω των </a:t>
                      </a:r>
                      <a:r>
                        <a:rPr kumimoji="0" lang="el-GR" sz="2400" b="1" kern="1200" dirty="0">
                          <a:solidFill>
                            <a:srgbClr val="002060"/>
                          </a:solidFill>
                          <a:effectLst/>
                          <a:latin typeface="Trebuchet MS" panose="020B0603020202020204" pitchFamily="34" charset="0"/>
                          <a:ea typeface="+mn-ea"/>
                          <a:cs typeface="+mn-cs"/>
                        </a:rPr>
                        <a:t>350.000</a:t>
                      </a:r>
                      <a:r>
                        <a:rPr kumimoji="0" lang="el-GR" sz="2400" b="0" kern="1200" dirty="0">
                          <a:solidFill>
                            <a:srgbClr val="002060"/>
                          </a:solidFill>
                          <a:effectLst/>
                          <a:latin typeface="Trebuchet MS" panose="020B0603020202020204" pitchFamily="34" charset="0"/>
                          <a:ea typeface="+mn-ea"/>
                          <a:cs typeface="+mn-cs"/>
                        </a:rPr>
                        <a:t> ωφελούμενοι επισιτιστικής και υλικής βοήθειας</a:t>
                      </a:r>
                    </a:p>
                  </a:txBody>
                  <a:tcPr anchor="ctr">
                    <a:solidFill>
                      <a:schemeClr val="accent6">
                        <a:lumMod val="40000"/>
                        <a:lumOff val="60000"/>
                        <a:alpha val="20000"/>
                      </a:schemeClr>
                    </a:solidFill>
                  </a:tcPr>
                </a:tc>
                <a:extLst>
                  <a:ext uri="{0D108BD9-81ED-4DB2-BD59-A6C34878D82A}">
                    <a16:rowId xmlns:a16="http://schemas.microsoft.com/office/drawing/2014/main" val="3650782156"/>
                  </a:ext>
                </a:extLst>
              </a:tr>
              <a:tr h="2853190">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Ειδικός Στόχος - Ενδεικτικές Δράσεις:</a:t>
                      </a:r>
                      <a:endParaRPr lang="el-GR" sz="2400" b="1" dirty="0">
                        <a:solidFill>
                          <a:srgbClr val="002060"/>
                        </a:solidFill>
                        <a:latin typeface="Trebuchet MS" panose="020B0603020202020204" pitchFamily="34" charset="0"/>
                      </a:endParaRPr>
                    </a:p>
                    <a:p>
                      <a:pPr marL="0" marR="0" lvl="0" indent="0" algn="l" defTabSz="1818010" rtl="0" eaLnBrk="1" fontAlgn="auto" latinLnBrk="0" hangingPunct="1">
                        <a:lnSpc>
                          <a:spcPct val="100000"/>
                        </a:lnSpc>
                        <a:spcBef>
                          <a:spcPts val="600"/>
                        </a:spcBef>
                        <a:spcAft>
                          <a:spcPts val="0"/>
                        </a:spcAft>
                        <a:buClrTx/>
                        <a:buSzTx/>
                        <a:buFontTx/>
                        <a:buNone/>
                        <a:tabLst/>
                        <a:defRPr/>
                      </a:pPr>
                      <a:r>
                        <a:rPr lang="el-GR" sz="2200" b="1" dirty="0" err="1">
                          <a:solidFill>
                            <a:srgbClr val="002060"/>
                          </a:solidFill>
                          <a:latin typeface="Trebuchet MS" panose="020B0603020202020204" pitchFamily="34" charset="0"/>
                        </a:rPr>
                        <a:t>4.ιγ</a:t>
                      </a:r>
                      <a:r>
                        <a:rPr lang="el-GR" sz="2200" b="1" baseline="0" dirty="0">
                          <a:solidFill>
                            <a:srgbClr val="002060"/>
                          </a:solidFill>
                          <a:latin typeface="Trebuchet MS" panose="020B0603020202020204" pitchFamily="34" charset="0"/>
                        </a:rPr>
                        <a:t> </a:t>
                      </a:r>
                      <a:r>
                        <a:rPr lang="el-GR" sz="2200" b="1" i="1" baseline="0" dirty="0">
                          <a:solidFill>
                            <a:srgbClr val="002060"/>
                          </a:solidFill>
                          <a:latin typeface="Trebuchet MS" panose="020B0603020202020204" pitchFamily="34" charset="0"/>
                        </a:rPr>
                        <a:t>(4.13) - </a:t>
                      </a:r>
                      <a:r>
                        <a:rPr lang="el-GR" sz="2200" b="1" baseline="0" dirty="0">
                          <a:solidFill>
                            <a:srgbClr val="002060"/>
                          </a:solidFill>
                          <a:latin typeface="Trebuchet MS" panose="020B0603020202020204" pitchFamily="34" charset="0"/>
                        </a:rPr>
                        <a:t>Υλική Στέρηση</a:t>
                      </a:r>
                    </a:p>
                    <a:p>
                      <a:pPr marL="534988" indent="0">
                        <a:spcBef>
                          <a:spcPts val="600"/>
                        </a:spcBef>
                        <a:buClr>
                          <a:srgbClr val="00B0F0"/>
                        </a:buClr>
                        <a:buFont typeface="Wingdings" panose="05000000000000000000" pitchFamily="2" charset="2"/>
                        <a:buNone/>
                      </a:pPr>
                      <a:r>
                        <a:rPr kumimoji="0" lang="el-GR" sz="2200" b="0" kern="1200" dirty="0">
                          <a:solidFill>
                            <a:srgbClr val="002060"/>
                          </a:solidFill>
                          <a:effectLst/>
                          <a:latin typeface="Trebuchet MS" panose="020B0603020202020204" pitchFamily="34" charset="0"/>
                          <a:ea typeface="+mn-ea"/>
                          <a:cs typeface="+mn-cs"/>
                        </a:rPr>
                        <a:t>Διανομή τροφίμων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kern="1200" dirty="0">
                          <a:solidFill>
                            <a:srgbClr val="002060"/>
                          </a:solidFill>
                          <a:effectLst/>
                          <a:latin typeface="Trebuchet MS" panose="020B0603020202020204" pitchFamily="34" charset="0"/>
                          <a:ea typeface="+mn-ea"/>
                          <a:cs typeface="+mn-cs"/>
                        </a:rPr>
                        <a:t>Διανομή ειδών που στοχεύουν στις βασικές υλικές στερήσεις και που ικανοποιούν τις βασικές ανάγκες (είδη ατομικής υγιεινής, οικιακού καθαρισμού, ρουχισμός, σχολικά είδη κλπ.)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kern="1200" dirty="0">
                          <a:solidFill>
                            <a:srgbClr val="002060"/>
                          </a:solidFill>
                          <a:effectLst/>
                          <a:latin typeface="Trebuchet MS" panose="020B0603020202020204" pitchFamily="34" charset="0"/>
                          <a:ea typeface="+mn-ea"/>
                          <a:cs typeface="+mn-cs"/>
                        </a:rPr>
                        <a:t>Συνοδευτικές Δράσεις όπως υπηρεσίες ψυχοκοινωνικής στήριξης, ενδυνάμωσης και κοινωνικής ένταξης σε επίπεδο οικογένειας (ή και σε μονήρη άτομα) με έμφαση σε παιδιά και νέους, διατροφικές συμβουλές και συμβουλές υγιεινής διατροφής, παραπομπή σε κοινωνικές υπηρεσίες, υπηρεσίες κοινωνικοποίησης παιδιών, υλοποίηση πολιτιστικών και δημιουργικών δραστηριοτήτων απασχόλησης για παιδιά και νέους,  κοινωνικά φροντιστήρια σε παιδιά κ.α.</a:t>
                      </a: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kumimoji="0" lang="el-GR" sz="2200" b="0" kern="1200" dirty="0">
                        <a:solidFill>
                          <a:srgbClr val="002060"/>
                        </a:solidFill>
                        <a:effectLs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1961727"/>
                  </a:ext>
                </a:extLst>
              </a:tr>
            </a:tbl>
          </a:graphicData>
        </a:graphic>
      </p:graphicFrame>
    </p:spTree>
    <p:extLst>
      <p:ext uri="{BB962C8B-B14F-4D97-AF65-F5344CB8AC3E}">
        <p14:creationId xmlns:p14="http://schemas.microsoft.com/office/powerpoint/2010/main" val="29118945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144797" y="900279"/>
            <a:ext cx="21452324" cy="1152808"/>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a:t>
            </a:r>
            <a:r>
              <a:rPr lang="en-US" sz="6000" b="1" u="sng" kern="0" dirty="0">
                <a:solidFill>
                  <a:srgbClr val="00BDDE"/>
                </a:solidFill>
                <a:uFill>
                  <a:solidFill>
                    <a:srgbClr val="92D050"/>
                  </a:solidFill>
                </a:uFill>
                <a:latin typeface="Trebuchet MS" panose="020B0603020202020204" pitchFamily="34" charset="0"/>
                <a:cs typeface="Calibri"/>
              </a:rPr>
              <a:t>6</a:t>
            </a:r>
            <a:r>
              <a:rPr lang="el-GR" sz="6000" b="1" u="sng" kern="0" dirty="0">
                <a:solidFill>
                  <a:srgbClr val="00BDDE"/>
                </a:solidFill>
                <a:uFill>
                  <a:solidFill>
                    <a:srgbClr val="92D050"/>
                  </a:solidFill>
                </a:uFill>
                <a:latin typeface="Trebuchet MS" panose="020B0603020202020204" pitchFamily="34" charset="0"/>
                <a:cs typeface="Calibri"/>
              </a:rPr>
              <a:t> - Επισιτιστική Βοήθεια και Υλική Στέρηση</a:t>
            </a:r>
          </a:p>
        </p:txBody>
      </p:sp>
      <p:sp>
        <p:nvSpPr>
          <p:cNvPr id="7" name="Ορθογώνιο 6"/>
          <p:cNvSpPr/>
          <p:nvPr/>
        </p:nvSpPr>
        <p:spPr>
          <a:xfrm>
            <a:off x="15262133" y="12513277"/>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Εικόνα 2">
            <a:extLst>
              <a:ext uri="{FF2B5EF4-FFF2-40B4-BE49-F238E27FC236}">
                <a16:creationId xmlns:a16="http://schemas.microsoft.com/office/drawing/2014/main" id="{57810A0E-4225-4147-8560-0D6BA7393B1B}"/>
              </a:ext>
            </a:extLst>
          </p:cNvPr>
          <p:cNvPicPr>
            <a:picLocks noChangeAspect="1"/>
          </p:cNvPicPr>
          <p:nvPr/>
        </p:nvPicPr>
        <p:blipFill>
          <a:blip r:embed="rId2"/>
          <a:stretch>
            <a:fillRect/>
          </a:stretch>
        </p:blipFill>
        <p:spPr>
          <a:xfrm>
            <a:off x="237524" y="3396974"/>
            <a:ext cx="11633435" cy="6321365"/>
          </a:xfrm>
          <a:prstGeom prst="rect">
            <a:avLst/>
          </a:prstGeom>
        </p:spPr>
      </p:pic>
      <p:pic>
        <p:nvPicPr>
          <p:cNvPr id="4" name="Εικόνα 3">
            <a:extLst>
              <a:ext uri="{FF2B5EF4-FFF2-40B4-BE49-F238E27FC236}">
                <a16:creationId xmlns:a16="http://schemas.microsoft.com/office/drawing/2014/main" id="{D36B0D9F-D1F6-42EF-B428-9D9185E746B5}"/>
              </a:ext>
            </a:extLst>
          </p:cNvPr>
          <p:cNvPicPr>
            <a:picLocks noChangeAspect="1"/>
          </p:cNvPicPr>
          <p:nvPr/>
        </p:nvPicPr>
        <p:blipFill>
          <a:blip r:embed="rId3"/>
          <a:stretch>
            <a:fillRect/>
          </a:stretch>
        </p:blipFill>
        <p:spPr>
          <a:xfrm>
            <a:off x="12119769" y="3396973"/>
            <a:ext cx="11753158" cy="6321366"/>
          </a:xfrm>
          <a:prstGeom prst="rect">
            <a:avLst/>
          </a:prstGeom>
        </p:spPr>
      </p:pic>
    </p:spTree>
    <p:extLst>
      <p:ext uri="{BB962C8B-B14F-4D97-AF65-F5344CB8AC3E}">
        <p14:creationId xmlns:p14="http://schemas.microsoft.com/office/powerpoint/2010/main" val="2639252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276708" y="570683"/>
            <a:ext cx="21583291" cy="1165061"/>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pPr marL="0" marR="0" lvl="0" indent="0" algn="l" defTabSz="1818010" rtl="0" eaLnBrk="1" fontAlgn="auto" latinLnBrk="0" hangingPunct="1">
              <a:lnSpc>
                <a:spcPct val="90000"/>
              </a:lnSpc>
              <a:spcBef>
                <a:spcPct val="0"/>
              </a:spcBef>
              <a:spcAft>
                <a:spcPts val="0"/>
              </a:spcAft>
              <a:buClrTx/>
              <a:buSzTx/>
              <a:buFontTx/>
              <a:buNone/>
              <a:tabLst/>
              <a:defRPr/>
            </a:pPr>
            <a:r>
              <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j-ea"/>
                <a:cs typeface="Calibri"/>
              </a:rPr>
              <a:t>Προτεραιότητα 6 - </a:t>
            </a:r>
            <a:r>
              <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n-ea"/>
                <a:cs typeface="Calibri"/>
              </a:rPr>
              <a:t>Βασικά Οικονομικά Μεγέθη </a:t>
            </a:r>
            <a:endPar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j-ea"/>
              <a:cs typeface="Calibri"/>
            </a:endParaRPr>
          </a:p>
        </p:txBody>
      </p:sp>
      <p:sp>
        <p:nvSpPr>
          <p:cNvPr id="5" name="Ορθογώνιο 4"/>
          <p:cNvSpPr/>
          <p:nvPr/>
        </p:nvSpPr>
        <p:spPr>
          <a:xfrm>
            <a:off x="1167883" y="6531662"/>
            <a:ext cx="8323432" cy="4447371"/>
          </a:xfrm>
          <a:prstGeom prst="rect">
            <a:avLst/>
          </a:prstGeom>
        </p:spPr>
        <p:txBody>
          <a:bodyPr wrap="none">
            <a:spAutoFit/>
          </a:bodyPr>
          <a:lstStyle/>
          <a:p>
            <a:pPr marL="0" marR="0" lvl="0" indent="0" algn="l" defTabSz="1821805" rtl="0" eaLnBrk="1" fontAlgn="auto" latinLnBrk="0" hangingPunct="1">
              <a:lnSpc>
                <a:spcPct val="150000"/>
              </a:lnSpc>
              <a:spcBef>
                <a:spcPts val="0"/>
              </a:spcBef>
              <a:spcAft>
                <a:spcPts val="0"/>
              </a:spcAft>
              <a:buClrTx/>
              <a:buSzTx/>
              <a:buFontTx/>
              <a:buNone/>
              <a:tabLst/>
              <a:defRPr/>
            </a:pPr>
            <a:r>
              <a:rPr kumimoji="0" lang="el-GR" sz="54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Έως 1</a:t>
            </a:r>
            <a:r>
              <a:rPr kumimoji="0" lang="en-US" sz="54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2</a:t>
            </a:r>
            <a:r>
              <a:rPr kumimoji="0" lang="el-GR" sz="54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a:t>
            </a:r>
            <a:r>
              <a:rPr kumimoji="0" lang="en-US" sz="54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a:t>
            </a:r>
            <a:r>
              <a:rPr kumimoji="0" lang="el-GR" sz="54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.2025</a:t>
            </a:r>
            <a:r>
              <a:rPr kumimoji="0" lang="el-GR" sz="54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a:t>
            </a:r>
          </a:p>
          <a:p>
            <a:pPr marL="2519363" marR="0" lvl="0" indent="-1092200"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l-GR" sz="54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400 Προσκλήσεις</a:t>
            </a:r>
            <a:endParaRPr kumimoji="0" lang="en-US" sz="54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a:p>
            <a:pPr marL="2519363" marR="0" lvl="0" indent="-1092200"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l-GR" sz="5400" b="1" dirty="0">
                <a:solidFill>
                  <a:srgbClr val="4472C4">
                    <a:lumMod val="75000"/>
                  </a:srgbClr>
                </a:solidFill>
                <a:latin typeface="Trebuchet MS" panose="020B0603020202020204" pitchFamily="34" charset="0"/>
              </a:rPr>
              <a:t>400</a:t>
            </a:r>
            <a:r>
              <a:rPr kumimoji="0" lang="el-GR" sz="54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Εντάξεις </a:t>
            </a:r>
          </a:p>
          <a:p>
            <a:pPr marL="0" marR="0" lvl="0" indent="0" algn="l" defTabSz="1821805" rtl="0" eaLnBrk="1" fontAlgn="auto" latinLnBrk="0" hangingPunct="1">
              <a:lnSpc>
                <a:spcPct val="100000"/>
              </a:lnSpc>
              <a:spcBef>
                <a:spcPts val="0"/>
              </a:spcBef>
              <a:spcAft>
                <a:spcPts val="0"/>
              </a:spcAft>
              <a:buClrTx/>
              <a:buSzTx/>
              <a:buFontTx/>
              <a:buNone/>
              <a:tabLst/>
              <a:defRPr/>
            </a:pPr>
            <a:endParaRPr kumimoji="0" lang="el-GR" sz="4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p:txBody>
      </p:sp>
      <p:sp>
        <p:nvSpPr>
          <p:cNvPr id="3" name="TextBox 2">
            <a:extLst>
              <a:ext uri="{FF2B5EF4-FFF2-40B4-BE49-F238E27FC236}">
                <a16:creationId xmlns:a16="http://schemas.microsoft.com/office/drawing/2014/main" id="{ADCE0A27-EE3F-41C9-B316-31E647EDA10C}"/>
              </a:ext>
            </a:extLst>
          </p:cNvPr>
          <p:cNvSpPr txBox="1"/>
          <p:nvPr/>
        </p:nvSpPr>
        <p:spPr>
          <a:xfrm rot="10800000" flipV="1">
            <a:off x="1113097" y="1735746"/>
            <a:ext cx="20697505" cy="4388637"/>
          </a:xfrm>
          <a:prstGeom prst="rect">
            <a:avLst/>
          </a:prstGeom>
          <a:noFill/>
        </p:spPr>
        <p:txBody>
          <a:bodyPr wrap="square" rtlCol="0">
            <a:spAutoFit/>
          </a:bodyPr>
          <a:lstStyle/>
          <a:p>
            <a:pPr lvl="0" algn="just">
              <a:lnSpc>
                <a:spcPct val="150000"/>
              </a:lnSpc>
              <a:spcBef>
                <a:spcPts val="600"/>
              </a:spcBef>
              <a:spcAft>
                <a:spcPts val="600"/>
              </a:spcAft>
            </a:pPr>
            <a:r>
              <a:rPr lang="el-GR" sz="4800" b="1" dirty="0">
                <a:solidFill>
                  <a:srgbClr val="4472C4">
                    <a:lumMod val="75000"/>
                  </a:srgbClr>
                </a:solidFill>
                <a:latin typeface="Trebuchet MS" panose="020B0603020202020204" pitchFamily="34" charset="0"/>
              </a:rPr>
              <a:t>Εκχώρηση στη Διεύθυνση Διαχείρισης Συγχρηματοδοτούμενων και Εθνικών Προγραμμάτων (Διαχειριστική Αρχή Ο.Π.Ε.Κ.Α), για τη διαχείριση της Προτεραιότητας 6 – Επισιτιστική Βοήθεια &amp; Υλική Στέρηση, με ποσό εκχώρησης 400 εκατ. €.</a:t>
            </a:r>
          </a:p>
        </p:txBody>
      </p:sp>
    </p:spTree>
    <p:extLst>
      <p:ext uri="{BB962C8B-B14F-4D97-AF65-F5344CB8AC3E}">
        <p14:creationId xmlns:p14="http://schemas.microsoft.com/office/powerpoint/2010/main" val="36263972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E7D43E-FD0B-4E87-8DB9-E93A40FF2269}"/>
              </a:ext>
            </a:extLst>
          </p:cNvPr>
          <p:cNvSpPr txBox="1"/>
          <p:nvPr/>
        </p:nvSpPr>
        <p:spPr>
          <a:xfrm>
            <a:off x="6060057" y="766705"/>
            <a:ext cx="12120112" cy="721736"/>
          </a:xfrm>
          <a:prstGeom prst="rect">
            <a:avLst/>
          </a:prstGeom>
          <a:noFill/>
        </p:spPr>
        <p:txBody>
          <a:bodyPr wrap="square">
            <a:spAutoFit/>
          </a:bodyPr>
          <a:lstStyle/>
          <a:p>
            <a:pPr algn="ctr">
              <a:lnSpc>
                <a:spcPct val="107000"/>
              </a:lnSpc>
              <a:spcAft>
                <a:spcPts val="800"/>
              </a:spcAft>
            </a:pPr>
            <a:r>
              <a:rPr lang="el-GR" sz="4000" b="1" dirty="0">
                <a:solidFill>
                  <a:srgbClr val="1F4E79"/>
                </a:solidFill>
                <a:effectLst/>
                <a:latin typeface="Calibri" panose="020F0502020204030204" pitchFamily="34" charset="0"/>
                <a:ea typeface="Calibri" panose="020F0502020204030204" pitchFamily="34" charset="0"/>
                <a:cs typeface="Calibri" panose="020F0502020204030204" pitchFamily="34" charset="0"/>
              </a:rPr>
              <a:t>ΠΟΡΕΙΑ ΥΛΟΠΟΙΗΣΗΣ ΔΕΙΚΤΩΝ του Προγράμματος</a:t>
            </a:r>
            <a:endParaRPr lang="el-GR" sz="4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Εικόνα 2">
            <a:extLst>
              <a:ext uri="{FF2B5EF4-FFF2-40B4-BE49-F238E27FC236}">
                <a16:creationId xmlns:a16="http://schemas.microsoft.com/office/drawing/2014/main" id="{08014547-B3D9-4834-B775-D3B3CD747D89}"/>
              </a:ext>
            </a:extLst>
          </p:cNvPr>
          <p:cNvPicPr>
            <a:picLocks noChangeAspect="1"/>
          </p:cNvPicPr>
          <p:nvPr/>
        </p:nvPicPr>
        <p:blipFill>
          <a:blip r:embed="rId2"/>
          <a:stretch>
            <a:fillRect/>
          </a:stretch>
        </p:blipFill>
        <p:spPr>
          <a:xfrm>
            <a:off x="1645920" y="2328578"/>
            <a:ext cx="20532436" cy="9688719"/>
          </a:xfrm>
          <a:prstGeom prst="rect">
            <a:avLst/>
          </a:prstGeom>
        </p:spPr>
      </p:pic>
    </p:spTree>
    <p:extLst>
      <p:ext uri="{BB962C8B-B14F-4D97-AF65-F5344CB8AC3E}">
        <p14:creationId xmlns:p14="http://schemas.microsoft.com/office/powerpoint/2010/main" val="32280989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66468" y="642635"/>
            <a:ext cx="20906602" cy="1116478"/>
          </a:xfrm>
          <a:ln>
            <a:noFill/>
          </a:ln>
        </p:spPr>
        <p:txBody>
          <a:bodyPr>
            <a:normAutofit/>
          </a:body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7 – Τεχνική Βοήθεια</a:t>
            </a:r>
          </a:p>
        </p:txBody>
      </p:sp>
      <p:sp>
        <p:nvSpPr>
          <p:cNvPr id="3" name="Θέση περιεχομένου 2"/>
          <p:cNvSpPr>
            <a:spLocks noGrp="1"/>
          </p:cNvSpPr>
          <p:nvPr>
            <p:ph idx="1"/>
          </p:nvPr>
        </p:nvSpPr>
        <p:spPr>
          <a:xfrm>
            <a:off x="1666468" y="2617707"/>
            <a:ext cx="20906602" cy="663376"/>
          </a:xfrm>
        </p:spPr>
        <p:txBody>
          <a:bodyPr/>
          <a:lstStyle/>
          <a:p>
            <a:pPr marL="896938" indent="-896938">
              <a:spcBef>
                <a:spcPts val="1200"/>
              </a:spcBef>
              <a:buClr>
                <a:srgbClr val="92D050"/>
              </a:buClr>
              <a:buFont typeface="Wingdings" panose="05000000000000000000" pitchFamily="2" charset="2"/>
              <a:buChar char="Ø"/>
            </a:pPr>
            <a:endParaRPr lang="el-GR" sz="4000" kern="0" dirty="0">
              <a:solidFill>
                <a:srgbClr val="002060"/>
              </a:solidFill>
              <a:latin typeface="Trebuchet MS"/>
              <a:cs typeface="Trebuchet MS"/>
            </a:endParaRPr>
          </a:p>
          <a:p>
            <a:pPr marL="0" indent="0">
              <a:buNone/>
            </a:pPr>
            <a:endParaRPr lang="el-GR" dirty="0"/>
          </a:p>
        </p:txBody>
      </p:sp>
      <p:graphicFrame>
        <p:nvGraphicFramePr>
          <p:cNvPr id="5" name="Πίνακας 4"/>
          <p:cNvGraphicFramePr>
            <a:graphicFrameLocks noGrp="1"/>
          </p:cNvGraphicFramePr>
          <p:nvPr>
            <p:extLst>
              <p:ext uri="{D42A27DB-BD31-4B8C-83A1-F6EECF244321}">
                <p14:modId xmlns:p14="http://schemas.microsoft.com/office/powerpoint/2010/main" val="1630710126"/>
              </p:ext>
            </p:extLst>
          </p:nvPr>
        </p:nvGraphicFramePr>
        <p:xfrm>
          <a:off x="1759788" y="2315589"/>
          <a:ext cx="21118138" cy="7483444"/>
        </p:xfrm>
        <a:graphic>
          <a:graphicData uri="http://schemas.openxmlformats.org/drawingml/2006/table">
            <a:tbl>
              <a:tblPr firstRow="1" bandRow="1">
                <a:tableStyleId>{68D230F3-CF80-4859-8CE7-A43EE81993B5}</a:tableStyleId>
              </a:tblPr>
              <a:tblGrid>
                <a:gridCol w="2848068">
                  <a:extLst>
                    <a:ext uri="{9D8B030D-6E8A-4147-A177-3AD203B41FA5}">
                      <a16:colId xmlns:a16="http://schemas.microsoft.com/office/drawing/2014/main" val="698476607"/>
                    </a:ext>
                  </a:extLst>
                </a:gridCol>
                <a:gridCol w="18270070">
                  <a:extLst>
                    <a:ext uri="{9D8B030D-6E8A-4147-A177-3AD203B41FA5}">
                      <a16:colId xmlns:a16="http://schemas.microsoft.com/office/drawing/2014/main" val="3454214950"/>
                    </a:ext>
                  </a:extLst>
                </a:gridCol>
              </a:tblGrid>
              <a:tr h="746746">
                <a:tc>
                  <a:txBody>
                    <a:bodyPr/>
                    <a:lstStyle/>
                    <a:p>
                      <a:r>
                        <a:rPr lang="el-GR" sz="2400" b="1" u="none" kern="0" dirty="0">
                          <a:solidFill>
                            <a:srgbClr val="00BDDE"/>
                          </a:solidFill>
                          <a:uFill>
                            <a:solidFill>
                              <a:srgbClr val="92D050"/>
                            </a:solidFill>
                          </a:uFill>
                          <a:latin typeface="Trebuchet MS" panose="020B0603020202020204" pitchFamily="34" charset="0"/>
                          <a:ea typeface="+mj-ea"/>
                          <a:cs typeface="Calibri"/>
                        </a:rPr>
                        <a:t>Προϋπολογισμός:</a:t>
                      </a:r>
                    </a:p>
                  </a:txBody>
                  <a:tcPr anchor="ct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kern="0" dirty="0">
                          <a:solidFill>
                            <a:schemeClr val="accent1">
                              <a:lumMod val="50000"/>
                            </a:schemeClr>
                          </a:solidFill>
                          <a:latin typeface="Trebuchet MS" panose="020B0603020202020204" pitchFamily="34" charset="0"/>
                          <a:cs typeface="Trebuchet MS"/>
                        </a:rPr>
                        <a:t>54 εκατ.€ </a:t>
                      </a:r>
                      <a:r>
                        <a:rPr lang="el-GR" sz="2400" b="1" i="1" kern="0" dirty="0">
                          <a:solidFill>
                            <a:srgbClr val="92D050"/>
                          </a:solidFill>
                          <a:latin typeface="Trebuchet MS" panose="020B0603020202020204" pitchFamily="34" charset="0"/>
                          <a:cs typeface="Trebuchet MS"/>
                        </a:rPr>
                        <a:t>(1%) </a:t>
                      </a:r>
                    </a:p>
                  </a:txBody>
                  <a:tcPr anchor="ctr"/>
                </a:tc>
                <a:extLst>
                  <a:ext uri="{0D108BD9-81ED-4DB2-BD59-A6C34878D82A}">
                    <a16:rowId xmlns:a16="http://schemas.microsoft.com/office/drawing/2014/main" val="2450545711"/>
                  </a:ext>
                </a:extLst>
              </a:tr>
              <a:tr h="2113514">
                <a:tc>
                  <a:txBody>
                    <a:bodyPr/>
                    <a:lstStyle/>
                    <a:p>
                      <a:pPr marL="0" algn="l" defTabSz="1818010" rtl="0" eaLnBrk="1" latinLnBrk="0" hangingPunct="1"/>
                      <a:r>
                        <a:rPr lang="el-GR" sz="2400" b="1" u="none" kern="0" dirty="0">
                          <a:solidFill>
                            <a:srgbClr val="00BDDE"/>
                          </a:solidFill>
                          <a:uFill>
                            <a:solidFill>
                              <a:srgbClr val="92D050"/>
                            </a:solidFill>
                          </a:uFill>
                          <a:latin typeface="Trebuchet MS" panose="020B0603020202020204" pitchFamily="34" charset="0"/>
                          <a:ea typeface="+mj-ea"/>
                          <a:cs typeface="Calibri"/>
                        </a:rPr>
                        <a:t>Περιγραφή:</a:t>
                      </a:r>
                    </a:p>
                  </a:txBody>
                  <a:tcPr>
                    <a:solidFill>
                      <a:schemeClr val="accent6">
                        <a:lumMod val="40000"/>
                        <a:lumOff val="60000"/>
                        <a:alpha val="20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l-GR" sz="2400" kern="1200" dirty="0">
                          <a:solidFill>
                            <a:schemeClr val="accent1">
                              <a:lumMod val="50000"/>
                            </a:schemeClr>
                          </a:solidFill>
                          <a:effectLst/>
                          <a:latin typeface="Trebuchet MS" panose="020B0603020202020204" pitchFamily="34" charset="0"/>
                          <a:ea typeface="+mn-ea"/>
                          <a:cs typeface="+mn-cs"/>
                        </a:rPr>
                        <a:t>Περιλαμβάνει το σύνολο των ενεργειών που αφορούν στην τεχνική υποστήριξη, στον εκσυγχρονισμό και στη βελτιστοποίηση (προετοιμασία, διαχείριση, υλοποίηση, παρακολούθηση, έλεγχο, αξιολόγηση, ενημέρωση και επικοινωνία) για την άρτια και αποτελεσματική υλοποίηση των παρεμβάσεων του συνόλου του Προγράμματος, την παροχή οδηγιών και υποστήριξης προς τους εμπλεκόμενους φορείς. Επίσης, συμπεριλαμβάνει όλες τις δράσεις για την ευαισθητοποίηση, πληροφόρηση και δημοσιότητα του Προγράμματος. </a:t>
                      </a:r>
                    </a:p>
                  </a:txBody>
                  <a:tcPr anchor="ctr">
                    <a:solidFill>
                      <a:schemeClr val="accent6">
                        <a:lumMod val="40000"/>
                        <a:lumOff val="60000"/>
                        <a:alpha val="20000"/>
                      </a:schemeClr>
                    </a:solidFill>
                  </a:tcPr>
                </a:tc>
                <a:extLst>
                  <a:ext uri="{0D108BD9-81ED-4DB2-BD59-A6C34878D82A}">
                    <a16:rowId xmlns:a16="http://schemas.microsoft.com/office/drawing/2014/main" val="4067721579"/>
                  </a:ext>
                </a:extLst>
              </a:tr>
              <a:tr h="2001328">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Ωφελούμενοι:</a:t>
                      </a:r>
                    </a:p>
                  </a:txBody>
                  <a:tcPr/>
                </a:tc>
                <a:tc>
                  <a:txBody>
                    <a:bodyPr/>
                    <a:lstStyle/>
                    <a:p>
                      <a:pPr marL="342900" lvl="0" indent="-342900">
                        <a:spcBef>
                          <a:spcPts val="600"/>
                        </a:spcBef>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Ειδική Υπηρεσία Διαχείρισης του Προγράμματος </a:t>
                      </a:r>
                    </a:p>
                    <a:p>
                      <a:pPr marL="342900" lvl="0" indent="-342900">
                        <a:spcBef>
                          <a:spcPts val="600"/>
                        </a:spcBef>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Επιτελικές Δομές ΕΣΠΑ</a:t>
                      </a:r>
                    </a:p>
                    <a:p>
                      <a:pPr marL="342900" lvl="0" indent="-342900">
                        <a:spcBef>
                          <a:spcPts val="600"/>
                        </a:spcBef>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Ενδιάμεσοι</a:t>
                      </a:r>
                      <a:r>
                        <a:rPr lang="el-GR" sz="2400" kern="1200" baseline="0" dirty="0">
                          <a:solidFill>
                            <a:schemeClr val="accent1">
                              <a:lumMod val="50000"/>
                            </a:schemeClr>
                          </a:solidFill>
                          <a:effectLst/>
                          <a:latin typeface="Trebuchet MS" panose="020B0603020202020204" pitchFamily="34" charset="0"/>
                          <a:ea typeface="+mn-ea"/>
                          <a:cs typeface="+mn-cs"/>
                        </a:rPr>
                        <a:t> Φορείς (</a:t>
                      </a:r>
                      <a:r>
                        <a:rPr lang="el-GR" sz="2400" kern="1200" baseline="0" dirty="0" err="1">
                          <a:solidFill>
                            <a:schemeClr val="accent1">
                              <a:lumMod val="50000"/>
                            </a:schemeClr>
                          </a:solidFill>
                          <a:effectLst/>
                          <a:latin typeface="Trebuchet MS" panose="020B0603020202020204" pitchFamily="34" charset="0"/>
                          <a:ea typeface="+mn-ea"/>
                          <a:cs typeface="+mn-cs"/>
                        </a:rPr>
                        <a:t>ΕΦ</a:t>
                      </a:r>
                      <a:r>
                        <a:rPr lang="el-GR" sz="2400" kern="1200" baseline="0" dirty="0">
                          <a:solidFill>
                            <a:schemeClr val="accent1">
                              <a:lumMod val="50000"/>
                            </a:schemeClr>
                          </a:solidFill>
                          <a:effectLst/>
                          <a:latin typeface="Trebuchet MS" panose="020B0603020202020204" pitchFamily="34" charset="0"/>
                          <a:ea typeface="+mn-ea"/>
                          <a:cs typeface="+mn-cs"/>
                        </a:rPr>
                        <a:t>)</a:t>
                      </a:r>
                      <a:endParaRPr lang="el-GR" sz="2400" kern="1200" dirty="0">
                        <a:solidFill>
                          <a:schemeClr val="accent1">
                            <a:lumMod val="50000"/>
                          </a:schemeClr>
                        </a:solidFill>
                        <a:effectLst/>
                        <a:latin typeface="Trebuchet MS" panose="020B0603020202020204" pitchFamily="34" charset="0"/>
                        <a:ea typeface="+mn-ea"/>
                        <a:cs typeface="+mn-cs"/>
                      </a:endParaRPr>
                    </a:p>
                    <a:p>
                      <a:pPr marL="342900" lvl="0" indent="-342900">
                        <a:spcBef>
                          <a:spcPts val="600"/>
                        </a:spcBef>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Δικαιούχοι του Προγράμματος (κοινωνικοί εταίροι, οργανώσεις της κοινωνίας των πολιτών, κ.α.)</a:t>
                      </a:r>
                    </a:p>
                    <a:p>
                      <a:pPr marL="342900" lvl="0" indent="-342900">
                        <a:spcBef>
                          <a:spcPts val="600"/>
                        </a:spcBef>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Στελέχη της </a:t>
                      </a:r>
                      <a:r>
                        <a:rPr lang="el-GR" sz="2400" kern="1200" dirty="0" err="1">
                          <a:solidFill>
                            <a:schemeClr val="accent1">
                              <a:lumMod val="50000"/>
                            </a:schemeClr>
                          </a:solidFill>
                          <a:effectLst/>
                          <a:latin typeface="Trebuchet MS" panose="020B0603020202020204" pitchFamily="34" charset="0"/>
                          <a:ea typeface="+mn-ea"/>
                          <a:cs typeface="+mn-cs"/>
                        </a:rPr>
                        <a:t>ΕΥΔ</a:t>
                      </a:r>
                      <a:r>
                        <a:rPr lang="el-GR" sz="2400" kern="1200" dirty="0">
                          <a:solidFill>
                            <a:schemeClr val="accent1">
                              <a:lumMod val="50000"/>
                            </a:schemeClr>
                          </a:solidFill>
                          <a:effectLst/>
                          <a:latin typeface="Trebuchet MS" panose="020B0603020202020204" pitchFamily="34" charset="0"/>
                          <a:ea typeface="+mn-ea"/>
                          <a:cs typeface="+mn-cs"/>
                        </a:rPr>
                        <a:t>, δικαιούχων και </a:t>
                      </a:r>
                      <a:r>
                        <a:rPr lang="el-GR" sz="2400" kern="1200" dirty="0" err="1">
                          <a:solidFill>
                            <a:schemeClr val="accent1">
                              <a:lumMod val="50000"/>
                            </a:schemeClr>
                          </a:solidFill>
                          <a:effectLst/>
                          <a:latin typeface="Trebuchet MS" panose="020B0603020202020204" pitchFamily="34" charset="0"/>
                          <a:ea typeface="+mn-ea"/>
                          <a:cs typeface="+mn-cs"/>
                        </a:rPr>
                        <a:t>ΕΦ</a:t>
                      </a:r>
                      <a:endParaRPr lang="el-GR" sz="2400" kern="1200" dirty="0">
                        <a:solidFill>
                          <a:schemeClr val="accent1">
                            <a:lumMod val="50000"/>
                          </a:schemeClr>
                        </a:solidFill>
                        <a:effectLst/>
                        <a:latin typeface="Trebuchet MS" panose="020B0603020202020204" pitchFamily="34" charset="0"/>
                        <a:ea typeface="+mn-ea"/>
                        <a:cs typeface="+mn-cs"/>
                      </a:endParaRPr>
                    </a:p>
                  </a:txBody>
                  <a:tcPr anchor="ctr"/>
                </a:tc>
                <a:extLst>
                  <a:ext uri="{0D108BD9-81ED-4DB2-BD59-A6C34878D82A}">
                    <a16:rowId xmlns:a16="http://schemas.microsoft.com/office/drawing/2014/main" val="1638332652"/>
                  </a:ext>
                </a:extLst>
              </a:tr>
              <a:tr h="828136">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Στόχος</a:t>
                      </a:r>
                      <a:r>
                        <a:rPr lang="el-GR" sz="2400" b="1" u="none" kern="0" baseline="0" dirty="0">
                          <a:solidFill>
                            <a:srgbClr val="00BDDE"/>
                          </a:solidFill>
                          <a:uFill>
                            <a:solidFill>
                              <a:srgbClr val="92D050"/>
                            </a:solidFill>
                          </a:uFill>
                          <a:latin typeface="Trebuchet MS" panose="020B0603020202020204" pitchFamily="34" charset="0"/>
                          <a:ea typeface="+mj-ea"/>
                          <a:cs typeface="Calibri"/>
                        </a:rPr>
                        <a:t> 2029:</a:t>
                      </a:r>
                      <a:endParaRPr lang="el-GR" sz="2400" b="1" u="none" kern="0" dirty="0">
                        <a:solidFill>
                          <a:srgbClr val="00BDDE"/>
                        </a:solidFill>
                        <a:uFill>
                          <a:solidFill>
                            <a:srgbClr val="92D050"/>
                          </a:solidFill>
                        </a:uFill>
                        <a:latin typeface="Trebuchet MS" panose="020B0603020202020204" pitchFamily="34" charset="0"/>
                        <a:ea typeface="+mj-ea"/>
                        <a:cs typeface="Calibri"/>
                      </a:endParaRPr>
                    </a:p>
                  </a:txBody>
                  <a:tcPr anchor="ctr">
                    <a:solidFill>
                      <a:schemeClr val="accent6">
                        <a:lumMod val="40000"/>
                        <a:lumOff val="60000"/>
                        <a:alpha val="20000"/>
                      </a:schemeClr>
                    </a:solidFill>
                  </a:tcPr>
                </a:tc>
                <a:tc>
                  <a:txBody>
                    <a:bodyPr/>
                    <a:lstStyle/>
                    <a:p>
                      <a:pPr marL="0" marR="0" lvl="0" indent="0" algn="l" defTabSz="1818010" rtl="0" eaLnBrk="1" fontAlgn="auto" latinLnBrk="0" hangingPunct="1">
                        <a:lnSpc>
                          <a:spcPct val="100000"/>
                        </a:lnSpc>
                        <a:spcBef>
                          <a:spcPts val="600"/>
                        </a:spcBef>
                        <a:spcAft>
                          <a:spcPts val="0"/>
                        </a:spcAft>
                        <a:buClr>
                          <a:srgbClr val="92D050"/>
                        </a:buClr>
                        <a:buSzTx/>
                        <a:buFont typeface="Arial" panose="020B0604020202020204" pitchFamily="34" charset="0"/>
                        <a:buNone/>
                        <a:tabLst/>
                        <a:defRPr/>
                      </a:pPr>
                      <a:r>
                        <a:rPr lang="el-GR" sz="2400" b="1" kern="1200" dirty="0">
                          <a:solidFill>
                            <a:schemeClr val="accent1">
                              <a:lumMod val="50000"/>
                            </a:schemeClr>
                          </a:solidFill>
                          <a:effectLst/>
                          <a:latin typeface="Trebuchet MS" panose="020B0603020202020204" pitchFamily="34" charset="0"/>
                          <a:ea typeface="+mn-ea"/>
                          <a:cs typeface="+mn-cs"/>
                        </a:rPr>
                        <a:t>35</a:t>
                      </a:r>
                      <a:r>
                        <a:rPr lang="el-GR" sz="2400" kern="1200" baseline="0" dirty="0">
                          <a:solidFill>
                            <a:schemeClr val="accent1">
                              <a:lumMod val="50000"/>
                            </a:schemeClr>
                          </a:solidFill>
                          <a:effectLst/>
                          <a:latin typeface="Trebuchet MS" panose="020B0603020202020204" pitchFamily="34" charset="0"/>
                          <a:ea typeface="+mn-ea"/>
                          <a:cs typeface="+mn-cs"/>
                        </a:rPr>
                        <a:t> ωφελούμενοι Δικαιούχοι </a:t>
                      </a:r>
                      <a:endParaRPr lang="el-GR" sz="2400" kern="1200" dirty="0">
                        <a:solidFill>
                          <a:schemeClr val="accent1">
                            <a:lumMod val="50000"/>
                          </a:schemeClr>
                        </a:solidFill>
                        <a:effectLs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1961727"/>
                  </a:ext>
                </a:extLst>
              </a:tr>
              <a:tr h="1570008">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Ενδεικτικές Δράσεις:</a:t>
                      </a:r>
                    </a:p>
                    <a:p>
                      <a:pPr marL="0" marR="0" lvl="0" indent="0" algn="l" defTabSz="1818010" rtl="0" eaLnBrk="1" fontAlgn="auto" latinLnBrk="0" hangingPunct="1">
                        <a:lnSpc>
                          <a:spcPct val="100000"/>
                        </a:lnSpc>
                        <a:spcBef>
                          <a:spcPts val="600"/>
                        </a:spcBef>
                        <a:spcAft>
                          <a:spcPts val="0"/>
                        </a:spcAft>
                        <a:buClr>
                          <a:srgbClr val="92D050"/>
                        </a:buClr>
                        <a:buSzTx/>
                        <a:buFont typeface="Arial" panose="020B0604020202020204" pitchFamily="34" charset="0"/>
                        <a:buNone/>
                        <a:tabLst/>
                        <a:defRPr/>
                      </a:pPr>
                      <a:r>
                        <a:rPr lang="el-GR" sz="2200" kern="1200" dirty="0">
                          <a:solidFill>
                            <a:schemeClr val="accent1">
                              <a:lumMod val="50000"/>
                            </a:schemeClr>
                          </a:solidFill>
                          <a:effectLst/>
                          <a:latin typeface="Trebuchet MS" panose="020B0603020202020204" pitchFamily="34" charset="0"/>
                          <a:ea typeface="+mn-ea"/>
                          <a:cs typeface="+mn-cs"/>
                        </a:rPr>
                        <a:t>Ενέργειες προετοιμασίας, εφαρμογής, παρακολούθησης και επιθεώρησης του Προγράμματος, αξιολογήσεις, μελέτες και εμπειρογνωμοσύνες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0" i="0" u="none" strike="noStrike" kern="1200" cap="none" spc="0" normalizeH="0" baseline="0" noProof="0" dirty="0">
                          <a:ln>
                            <a:noFill/>
                          </a:ln>
                          <a:solidFill>
                            <a:schemeClr val="accent1">
                              <a:lumMod val="50000"/>
                            </a:schemeClr>
                          </a:solidFill>
                          <a:effectLst/>
                          <a:uLnTx/>
                          <a:uFillTx/>
                          <a:latin typeface="Trebuchet MS" panose="020B0603020202020204" pitchFamily="34" charset="0"/>
                          <a:ea typeface="+mn-ea"/>
                          <a:cs typeface="+mn-cs"/>
                          <a:sym typeface="Wingdings" panose="05000000000000000000" pitchFamily="2" charset="2"/>
                        </a:rPr>
                        <a:t>Ε</a:t>
                      </a:r>
                      <a:r>
                        <a:rPr lang="el-GR" sz="2200" kern="1200" dirty="0" err="1">
                          <a:solidFill>
                            <a:schemeClr val="accent1">
                              <a:lumMod val="50000"/>
                            </a:schemeClr>
                          </a:solidFill>
                          <a:effectLst/>
                          <a:latin typeface="Trebuchet MS" panose="020B0603020202020204" pitchFamily="34" charset="0"/>
                          <a:ea typeface="+mn-ea"/>
                          <a:cs typeface="+mn-cs"/>
                        </a:rPr>
                        <a:t>νίσχυση</a:t>
                      </a:r>
                      <a:r>
                        <a:rPr lang="el-GR" sz="2200" kern="1200" dirty="0">
                          <a:solidFill>
                            <a:schemeClr val="accent1">
                              <a:lumMod val="50000"/>
                            </a:schemeClr>
                          </a:solidFill>
                          <a:effectLst/>
                          <a:latin typeface="Trebuchet MS" panose="020B0603020202020204" pitchFamily="34" charset="0"/>
                          <a:ea typeface="+mn-ea"/>
                          <a:cs typeface="+mn-cs"/>
                        </a:rPr>
                        <a:t> της ικανότητας της </a:t>
                      </a:r>
                      <a:r>
                        <a:rPr lang="el-GR" sz="2200" kern="1200" dirty="0" err="1">
                          <a:solidFill>
                            <a:schemeClr val="accent1">
                              <a:lumMod val="50000"/>
                            </a:schemeClr>
                          </a:solidFill>
                          <a:effectLst/>
                          <a:latin typeface="Trebuchet MS" panose="020B0603020202020204" pitchFamily="34" charset="0"/>
                          <a:ea typeface="+mn-ea"/>
                          <a:cs typeface="+mn-cs"/>
                        </a:rPr>
                        <a:t>ΕΥΔ</a:t>
                      </a:r>
                      <a:r>
                        <a:rPr lang="el-GR" sz="2200" kern="1200" dirty="0">
                          <a:solidFill>
                            <a:schemeClr val="accent1">
                              <a:lumMod val="50000"/>
                            </a:schemeClr>
                          </a:solidFill>
                          <a:effectLst/>
                          <a:latin typeface="Trebuchet MS" panose="020B0603020202020204" pitchFamily="34" charset="0"/>
                          <a:ea typeface="+mn-ea"/>
                          <a:cs typeface="+mn-cs"/>
                        </a:rPr>
                        <a:t>, των δικαιούχων, Ενδιάμεσων φορέων (</a:t>
                      </a:r>
                      <a:r>
                        <a:rPr lang="el-GR" sz="2200" kern="1200" dirty="0" err="1">
                          <a:solidFill>
                            <a:schemeClr val="accent1">
                              <a:lumMod val="50000"/>
                            </a:schemeClr>
                          </a:solidFill>
                          <a:effectLst/>
                          <a:latin typeface="Trebuchet MS" panose="020B0603020202020204" pitchFamily="34" charset="0"/>
                          <a:ea typeface="+mn-ea"/>
                          <a:cs typeface="+mn-cs"/>
                        </a:rPr>
                        <a:t>ΕΦ</a:t>
                      </a:r>
                      <a:r>
                        <a:rPr lang="el-GR" sz="2200" kern="1200" dirty="0">
                          <a:solidFill>
                            <a:schemeClr val="accent1">
                              <a:lumMod val="50000"/>
                            </a:schemeClr>
                          </a:solidFill>
                          <a:effectLst/>
                          <a:latin typeface="Trebuchet MS" panose="020B0603020202020204" pitchFamily="34" charset="0"/>
                          <a:ea typeface="+mn-ea"/>
                          <a:cs typeface="+mn-cs"/>
                        </a:rPr>
                        <a:t>) και των οικείων εταίρων </a:t>
                      </a:r>
                      <a:r>
                        <a:rPr kumimoji="0" lang="el-GR" sz="22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kern="1200" dirty="0">
                          <a:solidFill>
                            <a:schemeClr val="accent1">
                              <a:lumMod val="50000"/>
                            </a:schemeClr>
                          </a:solidFill>
                          <a:effectLst/>
                          <a:latin typeface="Trebuchet MS" panose="020B0603020202020204" pitchFamily="34" charset="0"/>
                          <a:ea typeface="+mn-ea"/>
                          <a:cs typeface="+mn-cs"/>
                        </a:rPr>
                        <a:t>Ενέργειες Πληροφόρησης και Επικοινωνίας</a:t>
                      </a:r>
                    </a:p>
                  </a:txBody>
                  <a:tcPr>
                    <a:noFill/>
                  </a:tcPr>
                </a:tc>
                <a:tc hMerge="1">
                  <a:txBody>
                    <a:bodyPr/>
                    <a:lstStyle/>
                    <a:p>
                      <a:pPr marL="0" marR="0" lvl="0" indent="0" algn="l" defTabSz="1818010" rtl="0" eaLnBrk="1" fontAlgn="auto" latinLnBrk="0" hangingPunct="1">
                        <a:lnSpc>
                          <a:spcPct val="100000"/>
                        </a:lnSpc>
                        <a:spcBef>
                          <a:spcPts val="600"/>
                        </a:spcBef>
                        <a:spcAft>
                          <a:spcPts val="0"/>
                        </a:spcAft>
                        <a:buClr>
                          <a:srgbClr val="92D050"/>
                        </a:buClr>
                        <a:buSzTx/>
                        <a:buFont typeface="Arial" panose="020B0604020202020204" pitchFamily="34" charset="0"/>
                        <a:buNone/>
                        <a:tabLst/>
                        <a:defRPr/>
                      </a:pPr>
                      <a:endParaRPr lang="el-GR" sz="2400" kern="1200" dirty="0">
                        <a:solidFill>
                          <a:schemeClr val="accent1">
                            <a:lumMod val="50000"/>
                          </a:schemeClr>
                        </a:solidFill>
                        <a:effectLs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1418652214"/>
                  </a:ext>
                </a:extLst>
              </a:tr>
            </a:tbl>
          </a:graphicData>
        </a:graphic>
      </p:graphicFrame>
    </p:spTree>
    <p:extLst>
      <p:ext uri="{BB962C8B-B14F-4D97-AF65-F5344CB8AC3E}">
        <p14:creationId xmlns:p14="http://schemas.microsoft.com/office/powerpoint/2010/main" val="1584358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Τίτλος 1"/>
          <p:cNvSpPr>
            <a:spLocks noGrp="1"/>
          </p:cNvSpPr>
          <p:nvPr>
            <p:ph type="title"/>
          </p:nvPr>
        </p:nvSpPr>
        <p:spPr>
          <a:xfrm>
            <a:off x="1666468" y="829994"/>
            <a:ext cx="20906602" cy="1116478"/>
          </a:xfrm>
          <a:ln>
            <a:noFill/>
          </a:ln>
        </p:spPr>
        <p:txBody>
          <a:bodyPr>
            <a:normAutofit/>
          </a:body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7 – Τεχνική Βοήθεια</a:t>
            </a:r>
          </a:p>
        </p:txBody>
      </p:sp>
      <p:sp>
        <p:nvSpPr>
          <p:cNvPr id="5" name="Ορθογώνιο 4"/>
          <p:cNvSpPr/>
          <p:nvPr/>
        </p:nvSpPr>
        <p:spPr>
          <a:xfrm>
            <a:off x="15864800" y="12248302"/>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4F8FC366-8354-4603-A752-A8108CB75AF3}"/>
              </a:ext>
            </a:extLst>
          </p:cNvPr>
          <p:cNvPicPr>
            <a:picLocks noChangeAspect="1"/>
          </p:cNvPicPr>
          <p:nvPr/>
        </p:nvPicPr>
        <p:blipFill>
          <a:blip r:embed="rId2"/>
          <a:stretch>
            <a:fillRect/>
          </a:stretch>
        </p:blipFill>
        <p:spPr>
          <a:xfrm>
            <a:off x="966158" y="3159715"/>
            <a:ext cx="21882598" cy="7778579"/>
          </a:xfrm>
          <a:prstGeom prst="rect">
            <a:avLst/>
          </a:prstGeom>
        </p:spPr>
      </p:pic>
    </p:spTree>
    <p:extLst>
      <p:ext uri="{BB962C8B-B14F-4D97-AF65-F5344CB8AC3E}">
        <p14:creationId xmlns:p14="http://schemas.microsoft.com/office/powerpoint/2010/main" val="27942033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Ορθογώνιο 3">
            <a:extLst>
              <a:ext uri="{FF2B5EF4-FFF2-40B4-BE49-F238E27FC236}">
                <a16:creationId xmlns:a16="http://schemas.microsoft.com/office/drawing/2014/main" id="{A92EA0A7-AB38-470F-9673-C51AAC108EC9}"/>
              </a:ext>
            </a:extLst>
          </p:cNvPr>
          <p:cNvSpPr/>
          <p:nvPr/>
        </p:nvSpPr>
        <p:spPr>
          <a:xfrm>
            <a:off x="15864800" y="12248302"/>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Εικόνα 1">
            <a:extLst>
              <a:ext uri="{FF2B5EF4-FFF2-40B4-BE49-F238E27FC236}">
                <a16:creationId xmlns:a16="http://schemas.microsoft.com/office/drawing/2014/main" id="{0CBD93C9-ED83-4E01-9A8C-189825CC5A6E}"/>
              </a:ext>
            </a:extLst>
          </p:cNvPr>
          <p:cNvPicPr>
            <a:picLocks noChangeAspect="1"/>
          </p:cNvPicPr>
          <p:nvPr/>
        </p:nvPicPr>
        <p:blipFill>
          <a:blip r:embed="rId2"/>
          <a:stretch>
            <a:fillRect/>
          </a:stretch>
        </p:blipFill>
        <p:spPr>
          <a:xfrm>
            <a:off x="981878" y="1951524"/>
            <a:ext cx="22275781" cy="9556113"/>
          </a:xfrm>
          <a:prstGeom prst="rect">
            <a:avLst/>
          </a:prstGeom>
        </p:spPr>
      </p:pic>
    </p:spTree>
    <p:extLst>
      <p:ext uri="{BB962C8B-B14F-4D97-AF65-F5344CB8AC3E}">
        <p14:creationId xmlns:p14="http://schemas.microsoft.com/office/powerpoint/2010/main" val="18310934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1"/>
          <p:cNvSpPr txBox="1">
            <a:spLocks/>
          </p:cNvSpPr>
          <p:nvPr/>
        </p:nvSpPr>
        <p:spPr>
          <a:xfrm>
            <a:off x="1276709" y="570684"/>
            <a:ext cx="20906602" cy="757784"/>
          </a:xfrm>
          <a:prstGeom prst="rect">
            <a:avLst/>
          </a:prstGeom>
          <a:ln>
            <a:noFill/>
          </a:ln>
        </p:spPr>
        <p:txBody>
          <a:bodyPr>
            <a:no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7 - </a:t>
            </a:r>
            <a:r>
              <a:rPr kumimoji="0" lang="el-GR" sz="6000" b="1" i="0" u="sng" strike="noStrike" kern="0" cap="none" spc="0" normalizeH="0" baseline="0" noProof="0" dirty="0">
                <a:ln>
                  <a:noFill/>
                </a:ln>
                <a:solidFill>
                  <a:srgbClr val="00BDDE"/>
                </a:solidFill>
                <a:effectLst/>
                <a:uLnTx/>
                <a:uFill>
                  <a:solidFill>
                    <a:srgbClr val="92D050"/>
                  </a:solidFill>
                </a:uFill>
                <a:latin typeface="Trebuchet MS" panose="020B0603020202020204" pitchFamily="34" charset="0"/>
                <a:ea typeface="+mn-ea"/>
                <a:cs typeface="Calibri"/>
              </a:rPr>
              <a:t>Βασικά Οικονομικά Μεγέθη </a:t>
            </a:r>
            <a:endParaRPr lang="el-GR" sz="6000" b="1" u="sng" kern="0" dirty="0">
              <a:solidFill>
                <a:srgbClr val="00BDDE"/>
              </a:solidFill>
              <a:uFill>
                <a:solidFill>
                  <a:srgbClr val="92D050"/>
                </a:solidFill>
              </a:uFill>
              <a:latin typeface="Trebuchet MS" panose="020B0603020202020204" pitchFamily="34" charset="0"/>
              <a:cs typeface="Calibri"/>
            </a:endParaRPr>
          </a:p>
        </p:txBody>
      </p:sp>
      <p:sp>
        <p:nvSpPr>
          <p:cNvPr id="6" name="Ορθογώνιο 5"/>
          <p:cNvSpPr/>
          <p:nvPr/>
        </p:nvSpPr>
        <p:spPr>
          <a:xfrm>
            <a:off x="1276709" y="1733290"/>
            <a:ext cx="14100655" cy="7632859"/>
          </a:xfrm>
          <a:prstGeom prst="rect">
            <a:avLst/>
          </a:prstGeom>
        </p:spPr>
        <p:txBody>
          <a:bodyPr wrap="none">
            <a:spAutoFit/>
          </a:bodyPr>
          <a:lstStyle/>
          <a:p>
            <a:pPr marL="0" marR="0" lvl="0" indent="0" algn="l" defTabSz="1821805" rtl="0" eaLnBrk="1" fontAlgn="auto" latinLnBrk="0" hangingPunct="1">
              <a:lnSpc>
                <a:spcPct val="150000"/>
              </a:lnSpc>
              <a:spcBef>
                <a:spcPts val="0"/>
              </a:spcBef>
              <a:spcAft>
                <a:spcPts val="0"/>
              </a:spcAft>
              <a:buClrTx/>
              <a:buSzTx/>
              <a:buFontTx/>
              <a:buNone/>
              <a:tabLst/>
              <a:defRPr/>
            </a:pP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Έως 1</a:t>
            </a:r>
            <a:r>
              <a:rPr lang="en-US" sz="6000" b="1" u="sng" dirty="0">
                <a:solidFill>
                  <a:srgbClr val="4472C4">
                    <a:lumMod val="75000"/>
                  </a:srgbClr>
                </a:solidFill>
                <a:latin typeface="Trebuchet MS" panose="020B0603020202020204" pitchFamily="34" charset="0"/>
              </a:rPr>
              <a:t>2</a:t>
            </a: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a:t>
            </a:r>
            <a:r>
              <a:rPr kumimoji="0" lang="en-US"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1</a:t>
            </a:r>
            <a:r>
              <a:rPr kumimoji="0" lang="el-GR" sz="6000" b="1" i="0" u="sng"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.2025</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4 Προσκλήσεις</a:t>
            </a:r>
            <a:endPar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endParaRP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39</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Εντάξεις </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6000" b="1" dirty="0">
                <a:solidFill>
                  <a:srgbClr val="4472C4">
                    <a:lumMod val="75000"/>
                  </a:srgbClr>
                </a:solidFill>
                <a:latin typeface="Trebuchet MS" panose="020B0603020202020204" pitchFamily="34" charset="0"/>
              </a:rPr>
              <a:t>3</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9</a:t>
            </a: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MIS </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ΝΟΔΕ</a:t>
            </a:r>
          </a:p>
          <a:p>
            <a:pPr marL="2519363" marR="0" lvl="0" indent="-1074738" algn="l" defTabSz="1821805"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38</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 </a:t>
            </a:r>
            <a:r>
              <a:rPr kumimoji="0" lang="en-US"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MIS </a:t>
            </a:r>
            <a:r>
              <a:rPr kumimoji="0" lang="el-GR" sz="6000" b="1" i="0" u="none" strike="noStrike" kern="1200" cap="none" spc="0" normalizeH="0" baseline="0" noProof="0" dirty="0">
                <a:ln>
                  <a:noFill/>
                </a:ln>
                <a:solidFill>
                  <a:srgbClr val="4472C4">
                    <a:lumMod val="75000"/>
                  </a:srgbClr>
                </a:solidFill>
                <a:effectLst/>
                <a:uLnTx/>
                <a:uFillTx/>
                <a:latin typeface="Trebuchet MS" panose="020B0603020202020204" pitchFamily="34" charset="0"/>
                <a:ea typeface="+mn-ea"/>
                <a:cs typeface="+mn-cs"/>
              </a:rPr>
              <a:t>με δηλωθείσες δαπάνες</a:t>
            </a:r>
          </a:p>
          <a:p>
            <a:endParaRPr lang="el-GR" sz="4000" b="1" dirty="0">
              <a:solidFill>
                <a:schemeClr val="accent1">
                  <a:lumMod val="75000"/>
                </a:schemeClr>
              </a:solidFill>
              <a:latin typeface="Trebuchet MS" panose="020B0603020202020204" pitchFamily="34" charset="0"/>
            </a:endParaRPr>
          </a:p>
        </p:txBody>
      </p:sp>
    </p:spTree>
    <p:extLst>
      <p:ext uri="{BB962C8B-B14F-4D97-AF65-F5344CB8AC3E}">
        <p14:creationId xmlns:p14="http://schemas.microsoft.com/office/powerpoint/2010/main" val="2821012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object 21">
            <a:extLst>
              <a:ext uri="{FF2B5EF4-FFF2-40B4-BE49-F238E27FC236}">
                <a16:creationId xmlns:a16="http://schemas.microsoft.com/office/drawing/2014/main" id="{E7795260-6965-514E-AA9C-DAEAF091112F}"/>
              </a:ext>
            </a:extLst>
          </p:cNvPr>
          <p:cNvSpPr txBox="1">
            <a:spLocks/>
          </p:cNvSpPr>
          <p:nvPr/>
        </p:nvSpPr>
        <p:spPr>
          <a:xfrm>
            <a:off x="1206606" y="657175"/>
            <a:ext cx="19408793" cy="848105"/>
          </a:xfrm>
          <a:prstGeom prst="rect">
            <a:avLst/>
          </a:prstGeom>
        </p:spPr>
        <p:txBody>
          <a:bodyPr vert="horz" wrap="square" lIns="0" tIns="16943" rIns="0" bIns="0" rtlCol="0">
            <a:spAutoFit/>
          </a:bodyPr>
          <a:lstStyle>
            <a:lvl1pPr>
              <a:defRPr sz="6185" b="1" i="0">
                <a:solidFill>
                  <a:srgbClr val="00BDDE"/>
                </a:solidFill>
                <a:latin typeface="Calibri"/>
                <a:ea typeface="+mj-ea"/>
                <a:cs typeface="Calibri"/>
              </a:defRPr>
            </a:lvl1pPr>
          </a:lstStyle>
          <a:p>
            <a:pPr marL="15403" marR="0" lvl="0" indent="0" defTabSz="914400" eaLnBrk="1" fontAlgn="auto" latinLnBrk="0" hangingPunct="1">
              <a:lnSpc>
                <a:spcPct val="100000"/>
              </a:lnSpc>
              <a:spcBef>
                <a:spcPts val="133"/>
              </a:spcBef>
              <a:spcAft>
                <a:spcPts val="0"/>
              </a:spcAft>
              <a:buClrTx/>
              <a:buSzTx/>
              <a:buFontTx/>
              <a:buNone/>
              <a:tabLst/>
              <a:defRPr/>
            </a:pPr>
            <a:r>
              <a:rPr kumimoji="0" lang="en-US" sz="5400" b="1" i="0" u="sng" strike="noStrike" kern="0" cap="none" spc="0" normalizeH="0" baseline="0" noProof="0" dirty="0">
                <a:ln>
                  <a:noFill/>
                </a:ln>
                <a:solidFill>
                  <a:srgbClr val="00BDDE"/>
                </a:solidFill>
                <a:effectLst/>
                <a:uLnTx/>
                <a:uFill>
                  <a:solidFill>
                    <a:srgbClr val="6ABD45"/>
                  </a:solidFill>
                </a:uFill>
                <a:latin typeface="Trebuchet MS" panose="020B0603020202020204" pitchFamily="34" charset="0"/>
              </a:rPr>
              <a:t>K</a:t>
            </a:r>
            <a:r>
              <a:rPr kumimoji="0" lang="el-GR" sz="5400" b="1" i="0" u="sng" strike="noStrike" kern="0" cap="none" spc="0" normalizeH="0" baseline="0" noProof="0" dirty="0" err="1">
                <a:ln>
                  <a:noFill/>
                </a:ln>
                <a:solidFill>
                  <a:srgbClr val="00BDDE"/>
                </a:solidFill>
                <a:effectLst/>
                <a:uLnTx/>
                <a:uFill>
                  <a:solidFill>
                    <a:srgbClr val="6ABD45"/>
                  </a:solidFill>
                </a:uFill>
                <a:latin typeface="Trebuchet MS" panose="020B0603020202020204" pitchFamily="34" charset="0"/>
              </a:rPr>
              <a:t>ατανομή</a:t>
            </a:r>
            <a:r>
              <a:rPr kumimoji="0" lang="el-GR" sz="5400" b="1" i="0" u="sng" strike="noStrike" kern="0" cap="none" spc="0" normalizeH="0" baseline="0" noProof="0" dirty="0">
                <a:ln>
                  <a:noFill/>
                </a:ln>
                <a:solidFill>
                  <a:srgbClr val="00BDDE"/>
                </a:solidFill>
                <a:effectLst/>
                <a:uLnTx/>
                <a:uFill>
                  <a:solidFill>
                    <a:srgbClr val="6ABD45"/>
                  </a:solidFill>
                </a:uFill>
                <a:latin typeface="Trebuchet MS" panose="020B0603020202020204" pitchFamily="34" charset="0"/>
              </a:rPr>
              <a:t> </a:t>
            </a:r>
            <a:r>
              <a:rPr lang="el-GR" sz="5400" u="sng" kern="0" dirty="0">
                <a:uFill>
                  <a:solidFill>
                    <a:srgbClr val="6ABD45"/>
                  </a:solidFill>
                </a:uFill>
                <a:latin typeface="Trebuchet MS" panose="020B0603020202020204" pitchFamily="34" charset="0"/>
              </a:rPr>
              <a:t>Πόρων ανά Προτεραιότητα</a:t>
            </a:r>
            <a:endParaRPr kumimoji="0" lang="el-GR" sz="5400" b="1" i="0" u="sng" strike="noStrike" kern="0" cap="none" spc="-12" normalizeH="0" baseline="0" noProof="0" dirty="0">
              <a:ln>
                <a:noFill/>
              </a:ln>
              <a:solidFill>
                <a:srgbClr val="00BDDE"/>
              </a:solidFill>
              <a:effectLst/>
              <a:uLnTx/>
              <a:uFillTx/>
              <a:latin typeface="Trebuchet MS" panose="020B0603020202020204" pitchFamily="34" charset="0"/>
            </a:endParaRPr>
          </a:p>
        </p:txBody>
      </p:sp>
      <p:sp>
        <p:nvSpPr>
          <p:cNvPr id="98" name="object 2">
            <a:extLst>
              <a:ext uri="{FF2B5EF4-FFF2-40B4-BE49-F238E27FC236}">
                <a16:creationId xmlns:a16="http://schemas.microsoft.com/office/drawing/2014/main" id="{472DB043-9048-CA46-9B66-E60375D3A3D0}"/>
              </a:ext>
            </a:extLst>
          </p:cNvPr>
          <p:cNvSpPr txBox="1"/>
          <p:nvPr/>
        </p:nvSpPr>
        <p:spPr>
          <a:xfrm>
            <a:off x="283486" y="4315272"/>
            <a:ext cx="6596380" cy="430246"/>
          </a:xfrm>
          <a:prstGeom prst="rect">
            <a:avLst/>
          </a:prstGeom>
        </p:spPr>
        <p:txBody>
          <a:bodyPr vert="horz" wrap="square" lIns="0" tIns="14605" rIns="0" bIns="0" rtlCol="0">
            <a:spAutoFit/>
          </a:bodyPr>
          <a:lstStyle/>
          <a:p>
            <a:pPr marR="5715" lvl="0" algn="r">
              <a:spcBef>
                <a:spcPts val="115"/>
              </a:spcBef>
            </a:pPr>
            <a:r>
              <a:rPr lang="el-GR" sz="2700" b="1" spc="-10" dirty="0">
                <a:solidFill>
                  <a:prstClr val="white"/>
                </a:solidFill>
                <a:latin typeface="Trebuchet MS"/>
                <a:cs typeface="Trebuchet MS"/>
              </a:rPr>
              <a:t>ΚΛΙΜΑΤΙΚΗ ΑΛΛΑΓΗ</a:t>
            </a:r>
            <a:endParaRPr lang="el-GR" sz="2700" dirty="0">
              <a:solidFill>
                <a:prstClr val="white"/>
              </a:solidFill>
              <a:latin typeface="Trebuchet MS"/>
              <a:cs typeface="Trebuchet MS"/>
            </a:endParaRPr>
          </a:p>
        </p:txBody>
      </p:sp>
      <p:sp>
        <p:nvSpPr>
          <p:cNvPr id="99" name="object 2">
            <a:extLst>
              <a:ext uri="{FF2B5EF4-FFF2-40B4-BE49-F238E27FC236}">
                <a16:creationId xmlns:a16="http://schemas.microsoft.com/office/drawing/2014/main" id="{0BCAD823-9722-AF43-8E22-4564238D5191}"/>
              </a:ext>
            </a:extLst>
          </p:cNvPr>
          <p:cNvSpPr txBox="1"/>
          <p:nvPr/>
        </p:nvSpPr>
        <p:spPr>
          <a:xfrm>
            <a:off x="283486" y="5188728"/>
            <a:ext cx="6596380" cy="430246"/>
          </a:xfrm>
          <a:prstGeom prst="rect">
            <a:avLst/>
          </a:prstGeom>
        </p:spPr>
        <p:txBody>
          <a:bodyPr vert="horz" wrap="square" lIns="0" tIns="14605" rIns="0" bIns="0" rtlCol="0">
            <a:spAutoFit/>
          </a:bodyPr>
          <a:lstStyle/>
          <a:p>
            <a:pPr marR="5715" lvl="0" algn="r">
              <a:spcBef>
                <a:spcPts val="115"/>
              </a:spcBef>
            </a:pPr>
            <a:r>
              <a:rPr lang="el-GR" sz="2700" b="1" spc="-10" dirty="0">
                <a:solidFill>
                  <a:prstClr val="white"/>
                </a:solidFill>
                <a:latin typeface="Trebuchet MS"/>
                <a:cs typeface="Trebuchet MS"/>
              </a:rPr>
              <a:t>ΑΣΤΙΚΗ ΑΝΑΖΩΟΓΟΝΗΣΗ</a:t>
            </a:r>
            <a:endParaRPr lang="el-GR" sz="2700" dirty="0">
              <a:solidFill>
                <a:prstClr val="white"/>
              </a:solidFill>
              <a:latin typeface="Trebuchet MS"/>
              <a:cs typeface="Trebuchet MS"/>
            </a:endParaRPr>
          </a:p>
        </p:txBody>
      </p:sp>
      <p:sp>
        <p:nvSpPr>
          <p:cNvPr id="100" name="object 2">
            <a:extLst>
              <a:ext uri="{FF2B5EF4-FFF2-40B4-BE49-F238E27FC236}">
                <a16:creationId xmlns:a16="http://schemas.microsoft.com/office/drawing/2014/main" id="{098AE79A-8A52-CC4A-B8D2-4DB471038D1D}"/>
              </a:ext>
            </a:extLst>
          </p:cNvPr>
          <p:cNvSpPr txBox="1"/>
          <p:nvPr/>
        </p:nvSpPr>
        <p:spPr>
          <a:xfrm>
            <a:off x="283486" y="6103128"/>
            <a:ext cx="6596380" cy="430246"/>
          </a:xfrm>
          <a:prstGeom prst="rect">
            <a:avLst/>
          </a:prstGeom>
        </p:spPr>
        <p:txBody>
          <a:bodyPr vert="horz" wrap="square" lIns="0" tIns="14605" rIns="0" bIns="0" rtlCol="0">
            <a:spAutoFit/>
          </a:bodyPr>
          <a:lstStyle/>
          <a:p>
            <a:pPr marR="5715" lvl="0" algn="r">
              <a:spcBef>
                <a:spcPts val="115"/>
              </a:spcBef>
            </a:pPr>
            <a:r>
              <a:rPr lang="el-GR" sz="2700" b="1" spc="-10" dirty="0">
                <a:solidFill>
                  <a:prstClr val="white"/>
                </a:solidFill>
                <a:latin typeface="Trebuchet MS"/>
                <a:cs typeface="Trebuchet MS"/>
              </a:rPr>
              <a:t>ΣΤΕΡΕΑ ΑΠΟΒΛΗΤΑ-ΚΥΚΛΙΚΗ ΟΙΚΟΝΟΜΙΑ</a:t>
            </a:r>
            <a:endParaRPr lang="el-GR" sz="2700" dirty="0">
              <a:solidFill>
                <a:prstClr val="white"/>
              </a:solidFill>
              <a:latin typeface="Trebuchet MS"/>
              <a:cs typeface="Trebuchet MS"/>
            </a:endParaRPr>
          </a:p>
        </p:txBody>
      </p:sp>
      <p:sp>
        <p:nvSpPr>
          <p:cNvPr id="101" name="object 2">
            <a:extLst>
              <a:ext uri="{FF2B5EF4-FFF2-40B4-BE49-F238E27FC236}">
                <a16:creationId xmlns:a16="http://schemas.microsoft.com/office/drawing/2014/main" id="{D7C9A2E0-B548-B64C-B7F0-A05F1B45BCFF}"/>
              </a:ext>
            </a:extLst>
          </p:cNvPr>
          <p:cNvSpPr txBox="1"/>
          <p:nvPr/>
        </p:nvSpPr>
        <p:spPr>
          <a:xfrm>
            <a:off x="283486" y="6976585"/>
            <a:ext cx="6596380" cy="430246"/>
          </a:xfrm>
          <a:prstGeom prst="rect">
            <a:avLst/>
          </a:prstGeom>
        </p:spPr>
        <p:txBody>
          <a:bodyPr vert="horz" wrap="square" lIns="0" tIns="14605" rIns="0" bIns="0" rtlCol="0">
            <a:spAutoFit/>
          </a:bodyPr>
          <a:lstStyle/>
          <a:p>
            <a:pPr marR="5715" lvl="0" algn="r">
              <a:spcBef>
                <a:spcPts val="115"/>
              </a:spcBef>
            </a:pPr>
            <a:r>
              <a:rPr lang="el-GR" sz="2700" b="1" spc="-10" dirty="0">
                <a:solidFill>
                  <a:prstClr val="white"/>
                </a:solidFill>
                <a:latin typeface="Trebuchet MS"/>
                <a:cs typeface="Trebuchet MS"/>
              </a:rPr>
              <a:t>ΥΓΡΑ ΑΠΟΒΛΗΤΑ-ΝΕΡΟ</a:t>
            </a:r>
            <a:endParaRPr lang="el-GR" sz="2700" dirty="0">
              <a:solidFill>
                <a:prstClr val="white"/>
              </a:solidFill>
              <a:latin typeface="Trebuchet MS"/>
              <a:cs typeface="Trebuchet MS"/>
            </a:endParaRPr>
          </a:p>
        </p:txBody>
      </p:sp>
      <p:sp>
        <p:nvSpPr>
          <p:cNvPr id="102" name="object 2">
            <a:extLst>
              <a:ext uri="{FF2B5EF4-FFF2-40B4-BE49-F238E27FC236}">
                <a16:creationId xmlns:a16="http://schemas.microsoft.com/office/drawing/2014/main" id="{19A439C8-49E4-EA47-9822-AE1CE092B9B8}"/>
              </a:ext>
            </a:extLst>
          </p:cNvPr>
          <p:cNvSpPr txBox="1"/>
          <p:nvPr/>
        </p:nvSpPr>
        <p:spPr>
          <a:xfrm>
            <a:off x="283486" y="7850042"/>
            <a:ext cx="6596380" cy="430246"/>
          </a:xfrm>
          <a:prstGeom prst="rect">
            <a:avLst/>
          </a:prstGeom>
        </p:spPr>
        <p:txBody>
          <a:bodyPr vert="horz" wrap="square" lIns="0" tIns="14605" rIns="0" bIns="0" rtlCol="0">
            <a:spAutoFit/>
          </a:bodyPr>
          <a:lstStyle/>
          <a:p>
            <a:pPr marR="5715" lvl="0" algn="r">
              <a:spcBef>
                <a:spcPts val="115"/>
              </a:spcBef>
            </a:pPr>
            <a:r>
              <a:rPr lang="el-GR" sz="2700" b="1" spc="-10" dirty="0">
                <a:solidFill>
                  <a:prstClr val="white"/>
                </a:solidFill>
                <a:latin typeface="Trebuchet MS"/>
                <a:cs typeface="Trebuchet MS"/>
              </a:rPr>
              <a:t>ΒΙΟΠΟΙΚΙΛΟΤΗΤΑ</a:t>
            </a:r>
            <a:endParaRPr lang="el-GR" sz="2700" dirty="0">
              <a:solidFill>
                <a:prstClr val="white"/>
              </a:solidFill>
              <a:latin typeface="Trebuchet MS"/>
              <a:cs typeface="Trebuchet MS"/>
            </a:endParaRPr>
          </a:p>
        </p:txBody>
      </p:sp>
      <p:sp>
        <p:nvSpPr>
          <p:cNvPr id="103" name="object 2">
            <a:extLst>
              <a:ext uri="{FF2B5EF4-FFF2-40B4-BE49-F238E27FC236}">
                <a16:creationId xmlns:a16="http://schemas.microsoft.com/office/drawing/2014/main" id="{FC0A01A7-B100-F145-B411-4D02849FEE3A}"/>
              </a:ext>
            </a:extLst>
          </p:cNvPr>
          <p:cNvSpPr txBox="1"/>
          <p:nvPr/>
        </p:nvSpPr>
        <p:spPr>
          <a:xfrm>
            <a:off x="283486" y="8778090"/>
            <a:ext cx="6596380" cy="430246"/>
          </a:xfrm>
          <a:prstGeom prst="rect">
            <a:avLst/>
          </a:prstGeom>
        </p:spPr>
        <p:txBody>
          <a:bodyPr vert="horz" wrap="square" lIns="0" tIns="14605" rIns="0" bIns="0" rtlCol="0">
            <a:spAutoFit/>
          </a:bodyPr>
          <a:lstStyle/>
          <a:p>
            <a:pPr marR="5715" lvl="0" algn="r">
              <a:spcBef>
                <a:spcPts val="115"/>
              </a:spcBef>
            </a:pPr>
            <a:r>
              <a:rPr lang="el-GR" sz="2700" b="1" spc="-10" dirty="0">
                <a:solidFill>
                  <a:prstClr val="white"/>
                </a:solidFill>
                <a:latin typeface="Trebuchet MS"/>
                <a:cs typeface="Trebuchet MS"/>
              </a:rPr>
              <a:t>ΑΣΤΙΚΗ ΚΙΝΗΤΙΚΟΤΗΤΑ</a:t>
            </a:r>
            <a:endParaRPr lang="el-GR" sz="2700" dirty="0">
              <a:solidFill>
                <a:prstClr val="white"/>
              </a:solidFill>
              <a:latin typeface="Trebuchet MS"/>
              <a:cs typeface="Trebuchet MS"/>
            </a:endParaRPr>
          </a:p>
        </p:txBody>
      </p:sp>
      <p:sp>
        <p:nvSpPr>
          <p:cNvPr id="104" name="object 2">
            <a:extLst>
              <a:ext uri="{FF2B5EF4-FFF2-40B4-BE49-F238E27FC236}">
                <a16:creationId xmlns:a16="http://schemas.microsoft.com/office/drawing/2014/main" id="{E03759CB-417B-414D-9D68-FE55057EE180}"/>
              </a:ext>
            </a:extLst>
          </p:cNvPr>
          <p:cNvSpPr txBox="1"/>
          <p:nvPr/>
        </p:nvSpPr>
        <p:spPr>
          <a:xfrm>
            <a:off x="283486" y="9651547"/>
            <a:ext cx="6596380" cy="430246"/>
          </a:xfrm>
          <a:prstGeom prst="rect">
            <a:avLst/>
          </a:prstGeom>
        </p:spPr>
        <p:txBody>
          <a:bodyPr vert="horz" wrap="square" lIns="0" tIns="14605" rIns="0" bIns="0" rtlCol="0">
            <a:spAutoFit/>
          </a:bodyPr>
          <a:lstStyle/>
          <a:p>
            <a:pPr marR="5715" lvl="0" algn="r">
              <a:spcBef>
                <a:spcPts val="115"/>
              </a:spcBef>
            </a:pPr>
            <a:r>
              <a:rPr lang="el-GR" sz="2700" b="1" spc="-10" dirty="0">
                <a:solidFill>
                  <a:prstClr val="white"/>
                </a:solidFill>
                <a:latin typeface="Trebuchet MS"/>
                <a:cs typeface="Trebuchet MS"/>
              </a:rPr>
              <a:t>ΤΕΧΝΙΚΗ ΒΟΗΘΕΙΑ</a:t>
            </a:r>
            <a:endParaRPr lang="el-GR" sz="2700" dirty="0">
              <a:solidFill>
                <a:prstClr val="white"/>
              </a:solidFill>
              <a:latin typeface="Trebuchet MS"/>
              <a:cs typeface="Trebuchet MS"/>
            </a:endParaRPr>
          </a:p>
        </p:txBody>
      </p:sp>
      <p:sp>
        <p:nvSpPr>
          <p:cNvPr id="28" name="object 21">
            <a:extLst>
              <a:ext uri="{FF2B5EF4-FFF2-40B4-BE49-F238E27FC236}">
                <a16:creationId xmlns:a16="http://schemas.microsoft.com/office/drawing/2014/main" id="{11EF211E-B34F-446D-09DF-808191DC2310}"/>
              </a:ext>
            </a:extLst>
          </p:cNvPr>
          <p:cNvSpPr txBox="1">
            <a:spLocks/>
          </p:cNvSpPr>
          <p:nvPr/>
        </p:nvSpPr>
        <p:spPr>
          <a:xfrm>
            <a:off x="6930848" y="11826385"/>
            <a:ext cx="11063854" cy="848105"/>
          </a:xfrm>
          <a:prstGeom prst="rect">
            <a:avLst/>
          </a:prstGeom>
        </p:spPr>
        <p:txBody>
          <a:bodyPr vert="horz" wrap="square" lIns="0" tIns="16943" rIns="0" bIns="0" rtlCol="0">
            <a:spAutoFit/>
          </a:bodyPr>
          <a:lstStyle>
            <a:lvl1pPr>
              <a:defRPr sz="6185" b="1" i="0">
                <a:solidFill>
                  <a:srgbClr val="00BDDE"/>
                </a:solidFill>
                <a:latin typeface="Calibri"/>
                <a:ea typeface="+mj-ea"/>
                <a:cs typeface="Calibri"/>
              </a:defRPr>
            </a:lvl1pPr>
          </a:lstStyle>
          <a:p>
            <a:pPr marL="15403" marR="0" lvl="0" indent="0" algn="ctr" defTabSz="914400" eaLnBrk="1" fontAlgn="auto" latinLnBrk="0" hangingPunct="1">
              <a:lnSpc>
                <a:spcPct val="100000"/>
              </a:lnSpc>
              <a:spcBef>
                <a:spcPts val="133"/>
              </a:spcBef>
              <a:spcAft>
                <a:spcPts val="0"/>
              </a:spcAft>
              <a:buClrTx/>
              <a:buSzTx/>
              <a:buFontTx/>
              <a:buNone/>
              <a:tabLst/>
              <a:defRPr/>
            </a:pPr>
            <a:r>
              <a:rPr lang="el-GR" sz="4800" u="heavy" kern="0" dirty="0">
                <a:uFill>
                  <a:solidFill>
                    <a:srgbClr val="6ABD45"/>
                  </a:solidFill>
                </a:uFill>
                <a:latin typeface="Trebuchet MS" panose="020B0603020202020204" pitchFamily="34" charset="0"/>
              </a:rPr>
              <a:t>ΣΥΝΟΛΙΚΟ ΠΟΣΟ</a:t>
            </a:r>
            <a:r>
              <a:rPr lang="el-GR" sz="4800" kern="0" dirty="0">
                <a:uFill>
                  <a:solidFill>
                    <a:srgbClr val="6ABD45"/>
                  </a:solidFill>
                </a:uFill>
                <a:latin typeface="Trebuchet MS" panose="020B0603020202020204" pitchFamily="34" charset="0"/>
              </a:rPr>
              <a:t>: </a:t>
            </a:r>
            <a:r>
              <a:rPr lang="el-GR" sz="5400" kern="0" dirty="0">
                <a:solidFill>
                  <a:srgbClr val="92D050"/>
                </a:solidFill>
                <a:effectLst>
                  <a:outerShdw blurRad="38100" dist="38100" dir="2700000" algn="tl">
                    <a:srgbClr val="000000">
                      <a:alpha val="43137"/>
                    </a:srgbClr>
                  </a:outerShdw>
                </a:effectLst>
                <a:uFill>
                  <a:solidFill>
                    <a:srgbClr val="6ABD45"/>
                  </a:solidFill>
                </a:uFill>
                <a:latin typeface="Trebuchet MS" panose="020B0603020202020204" pitchFamily="34" charset="0"/>
              </a:rPr>
              <a:t>4.161.594.205 </a:t>
            </a:r>
            <a:r>
              <a:rPr lang="el-GR" sz="4800" kern="0" dirty="0">
                <a:solidFill>
                  <a:srgbClr val="92D050"/>
                </a:solidFill>
                <a:effectLst>
                  <a:outerShdw blurRad="38100" dist="38100" dir="2700000" algn="tl">
                    <a:srgbClr val="000000">
                      <a:alpha val="43137"/>
                    </a:srgbClr>
                  </a:outerShdw>
                </a:effectLst>
                <a:uFill>
                  <a:solidFill>
                    <a:srgbClr val="6ABD45"/>
                  </a:solidFill>
                </a:uFill>
                <a:latin typeface="Trebuchet MS" panose="020B0603020202020204" pitchFamily="34" charset="0"/>
              </a:rPr>
              <a:t>€</a:t>
            </a:r>
            <a:endParaRPr kumimoji="0" lang="el-GR" sz="4800" b="1" i="0" u="none" strike="noStrike" kern="0" cap="none" spc="-12" normalizeH="0" baseline="0" noProof="0" dirty="0">
              <a:ln>
                <a:noFill/>
              </a:ln>
              <a:solidFill>
                <a:srgbClr val="92D050"/>
              </a:solidFill>
              <a:effectLst>
                <a:outerShdw blurRad="38100" dist="38100" dir="2700000" algn="tl">
                  <a:srgbClr val="000000">
                    <a:alpha val="43137"/>
                  </a:srgbClr>
                </a:outerShdw>
              </a:effectLst>
              <a:uLnTx/>
              <a:uFillTx/>
              <a:latin typeface="Trebuchet MS" panose="020B0603020202020204" pitchFamily="34" charset="0"/>
            </a:endParaRPr>
          </a:p>
        </p:txBody>
      </p:sp>
      <p:pic>
        <p:nvPicPr>
          <p:cNvPr id="3" name="Εικόνα 2">
            <a:extLst>
              <a:ext uri="{FF2B5EF4-FFF2-40B4-BE49-F238E27FC236}">
                <a16:creationId xmlns:a16="http://schemas.microsoft.com/office/drawing/2014/main" id="{0BF51798-06C1-4973-9A12-BE7F914410BF}"/>
              </a:ext>
            </a:extLst>
          </p:cNvPr>
          <p:cNvPicPr>
            <a:picLocks noChangeAspect="1"/>
          </p:cNvPicPr>
          <p:nvPr/>
        </p:nvPicPr>
        <p:blipFill>
          <a:blip r:embed="rId2"/>
          <a:stretch>
            <a:fillRect/>
          </a:stretch>
        </p:blipFill>
        <p:spPr>
          <a:xfrm>
            <a:off x="1283542" y="2264780"/>
            <a:ext cx="19640654" cy="9561606"/>
          </a:xfrm>
          <a:prstGeom prst="rect">
            <a:avLst/>
          </a:prstGeom>
        </p:spPr>
      </p:pic>
    </p:spTree>
    <p:extLst>
      <p:ext uri="{BB962C8B-B14F-4D97-AF65-F5344CB8AC3E}">
        <p14:creationId xmlns:p14="http://schemas.microsoft.com/office/powerpoint/2010/main" val="25560103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6FE2B-6A11-4E36-9934-E963F3576467}"/>
              </a:ext>
            </a:extLst>
          </p:cNvPr>
          <p:cNvSpPr txBox="1"/>
          <p:nvPr/>
        </p:nvSpPr>
        <p:spPr>
          <a:xfrm>
            <a:off x="6060057" y="766705"/>
            <a:ext cx="12120112" cy="721736"/>
          </a:xfrm>
          <a:prstGeom prst="rect">
            <a:avLst/>
          </a:prstGeom>
          <a:noFill/>
        </p:spPr>
        <p:txBody>
          <a:bodyPr wrap="square">
            <a:spAutoFit/>
          </a:bodyPr>
          <a:lstStyle/>
          <a:p>
            <a:pPr algn="ctr">
              <a:lnSpc>
                <a:spcPct val="107000"/>
              </a:lnSpc>
              <a:spcAft>
                <a:spcPts val="800"/>
              </a:spcAft>
            </a:pPr>
            <a:r>
              <a:rPr lang="el-GR" sz="4000" b="1" dirty="0">
                <a:solidFill>
                  <a:srgbClr val="1F4E79"/>
                </a:solidFill>
                <a:effectLst/>
                <a:latin typeface="Calibri" panose="020F0502020204030204" pitchFamily="34" charset="0"/>
                <a:ea typeface="Calibri" panose="020F0502020204030204" pitchFamily="34" charset="0"/>
                <a:cs typeface="Calibri" panose="020F0502020204030204" pitchFamily="34" charset="0"/>
              </a:rPr>
              <a:t>ΠΟΡΕΙΑ ΥΛΟΠΟΙΗΣΗΣ ΔΕΙΚΤΩΝ του Προγράμματος</a:t>
            </a:r>
            <a:endParaRPr lang="el-GR" sz="4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Εικόνα 2">
            <a:extLst>
              <a:ext uri="{FF2B5EF4-FFF2-40B4-BE49-F238E27FC236}">
                <a16:creationId xmlns:a16="http://schemas.microsoft.com/office/drawing/2014/main" id="{7EF8EE16-22E8-4321-BCF7-F1A7873372A3}"/>
              </a:ext>
            </a:extLst>
          </p:cNvPr>
          <p:cNvPicPr>
            <a:picLocks noChangeAspect="1"/>
          </p:cNvPicPr>
          <p:nvPr/>
        </p:nvPicPr>
        <p:blipFill>
          <a:blip r:embed="rId2"/>
          <a:stretch>
            <a:fillRect/>
          </a:stretch>
        </p:blipFill>
        <p:spPr>
          <a:xfrm>
            <a:off x="1645920" y="1858710"/>
            <a:ext cx="20981324" cy="10263592"/>
          </a:xfrm>
          <a:prstGeom prst="rect">
            <a:avLst/>
          </a:prstGeom>
        </p:spPr>
      </p:pic>
    </p:spTree>
    <p:extLst>
      <p:ext uri="{BB962C8B-B14F-4D97-AF65-F5344CB8AC3E}">
        <p14:creationId xmlns:p14="http://schemas.microsoft.com/office/powerpoint/2010/main" val="28514445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66467" y="791931"/>
            <a:ext cx="21555841" cy="1140386"/>
          </a:xfrm>
          <a:ln>
            <a:noFill/>
          </a:ln>
        </p:spPr>
        <p:txBody>
          <a:bodyPr>
            <a:noAutofit/>
          </a:body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8 – Ενίσχυση δεξιοτήτων για τις Στρατηγικές Τεχνολογίες για την Ευρώπη (</a:t>
            </a:r>
            <a:r>
              <a:rPr lang="en-US" sz="6000" b="1" u="sng" kern="0" dirty="0">
                <a:solidFill>
                  <a:srgbClr val="00BDDE"/>
                </a:solidFill>
                <a:uFill>
                  <a:solidFill>
                    <a:srgbClr val="92D050"/>
                  </a:solidFill>
                </a:uFill>
                <a:latin typeface="Trebuchet MS" panose="020B0603020202020204" pitchFamily="34" charset="0"/>
                <a:cs typeface="Calibri"/>
              </a:rPr>
              <a:t>STEP)</a:t>
            </a:r>
            <a:endParaRPr lang="el-GR" sz="6000" b="1" u="sng" kern="0" dirty="0">
              <a:solidFill>
                <a:srgbClr val="00BDDE"/>
              </a:solidFill>
              <a:uFill>
                <a:solidFill>
                  <a:srgbClr val="92D050"/>
                </a:solidFill>
              </a:uFill>
              <a:latin typeface="Trebuchet MS" panose="020B0603020202020204" pitchFamily="34" charset="0"/>
              <a:cs typeface="Calibri"/>
            </a:endParaRPr>
          </a:p>
        </p:txBody>
      </p:sp>
      <p:sp>
        <p:nvSpPr>
          <p:cNvPr id="3" name="Θέση περιεχομένου 2"/>
          <p:cNvSpPr>
            <a:spLocks noGrp="1"/>
          </p:cNvSpPr>
          <p:nvPr>
            <p:ph idx="1"/>
          </p:nvPr>
        </p:nvSpPr>
        <p:spPr>
          <a:xfrm>
            <a:off x="1666468" y="2617707"/>
            <a:ext cx="20906602" cy="663376"/>
          </a:xfrm>
        </p:spPr>
        <p:txBody>
          <a:bodyPr/>
          <a:lstStyle/>
          <a:p>
            <a:pPr marL="896938" indent="-896938">
              <a:spcBef>
                <a:spcPts val="1200"/>
              </a:spcBef>
              <a:buClr>
                <a:srgbClr val="92D050"/>
              </a:buClr>
              <a:buFont typeface="Wingdings" panose="05000000000000000000" pitchFamily="2" charset="2"/>
              <a:buChar char="Ø"/>
            </a:pPr>
            <a:endParaRPr lang="el-GR" sz="4000" kern="0" dirty="0">
              <a:solidFill>
                <a:srgbClr val="002060"/>
              </a:solidFill>
              <a:latin typeface="Trebuchet MS"/>
              <a:cs typeface="Trebuchet MS"/>
            </a:endParaRPr>
          </a:p>
          <a:p>
            <a:pPr marL="0" indent="0">
              <a:buNone/>
            </a:pPr>
            <a:endParaRPr lang="el-GR" dirty="0"/>
          </a:p>
        </p:txBody>
      </p:sp>
      <p:graphicFrame>
        <p:nvGraphicFramePr>
          <p:cNvPr id="5" name="Πίνακας 4"/>
          <p:cNvGraphicFramePr>
            <a:graphicFrameLocks noGrp="1"/>
          </p:cNvGraphicFramePr>
          <p:nvPr>
            <p:extLst>
              <p:ext uri="{D42A27DB-BD31-4B8C-83A1-F6EECF244321}">
                <p14:modId xmlns:p14="http://schemas.microsoft.com/office/powerpoint/2010/main" val="1085771307"/>
              </p:ext>
            </p:extLst>
          </p:nvPr>
        </p:nvGraphicFramePr>
        <p:xfrm>
          <a:off x="1745673" y="2380891"/>
          <a:ext cx="22078800" cy="11062394"/>
        </p:xfrm>
        <a:graphic>
          <a:graphicData uri="http://schemas.openxmlformats.org/drawingml/2006/table">
            <a:tbl>
              <a:tblPr firstRow="1" bandRow="1">
                <a:tableStyleId>{68D230F3-CF80-4859-8CE7-A43EE81993B5}</a:tableStyleId>
              </a:tblPr>
              <a:tblGrid>
                <a:gridCol w="3808730">
                  <a:extLst>
                    <a:ext uri="{9D8B030D-6E8A-4147-A177-3AD203B41FA5}">
                      <a16:colId xmlns:a16="http://schemas.microsoft.com/office/drawing/2014/main" val="698476607"/>
                    </a:ext>
                  </a:extLst>
                </a:gridCol>
                <a:gridCol w="18270070">
                  <a:extLst>
                    <a:ext uri="{9D8B030D-6E8A-4147-A177-3AD203B41FA5}">
                      <a16:colId xmlns:a16="http://schemas.microsoft.com/office/drawing/2014/main" val="3454214950"/>
                    </a:ext>
                  </a:extLst>
                </a:gridCol>
              </a:tblGrid>
              <a:tr h="795516">
                <a:tc>
                  <a:txBody>
                    <a:bodyPr/>
                    <a:lstStyle/>
                    <a:p>
                      <a:r>
                        <a:rPr lang="el-GR" sz="2400" b="1" u="none" kern="0" dirty="0">
                          <a:solidFill>
                            <a:srgbClr val="00BDDE"/>
                          </a:solidFill>
                          <a:uFill>
                            <a:solidFill>
                              <a:srgbClr val="92D050"/>
                            </a:solidFill>
                          </a:uFill>
                          <a:latin typeface="Trebuchet MS" panose="020B0603020202020204" pitchFamily="34" charset="0"/>
                          <a:ea typeface="+mj-ea"/>
                          <a:cs typeface="Calibri"/>
                        </a:rPr>
                        <a:t>Προϋπολογισμός:</a:t>
                      </a:r>
                    </a:p>
                  </a:txBody>
                  <a:tcPr anchor="ctr"/>
                </a:tc>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n-US" sz="2400" b="1" kern="0" dirty="0">
                          <a:solidFill>
                            <a:schemeClr val="accent1">
                              <a:lumMod val="50000"/>
                            </a:schemeClr>
                          </a:solidFill>
                          <a:latin typeface="Trebuchet MS" panose="020B0603020202020204" pitchFamily="34" charset="0"/>
                          <a:cs typeface="Trebuchet MS"/>
                        </a:rPr>
                        <a:t>5</a:t>
                      </a:r>
                      <a:r>
                        <a:rPr lang="el-GR" sz="2400" b="1" kern="0" dirty="0">
                          <a:solidFill>
                            <a:schemeClr val="accent1">
                              <a:lumMod val="50000"/>
                            </a:schemeClr>
                          </a:solidFill>
                          <a:latin typeface="Trebuchet MS" panose="020B0603020202020204" pitchFamily="34" charset="0"/>
                          <a:cs typeface="Trebuchet MS"/>
                        </a:rPr>
                        <a:t>0 εκατ.€ </a:t>
                      </a:r>
                      <a:r>
                        <a:rPr lang="el-GR" sz="2400" b="1" i="1" kern="0" dirty="0">
                          <a:solidFill>
                            <a:srgbClr val="92D050"/>
                          </a:solidFill>
                          <a:latin typeface="Trebuchet MS" panose="020B0603020202020204" pitchFamily="34" charset="0"/>
                          <a:cs typeface="Trebuchet MS"/>
                        </a:rPr>
                        <a:t>(1%) </a:t>
                      </a:r>
                    </a:p>
                  </a:txBody>
                  <a:tcPr anchor="ctr"/>
                </a:tc>
                <a:extLst>
                  <a:ext uri="{0D108BD9-81ED-4DB2-BD59-A6C34878D82A}">
                    <a16:rowId xmlns:a16="http://schemas.microsoft.com/office/drawing/2014/main" val="2450545711"/>
                  </a:ext>
                </a:extLst>
              </a:tr>
              <a:tr h="1596874">
                <a:tc>
                  <a:txBody>
                    <a:bodyPr/>
                    <a:lstStyle/>
                    <a:p>
                      <a:pPr marL="0" algn="l" defTabSz="1818010" rtl="0" eaLnBrk="1" latinLnBrk="0" hangingPunct="1"/>
                      <a:r>
                        <a:rPr lang="el-GR" sz="2400" b="1" u="none" kern="0" dirty="0">
                          <a:solidFill>
                            <a:srgbClr val="00BDDE"/>
                          </a:solidFill>
                          <a:uFill>
                            <a:solidFill>
                              <a:srgbClr val="92D050"/>
                            </a:solidFill>
                          </a:uFill>
                          <a:latin typeface="Trebuchet MS" panose="020B0603020202020204" pitchFamily="34" charset="0"/>
                          <a:ea typeface="+mj-ea"/>
                          <a:cs typeface="Calibri"/>
                        </a:rPr>
                        <a:t>Περιγραφή:</a:t>
                      </a:r>
                    </a:p>
                  </a:txBody>
                  <a:tcPr>
                    <a:solidFill>
                      <a:schemeClr val="accent6">
                        <a:lumMod val="40000"/>
                        <a:lumOff val="60000"/>
                        <a:alpha val="20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l-GR" sz="2400" kern="1200" dirty="0">
                          <a:solidFill>
                            <a:schemeClr val="accent1">
                              <a:lumMod val="50000"/>
                            </a:schemeClr>
                          </a:solidFill>
                          <a:effectLst/>
                          <a:latin typeface="Trebuchet MS" panose="020B0603020202020204" pitchFamily="34" charset="0"/>
                          <a:ea typeface="+mn-ea"/>
                          <a:cs typeface="+mn-cs"/>
                        </a:rPr>
                        <a:t>Στοχεύει στην ανάπτυξη δεξιοτήτων υψηλής εξειδίκευσης σε κρίσιμους τομείς, σύμφωνα με τους στόχους της πρωτοβουλίας STEP και εξυπηρετεί τον Ειδικό Στόχο Ε.Σ.4.5.</a:t>
                      </a:r>
                      <a:r>
                        <a:rPr lang="el-GR" sz="2400" kern="1200" dirty="0">
                          <a:solidFill>
                            <a:schemeClr val="accent1">
                              <a:lumMod val="50000"/>
                            </a:schemeClr>
                          </a:solidFill>
                          <a:effectLst/>
                          <a:highlight>
                            <a:srgbClr val="FFFF00"/>
                          </a:highlight>
                          <a:latin typeface="Trebuchet MS" panose="020B0603020202020204" pitchFamily="34" charset="0"/>
                          <a:ea typeface="+mn-ea"/>
                          <a:cs typeface="+mn-cs"/>
                        </a:rPr>
                        <a:t> </a:t>
                      </a:r>
                      <a:endParaRPr lang="el-GR" sz="2400" kern="1200" noProof="0" dirty="0">
                        <a:solidFill>
                          <a:schemeClr val="accent1">
                            <a:lumMod val="50000"/>
                          </a:schemeClr>
                        </a:solidFill>
                        <a:effectLst/>
                        <a:highlight>
                          <a:srgbClr val="FFFF00"/>
                        </a:highligh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067721579"/>
                  </a:ext>
                </a:extLst>
              </a:tr>
              <a:tr h="1656004">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j-ea"/>
                          <a:cs typeface="Calibri"/>
                        </a:rPr>
                        <a:t>Ωφελούμενοι:                 </a:t>
                      </a:r>
                    </a:p>
                  </a:txBody>
                  <a:tcPr/>
                </a:tc>
                <a:tc>
                  <a:txBody>
                    <a:bodyPr/>
                    <a:lstStyle/>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Καταρτιζόμενοι, Μαθητευόμενοι και Πρακτικά Ασκούμενοι της ΕΕΚ και λοιπών Τεχνικών/Επαγγελματικών Σχολών</a:t>
                      </a:r>
                    </a:p>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Φοιτητές Τριτοβάθμιας Εκπαίδευσης</a:t>
                      </a:r>
                    </a:p>
                    <a:p>
                      <a:pPr marL="342900" lvl="0" indent="-342900">
                        <a:buClr>
                          <a:srgbClr val="92D050"/>
                        </a:buClr>
                        <a:buFont typeface="Arial" panose="020B0604020202020204" pitchFamily="34" charset="0"/>
                        <a:buChar char="•"/>
                      </a:pPr>
                      <a:r>
                        <a:rPr lang="el-GR" sz="2400" kern="1200" dirty="0">
                          <a:solidFill>
                            <a:schemeClr val="accent1">
                              <a:lumMod val="50000"/>
                            </a:schemeClr>
                          </a:solidFill>
                          <a:effectLst/>
                          <a:latin typeface="Trebuchet MS" panose="020B0603020202020204" pitchFamily="34" charset="0"/>
                          <a:ea typeface="+mn-ea"/>
                          <a:cs typeface="+mn-cs"/>
                        </a:rPr>
                        <a:t>Απόφοιτοι ΕΕΚ, λοιπών Τεχνικών Σχολών και Τριτοβάθμιας Εκπαίδευσης</a:t>
                      </a:r>
                    </a:p>
                    <a:p>
                      <a:pPr marL="0" lvl="0" indent="0">
                        <a:buClr>
                          <a:srgbClr val="92D050"/>
                        </a:buClr>
                        <a:buFont typeface="Arial" panose="020B0604020202020204" pitchFamily="34" charset="0"/>
                        <a:buNone/>
                      </a:pPr>
                      <a:endParaRPr lang="el-GR" sz="2400" kern="1200" dirty="0">
                        <a:solidFill>
                          <a:schemeClr val="accent1">
                            <a:lumMod val="50000"/>
                          </a:schemeClr>
                        </a:solidFill>
                        <a:effectLst/>
                        <a:latin typeface="Trebuchet MS" panose="020B0603020202020204" pitchFamily="34" charset="0"/>
                        <a:ea typeface="+mn-ea"/>
                        <a:cs typeface="+mn-cs"/>
                      </a:endParaRPr>
                    </a:p>
                  </a:txBody>
                  <a:tcPr anchor="ctr"/>
                </a:tc>
                <a:extLst>
                  <a:ext uri="{0D108BD9-81ED-4DB2-BD59-A6C34878D82A}">
                    <a16:rowId xmlns:a16="http://schemas.microsoft.com/office/drawing/2014/main" val="1638332652"/>
                  </a:ext>
                </a:extLst>
              </a:tr>
              <a:tr h="844791">
                <a:tc>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Στόχος 2029:</a:t>
                      </a:r>
                    </a:p>
                  </a:txBody>
                  <a:tcPr anchor="ctr">
                    <a:solidFill>
                      <a:schemeClr val="accent6">
                        <a:lumMod val="40000"/>
                        <a:lumOff val="60000"/>
                        <a:alpha val="20000"/>
                      </a:schemeClr>
                    </a:solidFill>
                  </a:tcPr>
                </a:tc>
                <a:tc>
                  <a:txBody>
                    <a:bodyPr/>
                    <a:lstStyle/>
                    <a:p>
                      <a:pPr marL="0" indent="0">
                        <a:spcBef>
                          <a:spcPts val="600"/>
                        </a:spcBef>
                        <a:buClr>
                          <a:srgbClr val="00B0F0"/>
                        </a:buClr>
                        <a:buFont typeface="Wingdings" panose="05000000000000000000" pitchFamily="2" charset="2"/>
                        <a:buNone/>
                      </a:pPr>
                      <a:r>
                        <a:rPr kumimoji="0" lang="el-GR" sz="2400" b="0" kern="1200" dirty="0">
                          <a:solidFill>
                            <a:srgbClr val="002060"/>
                          </a:solidFill>
                          <a:effectLst/>
                          <a:latin typeface="Trebuchet MS" panose="020B0603020202020204" pitchFamily="34" charset="0"/>
                          <a:ea typeface="+mn-ea"/>
                          <a:cs typeface="+mn-cs"/>
                        </a:rPr>
                        <a:t>Άνω των 29.</a:t>
                      </a:r>
                      <a:r>
                        <a:rPr kumimoji="0" lang="en-US" sz="2400" b="0" kern="1200" dirty="0">
                          <a:solidFill>
                            <a:srgbClr val="002060"/>
                          </a:solidFill>
                          <a:effectLst/>
                          <a:latin typeface="Trebuchet MS" panose="020B0603020202020204" pitchFamily="34" charset="0"/>
                          <a:ea typeface="+mn-ea"/>
                          <a:cs typeface="+mn-cs"/>
                        </a:rPr>
                        <a:t>000</a:t>
                      </a:r>
                      <a:r>
                        <a:rPr kumimoji="0" lang="el-GR" sz="2400" b="0" kern="1200" dirty="0">
                          <a:solidFill>
                            <a:srgbClr val="002060"/>
                          </a:solidFill>
                          <a:effectLst/>
                          <a:latin typeface="Trebuchet MS" panose="020B0603020202020204" pitchFamily="34" charset="0"/>
                          <a:ea typeface="+mn-ea"/>
                          <a:cs typeface="+mn-cs"/>
                        </a:rPr>
                        <a:t> ωφελούμενοι</a:t>
                      </a:r>
                    </a:p>
                  </a:txBody>
                  <a:tcPr anchor="ctr">
                    <a:solidFill>
                      <a:schemeClr val="accent6">
                        <a:lumMod val="40000"/>
                        <a:lumOff val="60000"/>
                        <a:alpha val="20000"/>
                      </a:schemeClr>
                    </a:solidFill>
                  </a:tcPr>
                </a:tc>
                <a:extLst>
                  <a:ext uri="{0D108BD9-81ED-4DB2-BD59-A6C34878D82A}">
                    <a16:rowId xmlns:a16="http://schemas.microsoft.com/office/drawing/2014/main" val="3650782156"/>
                  </a:ext>
                </a:extLst>
              </a:tr>
              <a:tr h="6169209">
                <a:tc gridSpan="2">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r>
                        <a:rPr lang="el-GR" sz="2400" b="1" u="none" kern="0" dirty="0">
                          <a:solidFill>
                            <a:srgbClr val="00BDDE"/>
                          </a:solidFill>
                          <a:uFill>
                            <a:solidFill>
                              <a:srgbClr val="92D050"/>
                            </a:solidFill>
                          </a:uFill>
                          <a:latin typeface="Trebuchet MS" panose="020B0603020202020204" pitchFamily="34" charset="0"/>
                          <a:ea typeface="+mn-ea"/>
                          <a:cs typeface="Calibri"/>
                        </a:rPr>
                        <a:t>Ειδικός Στόχος - Ενδεικτικές Δράσεις:</a:t>
                      </a:r>
                      <a:endParaRPr lang="el-GR" sz="2400" b="1" dirty="0">
                        <a:solidFill>
                          <a:srgbClr val="002060"/>
                        </a:solidFill>
                        <a:latin typeface="Trebuchet MS" panose="020B0603020202020204" pitchFamily="34" charset="0"/>
                      </a:endParaRPr>
                    </a:p>
                    <a:p>
                      <a:pPr marL="0" marR="0" lvl="0" indent="0" algn="l" defTabSz="1818010" rtl="0" eaLnBrk="1" fontAlgn="auto" latinLnBrk="0" hangingPunct="1">
                        <a:lnSpc>
                          <a:spcPct val="100000"/>
                        </a:lnSpc>
                        <a:spcBef>
                          <a:spcPts val="600"/>
                        </a:spcBef>
                        <a:spcAft>
                          <a:spcPts val="0"/>
                        </a:spcAft>
                        <a:buClrTx/>
                        <a:buSzTx/>
                        <a:buFontTx/>
                        <a:buNone/>
                        <a:tabLst/>
                        <a:defRPr/>
                      </a:pPr>
                      <a:r>
                        <a:rPr lang="el-GR" sz="2200" b="1" kern="1200" dirty="0">
                          <a:solidFill>
                            <a:srgbClr val="002060"/>
                          </a:solidFill>
                          <a:latin typeface="Trebuchet MS" panose="020B0603020202020204" pitchFamily="34" charset="0"/>
                          <a:ea typeface="+mn-ea"/>
                          <a:cs typeface="+mn-cs"/>
                        </a:rPr>
                        <a:t>4.ε (4.5) – Εκπαίδευση:</a:t>
                      </a:r>
                    </a:p>
                    <a:p>
                      <a:pPr marL="0" marR="0" lvl="0" indent="0" algn="l" defTabSz="1818010" rtl="0" eaLnBrk="1" fontAlgn="auto" latinLnBrk="0" hangingPunct="1">
                        <a:lnSpc>
                          <a:spcPct val="100000"/>
                        </a:lnSpc>
                        <a:spcBef>
                          <a:spcPts val="600"/>
                        </a:spcBef>
                        <a:spcAft>
                          <a:spcPts val="0"/>
                        </a:spcAft>
                        <a:buClrTx/>
                        <a:buSzTx/>
                        <a:buFontTx/>
                        <a:buNone/>
                        <a:tabLst/>
                        <a:defRPr/>
                      </a:pPr>
                      <a:r>
                        <a:rPr lang="el-GR" sz="2200" b="1" kern="1200" dirty="0">
                          <a:solidFill>
                            <a:srgbClr val="002060"/>
                          </a:solidFill>
                          <a:latin typeface="Trebuchet MS" panose="020B0603020202020204" pitchFamily="34" charset="0"/>
                          <a:ea typeface="+mn-ea"/>
                          <a:cs typeface="+mn-cs"/>
                        </a:rPr>
                        <a:t>Δράσεις ενίσχυσης δεξιοτήτων για την ανάπτυξη/παραγωγή κρίσιμων τεχνολογιών σε στρατηγικούς τομείς (STEP):</a:t>
                      </a:r>
                    </a:p>
                    <a:p>
                      <a:pPr marL="0" marR="0" lvl="0" indent="0" algn="l" defTabSz="1818010" rtl="0" eaLnBrk="1" fontAlgn="auto" latinLnBrk="0" hangingPunct="1">
                        <a:lnSpc>
                          <a:spcPct val="100000"/>
                        </a:lnSpc>
                        <a:spcBef>
                          <a:spcPts val="600"/>
                        </a:spcBef>
                        <a:spcAft>
                          <a:spcPts val="0"/>
                        </a:spcAft>
                        <a:buClrTx/>
                        <a:buSzTx/>
                        <a:buFont typeface="Wingdings" panose="05000000000000000000" pitchFamily="2" charset="2"/>
                        <a:buNone/>
                        <a:tabLst/>
                        <a:defRPr/>
                      </a:pP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1" kern="1200" dirty="0">
                          <a:solidFill>
                            <a:srgbClr val="002060"/>
                          </a:solidFill>
                          <a:latin typeface="Trebuchet MS" panose="020B0603020202020204" pitchFamily="34" charset="0"/>
                          <a:ea typeface="+mn-ea"/>
                          <a:cs typeface="+mn-cs"/>
                        </a:rPr>
                        <a:t>Πρακτική άσκηση φοιτητών Τριτοβάθμιας Εκπαίδευσης για την ανάπτυξη/παραγωγή κρίσιμων τεχνολογιών σε στρατηγικούς τομείς STEP</a:t>
                      </a:r>
                    </a:p>
                    <a:p>
                      <a:pPr marL="0" marR="0" lvl="0" indent="0" algn="l" defTabSz="1818010" rtl="0" eaLnBrk="1" fontAlgn="auto" latinLnBrk="0" hangingPunct="1">
                        <a:lnSpc>
                          <a:spcPct val="100000"/>
                        </a:lnSpc>
                        <a:spcBef>
                          <a:spcPts val="600"/>
                        </a:spcBef>
                        <a:spcAft>
                          <a:spcPts val="0"/>
                        </a:spcAft>
                        <a:buClrTx/>
                        <a:buSzTx/>
                        <a:buFontTx/>
                        <a:buNone/>
                        <a:tabLst>
                          <a:tab pos="0" algn="l"/>
                        </a:tabLst>
                        <a:defRPr/>
                      </a:pP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1" kern="1200" dirty="0">
                          <a:solidFill>
                            <a:srgbClr val="002060"/>
                          </a:solidFill>
                          <a:latin typeface="Trebuchet MS" panose="020B0603020202020204" pitchFamily="34" charset="0"/>
                          <a:ea typeface="+mn-ea"/>
                          <a:cs typeface="+mn-cs"/>
                        </a:rPr>
                        <a:t>Ανάπτυξη προγραμμάτων σπουδών στην ανώτατη εκπαίδευση με εφαρμοσμένο προσανατολισμό για την ανάπτυξη/παραγωγή κρίσιμων τεχνολογιών</a:t>
                      </a:r>
                    </a:p>
                    <a:p>
                      <a:pPr marL="0" marR="0" lvl="0" indent="0" algn="l" defTabSz="1818010" rtl="0" eaLnBrk="1" fontAlgn="auto" latinLnBrk="0" hangingPunct="1">
                        <a:lnSpc>
                          <a:spcPct val="100000"/>
                        </a:lnSpc>
                        <a:spcBef>
                          <a:spcPts val="600"/>
                        </a:spcBef>
                        <a:spcAft>
                          <a:spcPts val="0"/>
                        </a:spcAft>
                        <a:buClrTx/>
                        <a:buSzTx/>
                        <a:buFontTx/>
                        <a:buNone/>
                        <a:tabLst/>
                        <a:defRPr/>
                      </a:pPr>
                      <a:r>
                        <a:rPr lang="el-GR" sz="2200" b="1" kern="1200" dirty="0">
                          <a:solidFill>
                            <a:srgbClr val="002060"/>
                          </a:solidFill>
                          <a:latin typeface="Trebuchet MS" panose="020B0603020202020204" pitchFamily="34" charset="0"/>
                          <a:ea typeface="+mn-ea"/>
                          <a:cs typeface="+mn-cs"/>
                        </a:rPr>
                        <a:t>  σε στρατηγικούς τομείς STEP</a:t>
                      </a:r>
                    </a:p>
                    <a:p>
                      <a:pPr marL="0" marR="0" lvl="0" indent="0" algn="l" defTabSz="1818010" rtl="0" eaLnBrk="1" fontAlgn="auto" latinLnBrk="0" hangingPunct="1">
                        <a:lnSpc>
                          <a:spcPct val="100000"/>
                        </a:lnSpc>
                        <a:spcBef>
                          <a:spcPts val="600"/>
                        </a:spcBef>
                        <a:spcAft>
                          <a:spcPts val="0"/>
                        </a:spcAft>
                        <a:buClrTx/>
                        <a:buSzTx/>
                        <a:buFontTx/>
                        <a:buNone/>
                        <a:tabLst>
                          <a:tab pos="96838" algn="l"/>
                        </a:tabLst>
                        <a:defRPr/>
                      </a:pPr>
                      <a:r>
                        <a:rPr kumimoji="0" lang="el-GR" sz="20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1" kern="1200" dirty="0">
                          <a:solidFill>
                            <a:srgbClr val="002060"/>
                          </a:solidFill>
                          <a:latin typeface="Trebuchet MS" panose="020B0603020202020204" pitchFamily="34" charset="0"/>
                          <a:ea typeface="+mn-ea"/>
                          <a:cs typeface="+mn-cs"/>
                        </a:rPr>
                        <a:t>Υποστήριξη λειτουργίας ΣΑΕΚ και πρακτικής άσκησης για την ανάπτυξη/παραγωγή κρίσιμων τεχνολογιών σε στρατηγικούς τομείς STEP</a:t>
                      </a:r>
                    </a:p>
                    <a:p>
                      <a:pPr marL="0" marR="0" lvl="0" indent="0" algn="l" defTabSz="1818010" rtl="0" eaLnBrk="1" fontAlgn="auto" latinLnBrk="0" hangingPunct="1">
                        <a:lnSpc>
                          <a:spcPct val="100000"/>
                        </a:lnSpc>
                        <a:spcBef>
                          <a:spcPts val="600"/>
                        </a:spcBef>
                        <a:spcAft>
                          <a:spcPts val="0"/>
                        </a:spcAft>
                        <a:buClrTx/>
                        <a:buSzTx/>
                        <a:buFont typeface="Wingdings" panose="05000000000000000000" pitchFamily="2" charset="2"/>
                        <a:buNone/>
                        <a:tabLst/>
                        <a:defRPr/>
                      </a:pP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Μαθητεία (ΕΠΑΣ Μαθητείας, Τάξη μαθητείας ΕΠΑΛ) για την ανάπτυξη/παραγωγή κρίσιμων τεχνολογιών σε στρατηγικούς τομείς STEP</a:t>
                      </a:r>
                    </a:p>
                    <a:p>
                      <a:pPr marL="0" marR="0" lvl="0" indent="0" algn="l" defTabSz="1818010" rtl="0" eaLnBrk="1" fontAlgn="auto" latinLnBrk="0" hangingPunct="1">
                        <a:lnSpc>
                          <a:spcPct val="100000"/>
                        </a:lnSpc>
                        <a:spcBef>
                          <a:spcPts val="600"/>
                        </a:spcBef>
                        <a:spcAft>
                          <a:spcPts val="0"/>
                        </a:spcAft>
                        <a:buClrTx/>
                        <a:buSzTx/>
                        <a:buFontTx/>
                        <a:buNone/>
                        <a:tabLst/>
                        <a:defRPr/>
                      </a:pP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kumimoji="0" lang="el-GR" sz="22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Αναβάθμιση της επαγγελματικής εκπαίδευσης και κατάρτισης (</a:t>
                      </a:r>
                      <a:r>
                        <a:rPr kumimoji="0" lang="el-GR" sz="2200" b="1" i="0" u="none" strike="noStrike" kern="1200" cap="none" spc="0" normalizeH="0" baseline="0" noProof="0" dirty="0" err="1">
                          <a:ln>
                            <a:noFill/>
                          </a:ln>
                          <a:solidFill>
                            <a:srgbClr val="002060"/>
                          </a:solidFill>
                          <a:effectLst/>
                          <a:uLnTx/>
                          <a:uFillTx/>
                          <a:latin typeface="Trebuchet MS" panose="020B0603020202020204" pitchFamily="34" charset="0"/>
                          <a:ea typeface="+mn-ea"/>
                          <a:cs typeface="+mn-cs"/>
                        </a:rPr>
                        <a:t>μεταγυμνασιακή</a:t>
                      </a:r>
                      <a:r>
                        <a:rPr kumimoji="0" lang="el-GR" sz="22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 και </a:t>
                      </a:r>
                      <a:r>
                        <a:rPr kumimoji="0" lang="el-GR" sz="2200" b="1" i="0" u="none" strike="noStrike" kern="1200" cap="none" spc="0" normalizeH="0" baseline="0" noProof="0" dirty="0" err="1">
                          <a:ln>
                            <a:noFill/>
                          </a:ln>
                          <a:solidFill>
                            <a:srgbClr val="002060"/>
                          </a:solidFill>
                          <a:effectLst/>
                          <a:uLnTx/>
                          <a:uFillTx/>
                          <a:latin typeface="Trebuchet MS" panose="020B0603020202020204" pitchFamily="34" charset="0"/>
                          <a:ea typeface="+mn-ea"/>
                          <a:cs typeface="+mn-cs"/>
                        </a:rPr>
                        <a:t>μεταδευτεροβάθμια</a:t>
                      </a:r>
                      <a:r>
                        <a:rPr kumimoji="0" lang="el-GR" sz="22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 μέσω της εκπόνησης Οδηγών Κατάρτισης</a:t>
                      </a:r>
                    </a:p>
                    <a:p>
                      <a:pPr marL="176213" marR="0" lvl="0" indent="0" algn="l" defTabSz="1818010" rtl="0" eaLnBrk="1" fontAlgn="auto" latinLnBrk="0" hangingPunct="1">
                        <a:lnSpc>
                          <a:spcPct val="100000"/>
                        </a:lnSpc>
                        <a:spcBef>
                          <a:spcPts val="600"/>
                        </a:spcBef>
                        <a:spcAft>
                          <a:spcPts val="0"/>
                        </a:spcAft>
                        <a:buClrTx/>
                        <a:buSzTx/>
                        <a:buFontTx/>
                        <a:buNone/>
                        <a:tabLst/>
                        <a:defRPr/>
                      </a:pPr>
                      <a:r>
                        <a:rPr kumimoji="0" lang="el-GR" sz="22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και </a:t>
                      </a:r>
                      <a:r>
                        <a:rPr kumimoji="0" lang="el-GR" sz="2200" b="1" i="0" u="none" strike="noStrike" kern="1200" cap="none" spc="0" normalizeH="0" baseline="0" noProof="0" dirty="0" err="1">
                          <a:ln>
                            <a:noFill/>
                          </a:ln>
                          <a:solidFill>
                            <a:srgbClr val="002060"/>
                          </a:solidFill>
                          <a:effectLst/>
                          <a:uLnTx/>
                          <a:uFillTx/>
                          <a:latin typeface="Trebuchet MS" panose="020B0603020202020204" pitchFamily="34" charset="0"/>
                          <a:ea typeface="+mn-ea"/>
                          <a:cs typeface="+mn-cs"/>
                        </a:rPr>
                        <a:t>στοχευμένων</a:t>
                      </a:r>
                      <a:r>
                        <a:rPr kumimoji="0" lang="el-GR" sz="2200" b="1" i="0" u="none" strike="noStrike" kern="1200" cap="none" spc="0" normalizeH="0" baseline="0" noProof="0" dirty="0">
                          <a:ln>
                            <a:noFill/>
                          </a:ln>
                          <a:solidFill>
                            <a:srgbClr val="002060"/>
                          </a:solidFill>
                          <a:effectLst/>
                          <a:uLnTx/>
                          <a:uFillTx/>
                          <a:latin typeface="Trebuchet MS" panose="020B0603020202020204" pitchFamily="34" charset="0"/>
                          <a:ea typeface="+mn-ea"/>
                          <a:cs typeface="+mn-cs"/>
                        </a:rPr>
                        <a:t> Προγραμμάτων Σπουδών για την ανάπτυξη/παραγωγή κρίσιμων τεχνολογιών σε στρατηγικούς τομείς STEP</a:t>
                      </a:r>
                    </a:p>
                    <a:p>
                      <a:pPr marL="0" marR="0" lvl="0" indent="0" algn="l" defTabSz="1818010" rtl="0" eaLnBrk="1" fontAlgn="auto" latinLnBrk="0" hangingPunct="1">
                        <a:lnSpc>
                          <a:spcPct val="100000"/>
                        </a:lnSpc>
                        <a:spcBef>
                          <a:spcPts val="600"/>
                        </a:spcBef>
                        <a:spcAft>
                          <a:spcPts val="0"/>
                        </a:spcAft>
                        <a:buClrTx/>
                        <a:buSzTx/>
                        <a:buFont typeface="Arial" panose="020B0604020202020204" pitchFamily="34" charset="0"/>
                        <a:buNone/>
                        <a:tabLst/>
                        <a:defRPr/>
                      </a:pP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 </a:t>
                      </a:r>
                      <a:r>
                        <a:rPr lang="el-GR" sz="2200" b="1" kern="1200" dirty="0">
                          <a:solidFill>
                            <a:srgbClr val="002060"/>
                          </a:solidFill>
                          <a:latin typeface="Trebuchet MS" panose="020B0603020202020204" pitchFamily="34" charset="0"/>
                          <a:ea typeface="+mn-ea"/>
                          <a:cs typeface="+mn-cs"/>
                        </a:rPr>
                        <a:t>Υλοποίηση προγραμμάτων επιμόρφωσης μέσω των Κέντρων Επιμόρφωσης και Δια Βίου Μάθησης (ΚΕΔΙΒΙΜ), σε θεματικούς αναπτυξιακούς</a:t>
                      </a:r>
                    </a:p>
                    <a:p>
                      <a:pPr marL="176213" marR="0" lvl="0" indent="0" algn="l" defTabSz="1818010" rtl="0" eaLnBrk="1" fontAlgn="auto" latinLnBrk="0" hangingPunct="1">
                        <a:lnSpc>
                          <a:spcPct val="100000"/>
                        </a:lnSpc>
                        <a:spcBef>
                          <a:spcPts val="600"/>
                        </a:spcBef>
                        <a:spcAft>
                          <a:spcPts val="0"/>
                        </a:spcAft>
                        <a:buClrTx/>
                        <a:buSzTx/>
                        <a:buFontTx/>
                        <a:buNone/>
                        <a:tabLst/>
                        <a:defRPr/>
                      </a:pPr>
                      <a:r>
                        <a:rPr lang="el-GR" sz="2200" b="1" kern="1200" dirty="0">
                          <a:solidFill>
                            <a:srgbClr val="002060"/>
                          </a:solidFill>
                          <a:latin typeface="Trebuchet MS" panose="020B0603020202020204" pitchFamily="34" charset="0"/>
                          <a:ea typeface="+mn-ea"/>
                          <a:cs typeface="+mn-cs"/>
                        </a:rPr>
                        <a:t>τομείς και δεξιότητες που σχετίζονται με την ανάπτυξη/παραγωγή κρίσιμων τεχνολογιών σε στρατηγικούς τομείς STEP για την απόκτηση</a:t>
                      </a:r>
                    </a:p>
                    <a:p>
                      <a:pPr marL="176213" marR="0" lvl="0" indent="0" algn="l" defTabSz="1818010" rtl="0" eaLnBrk="1" fontAlgn="auto" latinLnBrk="0" hangingPunct="1">
                        <a:lnSpc>
                          <a:spcPct val="100000"/>
                        </a:lnSpc>
                        <a:spcBef>
                          <a:spcPts val="600"/>
                        </a:spcBef>
                        <a:spcAft>
                          <a:spcPts val="0"/>
                        </a:spcAft>
                        <a:buClrTx/>
                        <a:buSzTx/>
                        <a:buFontTx/>
                        <a:buNone/>
                        <a:tabLst/>
                        <a:defRPr/>
                      </a:pPr>
                      <a:r>
                        <a:rPr lang="el-GR" sz="2200" b="1" kern="1200" dirty="0">
                          <a:solidFill>
                            <a:srgbClr val="002060"/>
                          </a:solidFill>
                          <a:latin typeface="Trebuchet MS" panose="020B0603020202020204" pitchFamily="34" charset="0"/>
                          <a:ea typeface="+mn-ea"/>
                          <a:cs typeface="+mn-cs"/>
                        </a:rPr>
                        <a:t>πιστωτικών μονάδων.</a:t>
                      </a:r>
                    </a:p>
                    <a:p>
                      <a:pPr marL="0" marR="0" lvl="0" indent="0" algn="l" defTabSz="1818010" rtl="0" eaLnBrk="1" fontAlgn="auto" latinLnBrk="0" hangingPunct="1">
                        <a:lnSpc>
                          <a:spcPct val="100000"/>
                        </a:lnSpc>
                        <a:spcBef>
                          <a:spcPts val="600"/>
                        </a:spcBef>
                        <a:spcAft>
                          <a:spcPts val="0"/>
                        </a:spcAft>
                        <a:buClrTx/>
                        <a:buSzTx/>
                        <a:buFontTx/>
                        <a:buNone/>
                        <a:tabLst/>
                        <a:defRPr/>
                      </a:pPr>
                      <a:r>
                        <a:rPr kumimoji="0" lang="el-GR" sz="24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sym typeface="Wingdings" panose="05000000000000000000" pitchFamily="2" charset="2"/>
                        </a:rPr>
                        <a:t></a:t>
                      </a:r>
                      <a:endParaRPr lang="el-GR" sz="2200" b="1" kern="1200" dirty="0">
                        <a:solidFill>
                          <a:srgbClr val="002060"/>
                        </a:solidFill>
                        <a:highlight>
                          <a:srgbClr val="FFFF00"/>
                        </a:highlight>
                        <a:latin typeface="Trebuchet MS" panose="020B0603020202020204" pitchFamily="34" charset="0"/>
                        <a:ea typeface="+mn-ea"/>
                        <a:cs typeface="+mn-cs"/>
                      </a:endParaRPr>
                    </a:p>
                  </a:txBody>
                  <a:tcPr>
                    <a:noFill/>
                  </a:tcPr>
                </a:tc>
                <a:tc hMerge="1">
                  <a:txBody>
                    <a:bodyPr/>
                    <a:lstStyle/>
                    <a:p>
                      <a:pPr marL="0" marR="0" lvl="0" indent="0" algn="l" defTabSz="1818010" rtl="0" eaLnBrk="1" fontAlgn="auto" latinLnBrk="0" hangingPunct="1">
                        <a:lnSpc>
                          <a:spcPct val="100000"/>
                        </a:lnSpc>
                        <a:spcBef>
                          <a:spcPts val="0"/>
                        </a:spcBef>
                        <a:spcAft>
                          <a:spcPts val="0"/>
                        </a:spcAft>
                        <a:buClrTx/>
                        <a:buSzTx/>
                        <a:buFontTx/>
                        <a:buNone/>
                        <a:tabLst/>
                        <a:defRPr/>
                      </a:pPr>
                      <a:endParaRPr kumimoji="0" lang="el-GR" sz="2200" b="0" kern="1200" dirty="0">
                        <a:solidFill>
                          <a:srgbClr val="002060"/>
                        </a:solidFill>
                        <a:effectLst/>
                        <a:latin typeface="Trebuchet MS" panose="020B0603020202020204" pitchFamily="34" charset="0"/>
                        <a:ea typeface="+mn-ea"/>
                        <a:cs typeface="+mn-cs"/>
                      </a:endParaRPr>
                    </a:p>
                  </a:txBody>
                  <a:tcPr anchor="ctr">
                    <a:solidFill>
                      <a:schemeClr val="accent6">
                        <a:lumMod val="40000"/>
                        <a:lumOff val="60000"/>
                        <a:alpha val="20000"/>
                      </a:schemeClr>
                    </a:solidFill>
                  </a:tcPr>
                </a:tc>
                <a:extLst>
                  <a:ext uri="{0D108BD9-81ED-4DB2-BD59-A6C34878D82A}">
                    <a16:rowId xmlns:a16="http://schemas.microsoft.com/office/drawing/2014/main" val="41961727"/>
                  </a:ext>
                </a:extLst>
              </a:tr>
            </a:tbl>
          </a:graphicData>
        </a:graphic>
      </p:graphicFrame>
    </p:spTree>
    <p:extLst>
      <p:ext uri="{BB962C8B-B14F-4D97-AF65-F5344CB8AC3E}">
        <p14:creationId xmlns:p14="http://schemas.microsoft.com/office/powerpoint/2010/main" val="27568375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Τίτλος 1"/>
          <p:cNvSpPr>
            <a:spLocks noGrp="1"/>
          </p:cNvSpPr>
          <p:nvPr>
            <p:ph type="title"/>
          </p:nvPr>
        </p:nvSpPr>
        <p:spPr>
          <a:xfrm>
            <a:off x="1121435" y="642635"/>
            <a:ext cx="21721312" cy="1116478"/>
          </a:xfrm>
          <a:ln>
            <a:noFill/>
          </a:ln>
        </p:spPr>
        <p:txBody>
          <a:bodyPr>
            <a:noAutofit/>
          </a:bodyPr>
          <a:lstStyle/>
          <a:p>
            <a:r>
              <a:rPr lang="el-GR" sz="6000" b="1" u="sng" kern="0" dirty="0">
                <a:solidFill>
                  <a:srgbClr val="00BDDE"/>
                </a:solidFill>
                <a:uFill>
                  <a:solidFill>
                    <a:srgbClr val="92D050"/>
                  </a:solidFill>
                </a:uFill>
                <a:latin typeface="Trebuchet MS" panose="020B0603020202020204" pitchFamily="34" charset="0"/>
                <a:cs typeface="Calibri"/>
              </a:rPr>
              <a:t>Προτεραιότητα 8 – Ενίσχυση δεξιοτήτων για τις Στρατηγικές Τεχνολογίες για την Ευρώπη (STEP)</a:t>
            </a:r>
          </a:p>
        </p:txBody>
      </p:sp>
      <p:sp>
        <p:nvSpPr>
          <p:cNvPr id="5" name="Ορθογώνιο 4"/>
          <p:cNvSpPr/>
          <p:nvPr/>
        </p:nvSpPr>
        <p:spPr>
          <a:xfrm>
            <a:off x="15864800" y="12248302"/>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a:t>
            </a:r>
            <a:r>
              <a:rPr lang="en-US"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2</a:t>
            </a: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Εικόνα 2">
            <a:extLst>
              <a:ext uri="{FF2B5EF4-FFF2-40B4-BE49-F238E27FC236}">
                <a16:creationId xmlns:a16="http://schemas.microsoft.com/office/drawing/2014/main" id="{97683F0F-BAF7-435B-912D-ACB14E779734}"/>
              </a:ext>
            </a:extLst>
          </p:cNvPr>
          <p:cNvPicPr>
            <a:picLocks noChangeAspect="1"/>
          </p:cNvPicPr>
          <p:nvPr/>
        </p:nvPicPr>
        <p:blipFill>
          <a:blip r:embed="rId2"/>
          <a:stretch>
            <a:fillRect/>
          </a:stretch>
        </p:blipFill>
        <p:spPr>
          <a:xfrm>
            <a:off x="1857904" y="2408036"/>
            <a:ext cx="20001432" cy="9939841"/>
          </a:xfrm>
          <a:prstGeom prst="rect">
            <a:avLst/>
          </a:prstGeom>
        </p:spPr>
      </p:pic>
    </p:spTree>
    <p:extLst>
      <p:ext uri="{BB962C8B-B14F-4D97-AF65-F5344CB8AC3E}">
        <p14:creationId xmlns:p14="http://schemas.microsoft.com/office/powerpoint/2010/main" val="42366009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F07A3FC1-C0F0-4CC2-A23D-C75DAABFBB0B}"/>
              </a:ext>
            </a:extLst>
          </p:cNvPr>
          <p:cNvSpPr>
            <a:spLocks noGrp="1"/>
          </p:cNvSpPr>
          <p:nvPr>
            <p:ph type="title"/>
          </p:nvPr>
        </p:nvSpPr>
        <p:spPr>
          <a:xfrm>
            <a:off x="406093" y="2241106"/>
            <a:ext cx="20906602" cy="3676613"/>
          </a:xfrm>
        </p:spPr>
        <p:txBody>
          <a:bodyPr>
            <a:normAutofit/>
          </a:bodyPr>
          <a:lstStyle/>
          <a:p>
            <a:pPr algn="ctr"/>
            <a:r>
              <a:rPr lang="el-GR" dirty="0">
                <a:solidFill>
                  <a:srgbClr val="7030A0"/>
                </a:solidFill>
                <a:effectLst>
                  <a:outerShdw blurRad="38100" dist="38100" dir="2700000" algn="tl">
                    <a:srgbClr val="000000">
                      <a:alpha val="43137"/>
                    </a:srgbClr>
                  </a:outerShdw>
                </a:effectLst>
              </a:rPr>
              <a:t>1β. Ενημέρωση για τον Προγραμματισμό των προσκλήσεων</a:t>
            </a:r>
          </a:p>
        </p:txBody>
      </p:sp>
    </p:spTree>
    <p:extLst>
      <p:ext uri="{BB962C8B-B14F-4D97-AF65-F5344CB8AC3E}">
        <p14:creationId xmlns:p14="http://schemas.microsoft.com/office/powerpoint/2010/main" val="36320818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Εικόνα 2">
            <a:extLst>
              <a:ext uri="{FF2B5EF4-FFF2-40B4-BE49-F238E27FC236}">
                <a16:creationId xmlns:a16="http://schemas.microsoft.com/office/drawing/2014/main" id="{7C5B6499-1706-4625-BEE7-6A0A3F92C7B0}"/>
              </a:ext>
            </a:extLst>
          </p:cNvPr>
          <p:cNvPicPr>
            <a:picLocks noChangeAspect="1"/>
          </p:cNvPicPr>
          <p:nvPr/>
        </p:nvPicPr>
        <p:blipFill>
          <a:blip r:embed="rId2"/>
          <a:stretch>
            <a:fillRect/>
          </a:stretch>
        </p:blipFill>
        <p:spPr>
          <a:xfrm>
            <a:off x="897146" y="1107792"/>
            <a:ext cx="20392845" cy="3265846"/>
          </a:xfrm>
          <a:prstGeom prst="rect">
            <a:avLst/>
          </a:prstGeom>
        </p:spPr>
      </p:pic>
      <p:pic>
        <p:nvPicPr>
          <p:cNvPr id="6" name="Εικόνα 5">
            <a:extLst>
              <a:ext uri="{FF2B5EF4-FFF2-40B4-BE49-F238E27FC236}">
                <a16:creationId xmlns:a16="http://schemas.microsoft.com/office/drawing/2014/main" id="{25516948-292D-464F-85F9-953C741A313C}"/>
              </a:ext>
            </a:extLst>
          </p:cNvPr>
          <p:cNvPicPr>
            <a:picLocks noChangeAspect="1"/>
          </p:cNvPicPr>
          <p:nvPr/>
        </p:nvPicPr>
        <p:blipFill>
          <a:blip r:embed="rId3"/>
          <a:stretch>
            <a:fillRect/>
          </a:stretch>
        </p:blipFill>
        <p:spPr>
          <a:xfrm>
            <a:off x="1352072" y="4373638"/>
            <a:ext cx="19937919" cy="7759032"/>
          </a:xfrm>
          <a:prstGeom prst="rect">
            <a:avLst/>
          </a:prstGeom>
        </p:spPr>
      </p:pic>
    </p:spTree>
    <p:extLst>
      <p:ext uri="{BB962C8B-B14F-4D97-AF65-F5344CB8AC3E}">
        <p14:creationId xmlns:p14="http://schemas.microsoft.com/office/powerpoint/2010/main" val="26209549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a:extLst>
              <a:ext uri="{FF2B5EF4-FFF2-40B4-BE49-F238E27FC236}">
                <a16:creationId xmlns:a16="http://schemas.microsoft.com/office/drawing/2014/main" id="{C1728DE8-2968-45D0-8DAE-9DE8C5D88D3B}"/>
              </a:ext>
            </a:extLst>
          </p:cNvPr>
          <p:cNvPicPr>
            <a:picLocks noChangeAspect="1"/>
          </p:cNvPicPr>
          <p:nvPr/>
        </p:nvPicPr>
        <p:blipFill>
          <a:blip r:embed="rId2"/>
          <a:stretch>
            <a:fillRect/>
          </a:stretch>
        </p:blipFill>
        <p:spPr>
          <a:xfrm>
            <a:off x="913995" y="3493532"/>
            <a:ext cx="22427119" cy="7098268"/>
          </a:xfrm>
          <a:prstGeom prst="rect">
            <a:avLst/>
          </a:prstGeom>
        </p:spPr>
      </p:pic>
      <p:pic>
        <p:nvPicPr>
          <p:cNvPr id="5" name="Εικόνα 4">
            <a:extLst>
              <a:ext uri="{FF2B5EF4-FFF2-40B4-BE49-F238E27FC236}">
                <a16:creationId xmlns:a16="http://schemas.microsoft.com/office/drawing/2014/main" id="{BD81B5DD-101C-4FC9-B3E0-CC9848F11921}"/>
              </a:ext>
            </a:extLst>
          </p:cNvPr>
          <p:cNvPicPr>
            <a:picLocks noChangeAspect="1"/>
          </p:cNvPicPr>
          <p:nvPr/>
        </p:nvPicPr>
        <p:blipFill>
          <a:blip r:embed="rId3"/>
          <a:stretch>
            <a:fillRect/>
          </a:stretch>
        </p:blipFill>
        <p:spPr>
          <a:xfrm>
            <a:off x="913995" y="1605695"/>
            <a:ext cx="22995804" cy="1154757"/>
          </a:xfrm>
          <a:prstGeom prst="rect">
            <a:avLst/>
          </a:prstGeom>
        </p:spPr>
      </p:pic>
    </p:spTree>
    <p:extLst>
      <p:ext uri="{BB962C8B-B14F-4D97-AF65-F5344CB8AC3E}">
        <p14:creationId xmlns:p14="http://schemas.microsoft.com/office/powerpoint/2010/main" val="9568657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a:extLst>
              <a:ext uri="{FF2B5EF4-FFF2-40B4-BE49-F238E27FC236}">
                <a16:creationId xmlns:a16="http://schemas.microsoft.com/office/drawing/2014/main" id="{74DC312A-CEE8-46D1-B8EF-8C47B9FB2C68}"/>
              </a:ext>
            </a:extLst>
          </p:cNvPr>
          <p:cNvPicPr>
            <a:picLocks noChangeAspect="1"/>
          </p:cNvPicPr>
          <p:nvPr/>
        </p:nvPicPr>
        <p:blipFill>
          <a:blip r:embed="rId2"/>
          <a:stretch>
            <a:fillRect/>
          </a:stretch>
        </p:blipFill>
        <p:spPr>
          <a:xfrm>
            <a:off x="800100" y="2152650"/>
            <a:ext cx="21602700" cy="10344087"/>
          </a:xfrm>
          <a:prstGeom prst="rect">
            <a:avLst/>
          </a:prstGeom>
        </p:spPr>
      </p:pic>
      <p:pic>
        <p:nvPicPr>
          <p:cNvPr id="5" name="Εικόνα 4">
            <a:extLst>
              <a:ext uri="{FF2B5EF4-FFF2-40B4-BE49-F238E27FC236}">
                <a16:creationId xmlns:a16="http://schemas.microsoft.com/office/drawing/2014/main" id="{638485DC-B263-4C8F-BB1D-5C9DF423C627}"/>
              </a:ext>
            </a:extLst>
          </p:cNvPr>
          <p:cNvPicPr>
            <a:picLocks noChangeAspect="1"/>
          </p:cNvPicPr>
          <p:nvPr/>
        </p:nvPicPr>
        <p:blipFill>
          <a:blip r:embed="rId3"/>
          <a:stretch>
            <a:fillRect/>
          </a:stretch>
        </p:blipFill>
        <p:spPr>
          <a:xfrm>
            <a:off x="800100" y="1046733"/>
            <a:ext cx="20903960" cy="1038119"/>
          </a:xfrm>
          <a:prstGeom prst="rect">
            <a:avLst/>
          </a:prstGeom>
        </p:spPr>
      </p:pic>
    </p:spTree>
    <p:extLst>
      <p:ext uri="{BB962C8B-B14F-4D97-AF65-F5344CB8AC3E}">
        <p14:creationId xmlns:p14="http://schemas.microsoft.com/office/powerpoint/2010/main" val="11244903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96815" y="1775280"/>
            <a:ext cx="23446595" cy="4107935"/>
          </a:xfrm>
        </p:spPr>
        <p:txBody>
          <a:bodyPr>
            <a:normAutofit/>
          </a:bodyPr>
          <a:lstStyle/>
          <a:p>
            <a:pPr algn="ctr"/>
            <a:r>
              <a:rPr lang="el-GR" sz="7200" dirty="0">
                <a:solidFill>
                  <a:srgbClr val="7030A0"/>
                </a:solidFill>
                <a:effectLst>
                  <a:outerShdw blurRad="38100" dist="38100" dir="2700000" algn="tl">
                    <a:srgbClr val="000000">
                      <a:alpha val="43137"/>
                    </a:srgbClr>
                  </a:outerShdw>
                </a:effectLst>
              </a:rPr>
              <a:t>2. Αναθεώρηση του Προγράμματος</a:t>
            </a:r>
            <a:br>
              <a:rPr lang="el-GR" sz="7200" dirty="0">
                <a:solidFill>
                  <a:srgbClr val="7030A0"/>
                </a:solidFill>
                <a:effectLst>
                  <a:outerShdw blurRad="38100" dist="38100" dir="2700000" algn="tl">
                    <a:srgbClr val="000000">
                      <a:alpha val="43137"/>
                    </a:srgbClr>
                  </a:outerShdw>
                </a:effectLst>
              </a:rPr>
            </a:br>
            <a:r>
              <a:rPr lang="el-GR" sz="7200" dirty="0">
                <a:solidFill>
                  <a:srgbClr val="7030A0"/>
                </a:solidFill>
                <a:effectLst>
                  <a:outerShdw blurRad="38100" dist="38100" dir="2700000" algn="tl">
                    <a:srgbClr val="000000">
                      <a:alpha val="43137"/>
                    </a:srgbClr>
                  </a:outerShdw>
                </a:effectLst>
              </a:rPr>
              <a:t>«Ανθρώπινο Δυναμικό &amp; Κοινωνική Συνοχή»</a:t>
            </a:r>
            <a:br>
              <a:rPr lang="en-US" sz="7200" dirty="0">
                <a:solidFill>
                  <a:srgbClr val="7030A0"/>
                </a:solidFill>
                <a:effectLst>
                  <a:outerShdw blurRad="38100" dist="38100" dir="2700000" algn="tl">
                    <a:srgbClr val="000000">
                      <a:alpha val="43137"/>
                    </a:srgbClr>
                  </a:outerShdw>
                </a:effectLst>
              </a:rPr>
            </a:br>
            <a:r>
              <a:rPr lang="en-US" sz="7200" dirty="0">
                <a:solidFill>
                  <a:srgbClr val="7030A0"/>
                </a:solidFill>
                <a:effectLst>
                  <a:outerShdw blurRad="38100" dist="38100" dir="2700000" algn="tl">
                    <a:srgbClr val="000000">
                      <a:alpha val="43137"/>
                    </a:srgbClr>
                  </a:outerShdw>
                </a:effectLst>
              </a:rPr>
              <a:t>2021-2027</a:t>
            </a:r>
            <a:br>
              <a:rPr lang="el-GR" sz="7200" dirty="0">
                <a:solidFill>
                  <a:srgbClr val="7030A0"/>
                </a:solidFill>
                <a:effectLst>
                  <a:outerShdw blurRad="38100" dist="38100" dir="2700000" algn="tl">
                    <a:srgbClr val="000000">
                      <a:alpha val="43137"/>
                    </a:srgbClr>
                  </a:outerShdw>
                </a:effectLst>
              </a:rPr>
            </a:br>
            <a:endParaRPr lang="el-GR" sz="7200" dirty="0">
              <a:solidFill>
                <a:srgbClr val="7030A0"/>
              </a:solidFill>
            </a:endParaRPr>
          </a:p>
        </p:txBody>
      </p:sp>
    </p:spTree>
    <p:extLst>
      <p:ext uri="{BB962C8B-B14F-4D97-AF65-F5344CB8AC3E}">
        <p14:creationId xmlns:p14="http://schemas.microsoft.com/office/powerpoint/2010/main" val="38250842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1340950" y="607933"/>
            <a:ext cx="20782741" cy="753295"/>
          </a:xfrm>
          <a:prstGeom prst="rect">
            <a:avLst/>
          </a:prstGeom>
          <a:ln>
            <a:noFill/>
          </a:ln>
        </p:spPr>
        <p:txBody>
          <a:bodyPr>
            <a:norm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pPr defTabSz="1807284"/>
            <a:r>
              <a:rPr lang="el-GR" sz="4772" b="1" u="sng" kern="0" dirty="0">
                <a:solidFill>
                  <a:srgbClr val="00BDDE"/>
                </a:solidFill>
                <a:uFill>
                  <a:solidFill>
                    <a:srgbClr val="92D050"/>
                  </a:solidFill>
                </a:uFill>
                <a:latin typeface="Trebuchet MS" panose="020B0603020202020204" pitchFamily="34" charset="0"/>
                <a:cs typeface="Calibri"/>
              </a:rPr>
              <a:t>1</a:t>
            </a:r>
            <a:r>
              <a:rPr lang="el-GR" sz="4772" b="1" u="sng" kern="0" baseline="30000" dirty="0">
                <a:solidFill>
                  <a:srgbClr val="00BDDE"/>
                </a:solidFill>
                <a:uFill>
                  <a:solidFill>
                    <a:srgbClr val="92D050"/>
                  </a:solidFill>
                </a:uFill>
                <a:latin typeface="Trebuchet MS" panose="020B0603020202020204" pitchFamily="34" charset="0"/>
                <a:cs typeface="Calibri"/>
              </a:rPr>
              <a:t>η</a:t>
            </a:r>
            <a:r>
              <a:rPr lang="el-GR" sz="4772" b="1" u="sng" kern="0" dirty="0">
                <a:solidFill>
                  <a:srgbClr val="00BDDE"/>
                </a:solidFill>
                <a:uFill>
                  <a:solidFill>
                    <a:srgbClr val="92D050"/>
                  </a:solidFill>
                </a:uFill>
                <a:latin typeface="Trebuchet MS" panose="020B0603020202020204" pitchFamily="34" charset="0"/>
                <a:cs typeface="Calibri"/>
              </a:rPr>
              <a:t> αναθεώρηση του Προγράμματος:</a:t>
            </a:r>
          </a:p>
        </p:txBody>
      </p:sp>
      <p:sp>
        <p:nvSpPr>
          <p:cNvPr id="3" name="Ορθογώνιο 2"/>
          <p:cNvSpPr/>
          <p:nvPr/>
        </p:nvSpPr>
        <p:spPr>
          <a:xfrm>
            <a:off x="1340949" y="2011557"/>
            <a:ext cx="21386819" cy="9166805"/>
          </a:xfrm>
          <a:prstGeom prst="rect">
            <a:avLst/>
          </a:prstGeom>
        </p:spPr>
        <p:txBody>
          <a:bodyPr wrap="square">
            <a:spAutoFit/>
          </a:bodyPr>
          <a:lstStyle/>
          <a:p>
            <a:pPr marL="568128" indent="-568128" algn="just" defTabSz="1811057">
              <a:spcAft>
                <a:spcPts val="1988"/>
              </a:spcAft>
              <a:buFont typeface="Arial" panose="020B0604020202020204" pitchFamily="34" charset="0"/>
              <a:buChar char="•"/>
            </a:pPr>
            <a:r>
              <a:rPr lang="el-GR" sz="3976" b="1" dirty="0" err="1">
                <a:solidFill>
                  <a:srgbClr val="4472C4">
                    <a:lumMod val="75000"/>
                  </a:srgbClr>
                </a:solidFill>
                <a:latin typeface="Trebuchet MS" panose="020B0603020202020204" pitchFamily="34" charset="0"/>
              </a:rPr>
              <a:t>Αρ</a:t>
            </a:r>
            <a:r>
              <a:rPr lang="el-GR" sz="3976" b="1" dirty="0">
                <a:solidFill>
                  <a:srgbClr val="4472C4">
                    <a:lumMod val="75000"/>
                  </a:srgbClr>
                </a:solidFill>
                <a:latin typeface="Trebuchet MS" panose="020B0603020202020204" pitchFamily="34" charset="0"/>
              </a:rPr>
              <a:t>. </a:t>
            </a:r>
            <a:r>
              <a:rPr lang="el-GR" sz="3976" b="1" dirty="0" err="1">
                <a:solidFill>
                  <a:srgbClr val="4472C4">
                    <a:lumMod val="75000"/>
                  </a:srgbClr>
                </a:solidFill>
                <a:latin typeface="Trebuchet MS" panose="020B0603020202020204" pitchFamily="34" charset="0"/>
              </a:rPr>
              <a:t>Αποφ</a:t>
            </a:r>
            <a:r>
              <a:rPr lang="el-GR" sz="3976" b="1" dirty="0">
                <a:solidFill>
                  <a:srgbClr val="4472C4">
                    <a:lumMod val="75000"/>
                  </a:srgbClr>
                </a:solidFill>
                <a:latin typeface="Trebuchet MS" panose="020B0603020202020204" pitchFamily="34" charset="0"/>
              </a:rPr>
              <a:t>. </a:t>
            </a:r>
            <a:r>
              <a:rPr lang="en-US" sz="3976" b="1" dirty="0">
                <a:solidFill>
                  <a:srgbClr val="4472C4">
                    <a:lumMod val="75000"/>
                  </a:srgbClr>
                </a:solidFill>
                <a:latin typeface="Trebuchet MS" panose="020B0603020202020204" pitchFamily="34" charset="0"/>
              </a:rPr>
              <a:t>C(2025)6901- 08/10/2025</a:t>
            </a:r>
            <a:endParaRPr lang="el-GR" sz="3976" b="1" dirty="0">
              <a:solidFill>
                <a:srgbClr val="4472C4">
                  <a:lumMod val="75000"/>
                </a:srgbClr>
              </a:solidFill>
              <a:latin typeface="Trebuchet MS" panose="020B0603020202020204" pitchFamily="34" charset="0"/>
            </a:endParaRPr>
          </a:p>
          <a:p>
            <a:pPr marL="568128" indent="-568128" algn="just" defTabSz="1811057">
              <a:spcAft>
                <a:spcPts val="1988"/>
              </a:spcAft>
              <a:buFont typeface="Arial" panose="020B0604020202020204" pitchFamily="34" charset="0"/>
              <a:buChar char="•"/>
            </a:pPr>
            <a:r>
              <a:rPr lang="el-GR" sz="3976" b="1" dirty="0">
                <a:solidFill>
                  <a:srgbClr val="4472C4">
                    <a:lumMod val="75000"/>
                  </a:srgbClr>
                </a:solidFill>
                <a:latin typeface="Trebuchet MS" panose="020B0603020202020204" pitchFamily="34" charset="0"/>
              </a:rPr>
              <a:t>Ενσωμάτωση νέας Προτεραιότητας Π8</a:t>
            </a:r>
            <a:r>
              <a:rPr lang="en-US" sz="3976" b="1" dirty="0">
                <a:solidFill>
                  <a:srgbClr val="4472C4">
                    <a:lumMod val="75000"/>
                  </a:srgbClr>
                </a:solidFill>
                <a:latin typeface="Trebuchet MS" panose="020B0603020202020204" pitchFamily="34" charset="0"/>
              </a:rPr>
              <a:t>:</a:t>
            </a:r>
            <a:r>
              <a:rPr lang="el-GR" sz="3976" b="1" dirty="0">
                <a:solidFill>
                  <a:srgbClr val="4472C4">
                    <a:lumMod val="75000"/>
                  </a:srgbClr>
                </a:solidFill>
                <a:latin typeface="Trebuchet MS" panose="020B0603020202020204" pitchFamily="34" charset="0"/>
              </a:rPr>
              <a:t> «Ενίσχυση δεξιοτήτων για τις στρατηγικές τεχνολογίες για την Ευρώπη (</a:t>
            </a:r>
            <a:r>
              <a:rPr lang="en-US" sz="3976" b="1" dirty="0">
                <a:solidFill>
                  <a:srgbClr val="4472C4">
                    <a:lumMod val="75000"/>
                  </a:srgbClr>
                </a:solidFill>
                <a:latin typeface="Trebuchet MS" panose="020B0603020202020204" pitchFamily="34" charset="0"/>
              </a:rPr>
              <a:t>STEP)</a:t>
            </a:r>
            <a:r>
              <a:rPr lang="el-GR" sz="3976" b="1" dirty="0">
                <a:solidFill>
                  <a:srgbClr val="4472C4">
                    <a:lumMod val="75000"/>
                  </a:srgbClr>
                </a:solidFill>
                <a:latin typeface="Trebuchet MS" panose="020B0603020202020204" pitchFamily="34" charset="0"/>
              </a:rPr>
              <a:t>» (Ειδικός Στόχος: ESO4.5</a:t>
            </a:r>
            <a:r>
              <a:rPr lang="el-GR" sz="3976" dirty="0">
                <a:solidFill>
                  <a:srgbClr val="4472C4">
                    <a:lumMod val="75000"/>
                  </a:srgbClr>
                </a:solidFill>
                <a:latin typeface="Trebuchet MS" panose="020B0603020202020204" pitchFamily="34" charset="0"/>
              </a:rPr>
              <a:t>).</a:t>
            </a:r>
          </a:p>
          <a:p>
            <a:pPr marL="568128" indent="-568128" algn="just" defTabSz="1811057">
              <a:spcAft>
                <a:spcPts val="1988"/>
              </a:spcAft>
              <a:buFont typeface="Arial" panose="020B0604020202020204" pitchFamily="34" charset="0"/>
              <a:buChar char="•"/>
            </a:pPr>
            <a:r>
              <a:rPr lang="el-GR" sz="3976" dirty="0">
                <a:solidFill>
                  <a:srgbClr val="4472C4">
                    <a:lumMod val="75000"/>
                  </a:srgbClr>
                </a:solidFill>
                <a:latin typeface="Trebuchet MS" panose="020B0603020202020204" pitchFamily="34" charset="0"/>
              </a:rPr>
              <a:t>Στην Π.8 κατανέμονται πόροι ύψους </a:t>
            </a:r>
            <a:r>
              <a:rPr lang="el-GR" sz="3976" b="1" dirty="0">
                <a:solidFill>
                  <a:srgbClr val="4472C4">
                    <a:lumMod val="75000"/>
                  </a:srgbClr>
                </a:solidFill>
                <a:latin typeface="Trebuchet MS" panose="020B0603020202020204" pitchFamily="34" charset="0"/>
              </a:rPr>
              <a:t>50 εκ.€ </a:t>
            </a:r>
            <a:r>
              <a:rPr lang="el-GR" sz="3976" dirty="0">
                <a:solidFill>
                  <a:srgbClr val="4472C4">
                    <a:lumMod val="75000"/>
                  </a:srgbClr>
                </a:solidFill>
                <a:latin typeface="Trebuchet MS" panose="020B0603020202020204" pitchFamily="34" charset="0"/>
              </a:rPr>
              <a:t>από το ποσό ευελιξίας της Π.2: «Απασχόληση &amp; Αγορά Εργασίας» (Ε.Σ. </a:t>
            </a:r>
            <a:r>
              <a:rPr lang="en-US" sz="3976" dirty="0">
                <a:solidFill>
                  <a:srgbClr val="4472C4">
                    <a:lumMod val="75000"/>
                  </a:srgbClr>
                </a:solidFill>
                <a:latin typeface="Trebuchet MS" panose="020B0603020202020204" pitchFamily="34" charset="0"/>
              </a:rPr>
              <a:t>ESO4.</a:t>
            </a:r>
            <a:r>
              <a:rPr lang="el-GR" sz="3976" dirty="0">
                <a:solidFill>
                  <a:srgbClr val="4472C4">
                    <a:lumMod val="75000"/>
                  </a:srgbClr>
                </a:solidFill>
                <a:latin typeface="Trebuchet MS" panose="020B0603020202020204" pitchFamily="34" charset="0"/>
              </a:rPr>
              <a:t>1</a:t>
            </a:r>
            <a:r>
              <a:rPr lang="en-US" sz="3976" dirty="0">
                <a:solidFill>
                  <a:srgbClr val="4472C4">
                    <a:lumMod val="75000"/>
                  </a:srgbClr>
                </a:solidFill>
                <a:latin typeface="Trebuchet MS" panose="020B0603020202020204" pitchFamily="34" charset="0"/>
              </a:rPr>
              <a:t>, </a:t>
            </a:r>
            <a:r>
              <a:rPr lang="el-GR" sz="3976" dirty="0" err="1">
                <a:solidFill>
                  <a:srgbClr val="4472C4">
                    <a:lumMod val="75000"/>
                  </a:srgbClr>
                </a:solidFill>
                <a:latin typeface="Trebuchet MS" panose="020B0603020202020204" pitchFamily="34" charset="0"/>
              </a:rPr>
              <a:t>π.π</a:t>
            </a:r>
            <a:r>
              <a:rPr lang="el-GR" sz="3976" dirty="0">
                <a:solidFill>
                  <a:srgbClr val="4472C4">
                    <a:lumMod val="75000"/>
                  </a:srgbClr>
                </a:solidFill>
                <a:latin typeface="Trebuchet MS" panose="020B0603020202020204" pitchFamily="34" charset="0"/>
              </a:rPr>
              <a:t>. 146).</a:t>
            </a:r>
          </a:p>
          <a:p>
            <a:pPr marL="568128" indent="-568128" algn="just" defTabSz="1811057">
              <a:spcAft>
                <a:spcPts val="1988"/>
              </a:spcAft>
              <a:buFont typeface="Arial" panose="020B0604020202020204" pitchFamily="34" charset="0"/>
              <a:buChar char="•"/>
            </a:pPr>
            <a:r>
              <a:rPr lang="el-GR" sz="3976" dirty="0">
                <a:solidFill>
                  <a:srgbClr val="4472C4">
                    <a:lumMod val="75000"/>
                  </a:srgbClr>
                </a:solidFill>
                <a:latin typeface="Trebuchet MS" panose="020B0603020202020204" pitchFamily="34" charset="0"/>
              </a:rPr>
              <a:t>Γίνεται χρήση της δυνατότητας 100% ποσοστού συγχρηματοδότησης (βάσει Καν. 795/2024).</a:t>
            </a:r>
          </a:p>
          <a:p>
            <a:pPr marL="568128" indent="-568128" algn="just" defTabSz="1811057">
              <a:spcAft>
                <a:spcPts val="1988"/>
              </a:spcAft>
              <a:buFont typeface="Arial" panose="020B0604020202020204" pitchFamily="34" charset="0"/>
              <a:buChar char="•"/>
            </a:pPr>
            <a:r>
              <a:rPr lang="el-GR" sz="3976" dirty="0">
                <a:solidFill>
                  <a:srgbClr val="4472C4">
                    <a:lumMod val="75000"/>
                  </a:srgbClr>
                </a:solidFill>
                <a:latin typeface="Trebuchet MS" panose="020B0603020202020204" pitchFamily="34" charset="0"/>
              </a:rPr>
              <a:t>Από τις ανωτέρω αλλαγές, δεν επηρεάζεται η συνολική Δ.Δ. του Προγράμματος, καθώς η πλεονάζουσα Εθνική Συμμετοχή (εξαιτίας του αυξημένου ποσοστού συγχρηματοδότησης της Π.8) επιστρέφεται στην Π.2.</a:t>
            </a:r>
          </a:p>
          <a:p>
            <a:pPr algn="just" defTabSz="1811057">
              <a:spcAft>
                <a:spcPts val="1988"/>
              </a:spcAft>
            </a:pPr>
            <a:endParaRPr lang="el-GR" sz="3976" dirty="0">
              <a:solidFill>
                <a:srgbClr val="4472C4">
                  <a:lumMod val="75000"/>
                </a:srgbClr>
              </a:solidFill>
              <a:latin typeface="Trebuchet MS" panose="020B0603020202020204" pitchFamily="34" charset="0"/>
            </a:endParaRPr>
          </a:p>
          <a:p>
            <a:pPr defTabSz="1811057">
              <a:lnSpc>
                <a:spcPct val="150000"/>
              </a:lnSpc>
            </a:pPr>
            <a:endParaRPr lang="el-GR" sz="3976" b="1" dirty="0">
              <a:solidFill>
                <a:srgbClr val="4472C4">
                  <a:lumMod val="75000"/>
                </a:srgbClr>
              </a:solidFill>
              <a:latin typeface="Trebuchet MS" panose="020B0603020202020204" pitchFamily="34" charset="0"/>
            </a:endParaRPr>
          </a:p>
        </p:txBody>
      </p:sp>
    </p:spTree>
    <p:extLst>
      <p:ext uri="{BB962C8B-B14F-4D97-AF65-F5344CB8AC3E}">
        <p14:creationId xmlns:p14="http://schemas.microsoft.com/office/powerpoint/2010/main" val="8540659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D1716-5A8E-C55E-BCFB-2CFC5073A4E7}"/>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5C60B11-DD7C-404F-73BA-731931BAC28C}"/>
              </a:ext>
            </a:extLst>
          </p:cNvPr>
          <p:cNvSpPr txBox="1">
            <a:spLocks/>
          </p:cNvSpPr>
          <p:nvPr/>
        </p:nvSpPr>
        <p:spPr>
          <a:xfrm>
            <a:off x="1340950" y="607933"/>
            <a:ext cx="20782741" cy="753295"/>
          </a:xfrm>
          <a:prstGeom prst="rect">
            <a:avLst/>
          </a:prstGeom>
          <a:ln>
            <a:noFill/>
          </a:ln>
        </p:spPr>
        <p:txBody>
          <a:bodyPr>
            <a:norm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pPr defTabSz="1807284">
              <a:defRPr/>
            </a:pPr>
            <a:r>
              <a:rPr lang="el-GR" sz="4772" b="1" u="sng" kern="0" dirty="0">
                <a:solidFill>
                  <a:srgbClr val="00BDDE"/>
                </a:solidFill>
                <a:uFill>
                  <a:solidFill>
                    <a:srgbClr val="92D050"/>
                  </a:solidFill>
                </a:uFill>
                <a:latin typeface="Trebuchet MS" panose="020B0603020202020204" pitchFamily="34" charset="0"/>
                <a:cs typeface="Calibri"/>
              </a:rPr>
              <a:t>Βασικές κατευθύνσεις </a:t>
            </a:r>
            <a:r>
              <a:rPr lang="en-US" sz="4772" b="1" u="sng" kern="0" dirty="0">
                <a:solidFill>
                  <a:srgbClr val="00BDDE"/>
                </a:solidFill>
                <a:uFill>
                  <a:solidFill>
                    <a:srgbClr val="92D050"/>
                  </a:solidFill>
                </a:uFill>
                <a:latin typeface="Trebuchet MS" panose="020B0603020202020204" pitchFamily="34" charset="0"/>
                <a:cs typeface="Calibri"/>
              </a:rPr>
              <a:t>2</a:t>
            </a:r>
            <a:r>
              <a:rPr lang="el-GR" sz="4772" b="1" u="sng" kern="0" baseline="30000" dirty="0">
                <a:solidFill>
                  <a:srgbClr val="00BDDE"/>
                </a:solidFill>
                <a:uFill>
                  <a:solidFill>
                    <a:srgbClr val="92D050"/>
                  </a:solidFill>
                </a:uFill>
                <a:latin typeface="Trebuchet MS" panose="020B0603020202020204" pitchFamily="34" charset="0"/>
                <a:cs typeface="Calibri"/>
              </a:rPr>
              <a:t>ης</a:t>
            </a:r>
            <a:r>
              <a:rPr lang="el-GR" sz="4772" b="1" u="sng" kern="0" dirty="0">
                <a:solidFill>
                  <a:srgbClr val="00BDDE"/>
                </a:solidFill>
                <a:uFill>
                  <a:solidFill>
                    <a:srgbClr val="92D050"/>
                  </a:solidFill>
                </a:uFill>
                <a:latin typeface="Trebuchet MS" panose="020B0603020202020204" pitchFamily="34" charset="0"/>
                <a:cs typeface="Calibri"/>
              </a:rPr>
              <a:t> αναθεώρησης:</a:t>
            </a:r>
          </a:p>
        </p:txBody>
      </p:sp>
      <p:sp>
        <p:nvSpPr>
          <p:cNvPr id="3" name="Ορθογώνιο 2">
            <a:extLst>
              <a:ext uri="{FF2B5EF4-FFF2-40B4-BE49-F238E27FC236}">
                <a16:creationId xmlns:a16="http://schemas.microsoft.com/office/drawing/2014/main" id="{D27E22D5-55DD-0EB7-1147-C78F86AB3F63}"/>
              </a:ext>
            </a:extLst>
          </p:cNvPr>
          <p:cNvSpPr/>
          <p:nvPr/>
        </p:nvSpPr>
        <p:spPr>
          <a:xfrm>
            <a:off x="1340949" y="2011556"/>
            <a:ext cx="21386819" cy="9585060"/>
          </a:xfrm>
          <a:prstGeom prst="rect">
            <a:avLst/>
          </a:prstGeom>
        </p:spPr>
        <p:txBody>
          <a:bodyPr wrap="square">
            <a:spAutoFit/>
          </a:bodyPr>
          <a:lstStyle/>
          <a:p>
            <a:pPr defTabSz="1811057">
              <a:spcAft>
                <a:spcPts val="1988"/>
              </a:spcAft>
              <a:defRPr/>
            </a:pPr>
            <a:r>
              <a:rPr lang="el-GR" sz="3976" dirty="0">
                <a:solidFill>
                  <a:srgbClr val="4472C4">
                    <a:lumMod val="75000"/>
                  </a:srgbClr>
                </a:solidFill>
                <a:latin typeface="Trebuchet MS" panose="020B0603020202020204" pitchFamily="34" charset="0"/>
              </a:rPr>
              <a:t>Οι βασικές κατευθύνσεις της 2</a:t>
            </a:r>
            <a:r>
              <a:rPr lang="el-GR" sz="3976" baseline="30000" dirty="0">
                <a:solidFill>
                  <a:srgbClr val="4472C4">
                    <a:lumMod val="75000"/>
                  </a:srgbClr>
                </a:solidFill>
                <a:latin typeface="Trebuchet MS" panose="020B0603020202020204" pitchFamily="34" charset="0"/>
              </a:rPr>
              <a:t>ης</a:t>
            </a:r>
            <a:r>
              <a:rPr lang="el-GR" sz="3976" dirty="0">
                <a:solidFill>
                  <a:srgbClr val="4472C4">
                    <a:lumMod val="75000"/>
                  </a:srgbClr>
                </a:solidFill>
                <a:latin typeface="Trebuchet MS" panose="020B0603020202020204" pitchFamily="34" charset="0"/>
              </a:rPr>
              <a:t> αναθεώρησης περιλαμβάνουν: </a:t>
            </a:r>
          </a:p>
          <a:p>
            <a:pPr algn="just" defTabSz="1811057">
              <a:spcAft>
                <a:spcPts val="1988"/>
              </a:spcAft>
              <a:defRPr/>
            </a:pPr>
            <a:r>
              <a:rPr lang="el-GR" sz="3976" b="1" dirty="0">
                <a:solidFill>
                  <a:srgbClr val="4472C4">
                    <a:lumMod val="75000"/>
                  </a:srgbClr>
                </a:solidFill>
                <a:latin typeface="Trebuchet MS" panose="020B0603020202020204" pitchFamily="34" charset="0"/>
              </a:rPr>
              <a:t>• Τη δημιουργία δύο νέων Προτεραιοτήτων (Π.9 και Π.10), στις οποίες θα ανακατανεμηθεί μέρος των πόρων της Π.2</a:t>
            </a:r>
            <a:r>
              <a:rPr lang="el-GR" sz="3976" dirty="0">
                <a:solidFill>
                  <a:srgbClr val="4472C4">
                    <a:lumMod val="75000"/>
                  </a:srgbClr>
                </a:solidFill>
                <a:latin typeface="Trebuchet MS" panose="020B0603020202020204" pitchFamily="34" charset="0"/>
              </a:rPr>
              <a:t>. </a:t>
            </a:r>
          </a:p>
          <a:p>
            <a:pPr algn="just" defTabSz="1811057">
              <a:spcAft>
                <a:spcPts val="1988"/>
              </a:spcAft>
              <a:defRPr/>
            </a:pPr>
            <a:r>
              <a:rPr lang="el-GR" sz="3976" dirty="0">
                <a:solidFill>
                  <a:srgbClr val="4472C4">
                    <a:lumMod val="75000"/>
                  </a:srgbClr>
                </a:solidFill>
                <a:latin typeface="Trebuchet MS" panose="020B0603020202020204" pitchFamily="34" charset="0"/>
              </a:rPr>
              <a:t>Συγκεκριμένα:</a:t>
            </a:r>
          </a:p>
          <a:p>
            <a:pPr marL="1590759" lvl="1" indent="-681754" algn="just" defTabSz="1811057">
              <a:spcAft>
                <a:spcPts val="1988"/>
              </a:spcAft>
              <a:buFont typeface="Wingdings" panose="05000000000000000000" pitchFamily="2" charset="2"/>
              <a:buChar char="q"/>
            </a:pPr>
            <a:r>
              <a:rPr lang="el-GR" sz="3976" b="1" dirty="0">
                <a:solidFill>
                  <a:srgbClr val="4472C4">
                    <a:lumMod val="75000"/>
                  </a:srgbClr>
                </a:solidFill>
                <a:latin typeface="Trebuchet MS" panose="020B0603020202020204" pitchFamily="34" charset="0"/>
              </a:rPr>
              <a:t>Προτεραιότητα 9: «Ενίσχυση δεξιοτήτων σε αμυντικές τεχνολογίες στο πλαίσιο της πρωτοβουλίας </a:t>
            </a:r>
            <a:r>
              <a:rPr lang="en-US" sz="3976" b="1" dirty="0">
                <a:solidFill>
                  <a:srgbClr val="4472C4">
                    <a:lumMod val="75000"/>
                  </a:srgbClr>
                </a:solidFill>
                <a:latin typeface="Trebuchet MS" panose="020B0603020202020204" pitchFamily="34" charset="0"/>
              </a:rPr>
              <a:t>STEP</a:t>
            </a:r>
            <a:r>
              <a:rPr lang="el-GR" sz="3976" b="1" dirty="0">
                <a:solidFill>
                  <a:srgbClr val="4472C4">
                    <a:lumMod val="75000"/>
                  </a:srgbClr>
                </a:solidFill>
                <a:latin typeface="Trebuchet MS" panose="020B0603020202020204" pitchFamily="34" charset="0"/>
              </a:rPr>
              <a:t>»</a:t>
            </a:r>
            <a:r>
              <a:rPr lang="el-GR" sz="3976" dirty="0">
                <a:solidFill>
                  <a:srgbClr val="4472C4">
                    <a:lumMod val="75000"/>
                  </a:srgbClr>
                </a:solidFill>
                <a:latin typeface="Trebuchet MS" panose="020B0603020202020204" pitchFamily="34" charset="0"/>
              </a:rPr>
              <a:t>, π/υ: 100.000.000 € σε όρους Κ.Σ. (113.880.658 € Δ.Δ.)</a:t>
            </a:r>
          </a:p>
          <a:p>
            <a:pPr marL="3249514" lvl="2" indent="-1431504" algn="just" defTabSz="1811057">
              <a:spcAft>
                <a:spcPts val="1988"/>
              </a:spcAft>
              <a:buFont typeface="Wingdings" panose="05000000000000000000" pitchFamily="2" charset="2"/>
              <a:buChar char="Ø"/>
            </a:pPr>
            <a:r>
              <a:rPr lang="el-GR" sz="3976" dirty="0">
                <a:solidFill>
                  <a:srgbClr val="4472C4">
                    <a:lumMod val="75000"/>
                  </a:srgbClr>
                </a:solidFill>
                <a:latin typeface="Trebuchet MS" panose="020B0603020202020204" pitchFamily="34" charset="0"/>
              </a:rPr>
              <a:t>Η Π.9 θα περιλαμβάνει τους Ειδικούς Στόχους (Ε.Σ.):  </a:t>
            </a:r>
            <a:r>
              <a:rPr lang="en-US" sz="3976" dirty="0">
                <a:solidFill>
                  <a:srgbClr val="4472C4">
                    <a:lumMod val="75000"/>
                  </a:srgbClr>
                </a:solidFill>
                <a:latin typeface="Trebuchet MS" panose="020B0603020202020204" pitchFamily="34" charset="0"/>
              </a:rPr>
              <a:t>ESO</a:t>
            </a:r>
            <a:r>
              <a:rPr lang="el-GR" sz="3976" dirty="0">
                <a:solidFill>
                  <a:srgbClr val="4472C4">
                    <a:lumMod val="75000"/>
                  </a:srgbClr>
                </a:solidFill>
                <a:latin typeface="Trebuchet MS" panose="020B0603020202020204" pitchFamily="34" charset="0"/>
              </a:rPr>
              <a:t>4.1, </a:t>
            </a:r>
            <a:r>
              <a:rPr lang="en-US" sz="3976" dirty="0">
                <a:solidFill>
                  <a:srgbClr val="4472C4">
                    <a:lumMod val="75000"/>
                  </a:srgbClr>
                </a:solidFill>
                <a:latin typeface="Trebuchet MS" panose="020B0603020202020204" pitchFamily="34" charset="0"/>
              </a:rPr>
              <a:t>ESO</a:t>
            </a:r>
            <a:r>
              <a:rPr lang="el-GR" sz="3976" dirty="0">
                <a:solidFill>
                  <a:srgbClr val="4472C4">
                    <a:lumMod val="75000"/>
                  </a:srgbClr>
                </a:solidFill>
                <a:latin typeface="Trebuchet MS" panose="020B0603020202020204" pitchFamily="34" charset="0"/>
              </a:rPr>
              <a:t>4.4, </a:t>
            </a:r>
            <a:r>
              <a:rPr lang="en-US" sz="3976" dirty="0">
                <a:solidFill>
                  <a:srgbClr val="4472C4">
                    <a:lumMod val="75000"/>
                  </a:srgbClr>
                </a:solidFill>
                <a:latin typeface="Trebuchet MS" panose="020B0603020202020204" pitchFamily="34" charset="0"/>
              </a:rPr>
              <a:t>ESO</a:t>
            </a:r>
            <a:r>
              <a:rPr lang="el-GR" sz="3976" dirty="0">
                <a:solidFill>
                  <a:srgbClr val="4472C4">
                    <a:lumMod val="75000"/>
                  </a:srgbClr>
                </a:solidFill>
                <a:latin typeface="Trebuchet MS" panose="020B0603020202020204" pitchFamily="34" charset="0"/>
              </a:rPr>
              <a:t>4.5 και </a:t>
            </a:r>
            <a:r>
              <a:rPr lang="en-US" sz="3976" dirty="0">
                <a:solidFill>
                  <a:srgbClr val="4472C4">
                    <a:lumMod val="75000"/>
                  </a:srgbClr>
                </a:solidFill>
                <a:latin typeface="Trebuchet MS" panose="020B0603020202020204" pitchFamily="34" charset="0"/>
              </a:rPr>
              <a:t>ESO</a:t>
            </a:r>
            <a:r>
              <a:rPr lang="el-GR" sz="3976" dirty="0">
                <a:solidFill>
                  <a:srgbClr val="4472C4">
                    <a:lumMod val="75000"/>
                  </a:srgbClr>
                </a:solidFill>
                <a:latin typeface="Trebuchet MS" panose="020B0603020202020204" pitchFamily="34" charset="0"/>
              </a:rPr>
              <a:t>4.7.</a:t>
            </a:r>
            <a:endParaRPr lang="en-US" sz="3976" dirty="0">
              <a:solidFill>
                <a:srgbClr val="4472C4">
                  <a:lumMod val="75000"/>
                </a:srgbClr>
              </a:solidFill>
              <a:latin typeface="Trebuchet MS" panose="020B0603020202020204" pitchFamily="34" charset="0"/>
            </a:endParaRPr>
          </a:p>
          <a:p>
            <a:pPr marL="1590759" lvl="1" indent="-681754" algn="just" defTabSz="1811057">
              <a:spcAft>
                <a:spcPts val="1988"/>
              </a:spcAft>
              <a:buFont typeface="Wingdings" panose="05000000000000000000" pitchFamily="2" charset="2"/>
              <a:buChar char="q"/>
              <a:defRPr/>
            </a:pPr>
            <a:r>
              <a:rPr lang="el-GR" sz="3976" b="1" dirty="0">
                <a:solidFill>
                  <a:srgbClr val="4472C4">
                    <a:lumMod val="75000"/>
                  </a:srgbClr>
                </a:solidFill>
                <a:latin typeface="Trebuchet MS" panose="020B0603020202020204" pitchFamily="34" charset="0"/>
              </a:rPr>
              <a:t>Προτεραιότητα 10: «Ενίσχυση δεξιοτήτων στους τομείς της πολιτικής ετοιμότητας,</a:t>
            </a:r>
            <a:r>
              <a:rPr lang="en-US" sz="3976" b="1" dirty="0">
                <a:solidFill>
                  <a:srgbClr val="4472C4">
                    <a:lumMod val="75000"/>
                  </a:srgbClr>
                </a:solidFill>
                <a:latin typeface="Trebuchet MS" panose="020B0603020202020204" pitchFamily="34" charset="0"/>
              </a:rPr>
              <a:t> </a:t>
            </a:r>
            <a:r>
              <a:rPr lang="el-GR" sz="3976" b="1" dirty="0">
                <a:solidFill>
                  <a:srgbClr val="4472C4">
                    <a:lumMod val="75000"/>
                  </a:srgbClr>
                </a:solidFill>
                <a:latin typeface="Trebuchet MS" panose="020B0603020202020204" pitchFamily="34" charset="0"/>
              </a:rPr>
              <a:t>αμυντικής βιομηχανίας και ασφάλειας στον κυβερνοχώρο</a:t>
            </a:r>
            <a:r>
              <a:rPr lang="el-GR" sz="3976" dirty="0">
                <a:solidFill>
                  <a:srgbClr val="4472C4">
                    <a:lumMod val="75000"/>
                  </a:srgbClr>
                </a:solidFill>
                <a:latin typeface="Trebuchet MS" panose="020B0603020202020204" pitchFamily="34" charset="0"/>
              </a:rPr>
              <a:t>», π/υ: 205.684.203 € σε όρους Κ.Σ. (234.234.525 € Δ.Δ.)</a:t>
            </a:r>
          </a:p>
          <a:p>
            <a:pPr marL="3249514" lvl="2" indent="-1431504" algn="just" defTabSz="1811057">
              <a:spcAft>
                <a:spcPts val="1988"/>
              </a:spcAft>
              <a:buFont typeface="Wingdings" panose="05000000000000000000" pitchFamily="2" charset="2"/>
              <a:buChar char="Ø"/>
            </a:pPr>
            <a:r>
              <a:rPr lang="el-GR" sz="3976" dirty="0">
                <a:solidFill>
                  <a:srgbClr val="4472C4">
                    <a:lumMod val="75000"/>
                  </a:srgbClr>
                </a:solidFill>
                <a:latin typeface="Trebuchet MS" panose="020B0603020202020204" pitchFamily="34" charset="0"/>
              </a:rPr>
              <a:t>Ομοίως, η Π.10 θα περιλαμβάνει τους Ειδικούς Στόχους (Ε.Σ.): </a:t>
            </a:r>
            <a:r>
              <a:rPr lang="es-ES" sz="3976" dirty="0">
                <a:solidFill>
                  <a:srgbClr val="4472C4">
                    <a:lumMod val="75000"/>
                  </a:srgbClr>
                </a:solidFill>
                <a:latin typeface="Trebuchet MS" panose="020B0603020202020204" pitchFamily="34" charset="0"/>
              </a:rPr>
              <a:t>ESO4.1, ESO4.4, ESO4.5 και ESO4.7</a:t>
            </a:r>
            <a:r>
              <a:rPr lang="el-GR" sz="3976" dirty="0">
                <a:solidFill>
                  <a:srgbClr val="4472C4">
                    <a:lumMod val="75000"/>
                  </a:srgbClr>
                </a:solidFill>
                <a:latin typeface="Trebuchet MS" panose="020B0603020202020204" pitchFamily="34" charset="0"/>
              </a:rPr>
              <a:t>.</a:t>
            </a:r>
          </a:p>
        </p:txBody>
      </p:sp>
    </p:spTree>
    <p:extLst>
      <p:ext uri="{BB962C8B-B14F-4D97-AF65-F5344CB8AC3E}">
        <p14:creationId xmlns:p14="http://schemas.microsoft.com/office/powerpoint/2010/main" val="538538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Ορθογώνιο 1"/>
          <p:cNvSpPr/>
          <p:nvPr/>
        </p:nvSpPr>
        <p:spPr>
          <a:xfrm>
            <a:off x="701405" y="1856759"/>
            <a:ext cx="22589915" cy="8894486"/>
          </a:xfrm>
          <a:prstGeom prst="rect">
            <a:avLst/>
          </a:prstGeom>
        </p:spPr>
        <p:txBody>
          <a:bodyPr wrap="square">
            <a:spAutoFit/>
          </a:bodyPr>
          <a:lstStyle/>
          <a:p>
            <a:pPr marL="90170">
              <a:lnSpc>
                <a:spcPct val="150000"/>
              </a:lnSpc>
              <a:spcBef>
                <a:spcPts val="600"/>
              </a:spcBef>
              <a:spcAft>
                <a:spcPts val="600"/>
              </a:spcAft>
            </a:pPr>
            <a:r>
              <a:rPr lang="el-GR" sz="4800" dirty="0">
                <a:solidFill>
                  <a:srgbClr val="002060"/>
                </a:solidFill>
                <a:latin typeface="Trebuchet MS" panose="020B0603020202020204" pitchFamily="34" charset="0"/>
              </a:rPr>
              <a:t>Η </a:t>
            </a:r>
            <a:r>
              <a:rPr lang="el-GR" sz="4800" b="1" dirty="0">
                <a:solidFill>
                  <a:srgbClr val="7030A0"/>
                </a:solidFill>
                <a:latin typeface="Trebuchet MS" panose="020B0603020202020204" pitchFamily="34" charset="0"/>
              </a:rPr>
              <a:t>Πορεία Υλοποίησης του ΠΑΔΚΣ </a:t>
            </a:r>
            <a:r>
              <a:rPr lang="el-GR" sz="4800" b="1" i="1" dirty="0">
                <a:solidFill>
                  <a:srgbClr val="FF0000"/>
                </a:solidFill>
                <a:latin typeface="Trebuchet MS" panose="020B0603020202020204" pitchFamily="34" charset="0"/>
              </a:rPr>
              <a:t>(</a:t>
            </a:r>
            <a:r>
              <a:rPr lang="en-US" sz="4800" b="1" i="1" dirty="0">
                <a:solidFill>
                  <a:srgbClr val="FF0000"/>
                </a:solidFill>
                <a:latin typeface="Trebuchet MS" panose="020B0603020202020204" pitchFamily="34" charset="0"/>
              </a:rPr>
              <a:t>12</a:t>
            </a:r>
            <a:r>
              <a:rPr lang="el-GR" sz="4800" b="1" i="1" dirty="0">
                <a:solidFill>
                  <a:srgbClr val="FF0000"/>
                </a:solidFill>
                <a:latin typeface="Trebuchet MS" panose="020B0603020202020204" pitchFamily="34" charset="0"/>
              </a:rPr>
              <a:t>/1</a:t>
            </a:r>
            <a:r>
              <a:rPr lang="en-US" sz="4800" b="1" i="1" dirty="0">
                <a:solidFill>
                  <a:srgbClr val="FF0000"/>
                </a:solidFill>
                <a:latin typeface="Trebuchet MS" panose="020B0603020202020204" pitchFamily="34" charset="0"/>
              </a:rPr>
              <a:t>1</a:t>
            </a:r>
            <a:r>
              <a:rPr lang="el-GR" sz="4800" b="1" i="1" dirty="0">
                <a:solidFill>
                  <a:srgbClr val="FF0000"/>
                </a:solidFill>
                <a:latin typeface="Trebuchet MS" panose="020B0603020202020204" pitchFamily="34" charset="0"/>
              </a:rPr>
              <a:t>/202</a:t>
            </a:r>
            <a:r>
              <a:rPr lang="en-US" sz="4800" b="1" i="1" dirty="0">
                <a:solidFill>
                  <a:srgbClr val="FF0000"/>
                </a:solidFill>
                <a:latin typeface="Trebuchet MS" panose="020B0603020202020204" pitchFamily="34" charset="0"/>
              </a:rPr>
              <a:t>5</a:t>
            </a:r>
            <a:r>
              <a:rPr lang="el-GR" sz="4800" b="1" i="1" dirty="0">
                <a:solidFill>
                  <a:srgbClr val="FF0000"/>
                </a:solidFill>
                <a:latin typeface="Trebuchet MS" panose="020B0603020202020204" pitchFamily="34" charset="0"/>
              </a:rPr>
              <a:t>) </a:t>
            </a:r>
            <a:r>
              <a:rPr lang="el-GR" sz="4800" dirty="0">
                <a:solidFill>
                  <a:srgbClr val="002060"/>
                </a:solidFill>
                <a:latin typeface="Trebuchet MS" panose="020B0603020202020204" pitchFamily="34" charset="0"/>
              </a:rPr>
              <a:t>με Δημόσια  Δαπάνη  στα </a:t>
            </a:r>
            <a:r>
              <a:rPr lang="el-GR" sz="4800" b="1" dirty="0">
                <a:solidFill>
                  <a:srgbClr val="7030A0"/>
                </a:solidFill>
                <a:latin typeface="Trebuchet MS" panose="020B0603020202020204" pitchFamily="34" charset="0"/>
              </a:rPr>
              <a:t>4.161,6 </a:t>
            </a:r>
            <a:r>
              <a:rPr lang="en-US" sz="4800" b="1" dirty="0">
                <a:solidFill>
                  <a:srgbClr val="7030A0"/>
                </a:solidFill>
                <a:latin typeface="Trebuchet MS" panose="020B0603020202020204" pitchFamily="34" charset="0"/>
              </a:rPr>
              <a:t>M</a:t>
            </a:r>
            <a:r>
              <a:rPr lang="el-GR" sz="4800" b="1" dirty="0">
                <a:solidFill>
                  <a:srgbClr val="7030A0"/>
                </a:solidFill>
                <a:latin typeface="Trebuchet MS" panose="020B0603020202020204" pitchFamily="34" charset="0"/>
              </a:rPr>
              <a:t>€ </a:t>
            </a:r>
            <a:r>
              <a:rPr lang="el-GR" sz="4800" dirty="0">
                <a:solidFill>
                  <a:srgbClr val="002060"/>
                </a:solidFill>
                <a:latin typeface="Trebuchet MS" panose="020B0603020202020204" pitchFamily="34" charset="0"/>
              </a:rPr>
              <a:t>παρακολουθείται μέσω της εξέλιξης βασικών οικονομικών μεγεθών :</a:t>
            </a:r>
          </a:p>
          <a:p>
            <a:pPr marL="2863850" lvl="0" indent="-1155700">
              <a:lnSpc>
                <a:spcPct val="130000"/>
              </a:lnSpc>
              <a:spcBef>
                <a:spcPts val="600"/>
              </a:spcBef>
              <a:spcAft>
                <a:spcPts val="600"/>
              </a:spcAft>
              <a:buFont typeface="Symbol" panose="05050102010706020507" pitchFamily="18" charset="2"/>
              <a:buChar char=""/>
              <a:tabLst>
                <a:tab pos="2636838" algn="ctr"/>
                <a:tab pos="2863850" algn="l"/>
                <a:tab pos="5273675" algn="r"/>
                <a:tab pos="457200" algn="l"/>
              </a:tabLst>
            </a:pPr>
            <a:r>
              <a:rPr lang="el-GR" sz="4800" b="1" dirty="0">
                <a:solidFill>
                  <a:srgbClr val="002060"/>
                </a:solidFill>
                <a:latin typeface="Trebuchet MS" panose="020B0603020202020204" pitchFamily="34" charset="0"/>
              </a:rPr>
              <a:t>Εξειδίκευση δράσεων : </a:t>
            </a:r>
            <a:r>
              <a:rPr lang="el-GR" sz="4800" b="1" dirty="0">
                <a:solidFill>
                  <a:srgbClr val="7030A0"/>
                </a:solidFill>
                <a:latin typeface="Trebuchet MS" panose="020B0603020202020204" pitchFamily="34" charset="0"/>
              </a:rPr>
              <a:t>4.708 Μ€ (113%).</a:t>
            </a:r>
          </a:p>
          <a:p>
            <a:pPr marL="2863850" lvl="0" indent="-1155700">
              <a:lnSpc>
                <a:spcPct val="130000"/>
              </a:lnSpc>
              <a:spcBef>
                <a:spcPts val="600"/>
              </a:spcBef>
              <a:spcAft>
                <a:spcPts val="600"/>
              </a:spcAft>
              <a:buFont typeface="Symbol" panose="05050102010706020507" pitchFamily="18" charset="2"/>
              <a:buChar char=""/>
              <a:tabLst>
                <a:tab pos="2636838" algn="ctr"/>
                <a:tab pos="2863850" algn="l"/>
                <a:tab pos="5273675" algn="r"/>
                <a:tab pos="457200" algn="l"/>
              </a:tabLst>
            </a:pPr>
            <a:r>
              <a:rPr lang="el-GR" sz="4800" b="1" dirty="0">
                <a:solidFill>
                  <a:srgbClr val="002060"/>
                </a:solidFill>
                <a:latin typeface="Trebuchet MS" panose="020B0603020202020204" pitchFamily="34" charset="0"/>
              </a:rPr>
              <a:t>Προσκλήσεις : </a:t>
            </a:r>
            <a:r>
              <a:rPr lang="el-GR" sz="4800" b="1" dirty="0">
                <a:solidFill>
                  <a:srgbClr val="7030A0"/>
                </a:solidFill>
                <a:latin typeface="Trebuchet MS" panose="020B0603020202020204" pitchFamily="34" charset="0"/>
              </a:rPr>
              <a:t>3.717 </a:t>
            </a:r>
            <a:r>
              <a:rPr lang="en-US" sz="4800" b="1" dirty="0">
                <a:solidFill>
                  <a:srgbClr val="7030A0"/>
                </a:solidFill>
                <a:latin typeface="Trebuchet MS" panose="020B0603020202020204" pitchFamily="34" charset="0"/>
              </a:rPr>
              <a:t>M</a:t>
            </a:r>
            <a:r>
              <a:rPr lang="el-GR" sz="4800" b="1" dirty="0">
                <a:solidFill>
                  <a:srgbClr val="7030A0"/>
                </a:solidFill>
                <a:latin typeface="Trebuchet MS" panose="020B0603020202020204" pitchFamily="34" charset="0"/>
              </a:rPr>
              <a:t>€ (89%).</a:t>
            </a:r>
          </a:p>
          <a:p>
            <a:pPr marL="2863850" lvl="0" indent="-1155700">
              <a:lnSpc>
                <a:spcPct val="130000"/>
              </a:lnSpc>
              <a:spcBef>
                <a:spcPts val="600"/>
              </a:spcBef>
              <a:spcAft>
                <a:spcPts val="600"/>
              </a:spcAft>
              <a:buFont typeface="Symbol" panose="05050102010706020507" pitchFamily="18" charset="2"/>
              <a:buChar char=""/>
              <a:tabLst>
                <a:tab pos="2636838" algn="ctr"/>
                <a:tab pos="2967038" algn="l"/>
                <a:tab pos="5273675" algn="r"/>
                <a:tab pos="457200" algn="l"/>
              </a:tabLst>
            </a:pPr>
            <a:r>
              <a:rPr lang="el-GR" sz="4800" b="1" dirty="0">
                <a:solidFill>
                  <a:srgbClr val="002060"/>
                </a:solidFill>
                <a:latin typeface="Trebuchet MS" panose="020B0603020202020204" pitchFamily="34" charset="0"/>
              </a:rPr>
              <a:t>Ενταγμένες πράξεις :</a:t>
            </a:r>
            <a:r>
              <a:rPr lang="el-GR" sz="4800" b="1" dirty="0">
                <a:solidFill>
                  <a:srgbClr val="7030A0"/>
                </a:solidFill>
                <a:latin typeface="Trebuchet MS" panose="020B0603020202020204" pitchFamily="34" charset="0"/>
              </a:rPr>
              <a:t>3.168 </a:t>
            </a:r>
            <a:r>
              <a:rPr lang="en-US" sz="4800" b="1" dirty="0">
                <a:solidFill>
                  <a:srgbClr val="7030A0"/>
                </a:solidFill>
                <a:latin typeface="Trebuchet MS" panose="020B0603020202020204" pitchFamily="34" charset="0"/>
              </a:rPr>
              <a:t>M</a:t>
            </a:r>
            <a:r>
              <a:rPr lang="el-GR" sz="4800" b="1" dirty="0">
                <a:solidFill>
                  <a:srgbClr val="7030A0"/>
                </a:solidFill>
                <a:latin typeface="Trebuchet MS" panose="020B0603020202020204" pitchFamily="34" charset="0"/>
              </a:rPr>
              <a:t>€ (76%).</a:t>
            </a:r>
          </a:p>
          <a:p>
            <a:pPr marL="2863850" lvl="0" indent="-1155700">
              <a:lnSpc>
                <a:spcPct val="130000"/>
              </a:lnSpc>
              <a:spcBef>
                <a:spcPts val="600"/>
              </a:spcBef>
              <a:spcAft>
                <a:spcPts val="600"/>
              </a:spcAft>
              <a:buFont typeface="Symbol" panose="05050102010706020507" pitchFamily="18" charset="2"/>
              <a:buChar char=""/>
              <a:tabLst>
                <a:tab pos="2155825" algn="l"/>
                <a:tab pos="2636838" algn="ctr"/>
                <a:tab pos="2863850" algn="l"/>
                <a:tab pos="5273675" algn="r"/>
                <a:tab pos="457200" algn="l"/>
              </a:tabLst>
            </a:pPr>
            <a:r>
              <a:rPr lang="el-GR" sz="4800" b="1" dirty="0">
                <a:solidFill>
                  <a:srgbClr val="002060"/>
                </a:solidFill>
                <a:latin typeface="Trebuchet MS" panose="020B0603020202020204" pitchFamily="34" charset="0"/>
              </a:rPr>
              <a:t>Νομικές δεσμεύσεις :</a:t>
            </a:r>
            <a:r>
              <a:rPr lang="el-GR" sz="4800" b="1" dirty="0">
                <a:solidFill>
                  <a:srgbClr val="7030A0"/>
                </a:solidFill>
                <a:latin typeface="Trebuchet MS" panose="020B0603020202020204" pitchFamily="34" charset="0"/>
              </a:rPr>
              <a:t>1.833 </a:t>
            </a:r>
            <a:r>
              <a:rPr lang="en-US" sz="4800" b="1" dirty="0">
                <a:solidFill>
                  <a:srgbClr val="7030A0"/>
                </a:solidFill>
                <a:latin typeface="Trebuchet MS" panose="020B0603020202020204" pitchFamily="34" charset="0"/>
              </a:rPr>
              <a:t>M</a:t>
            </a:r>
            <a:r>
              <a:rPr lang="el-GR" sz="4800" b="1" dirty="0">
                <a:solidFill>
                  <a:srgbClr val="7030A0"/>
                </a:solidFill>
                <a:latin typeface="Trebuchet MS" panose="020B0603020202020204" pitchFamily="34" charset="0"/>
              </a:rPr>
              <a:t>€ (44%).</a:t>
            </a:r>
          </a:p>
          <a:p>
            <a:pPr marL="2863850" lvl="0" indent="-1155700">
              <a:lnSpc>
                <a:spcPct val="130000"/>
              </a:lnSpc>
              <a:spcBef>
                <a:spcPts val="600"/>
              </a:spcBef>
              <a:spcAft>
                <a:spcPts val="600"/>
              </a:spcAft>
              <a:buFont typeface="Symbol" panose="05050102010706020507" pitchFamily="18" charset="2"/>
              <a:buChar char=""/>
              <a:tabLst>
                <a:tab pos="2636838" algn="ctr"/>
                <a:tab pos="2863850" algn="l"/>
                <a:tab pos="5273675" algn="r"/>
                <a:tab pos="457200" algn="l"/>
              </a:tabLst>
            </a:pPr>
            <a:r>
              <a:rPr lang="el-GR" sz="4800" b="1" dirty="0">
                <a:solidFill>
                  <a:srgbClr val="002060"/>
                </a:solidFill>
                <a:latin typeface="Trebuchet MS" panose="020B0603020202020204" pitchFamily="34" charset="0"/>
              </a:rPr>
              <a:t>Δηλωθείσες δαπάνες στο ΟΠΣ : </a:t>
            </a:r>
            <a:r>
              <a:rPr lang="el-GR" sz="4800" b="1" dirty="0">
                <a:solidFill>
                  <a:srgbClr val="7030A0"/>
                </a:solidFill>
                <a:latin typeface="Trebuchet MS" panose="020B0603020202020204" pitchFamily="34" charset="0"/>
              </a:rPr>
              <a:t>597 Μ€ (14,4 %).</a:t>
            </a:r>
          </a:p>
          <a:p>
            <a:pPr marL="457200">
              <a:lnSpc>
                <a:spcPct val="130000"/>
              </a:lnSpc>
              <a:spcBef>
                <a:spcPts val="600"/>
              </a:spcBef>
              <a:spcAft>
                <a:spcPts val="600"/>
              </a:spcAft>
              <a:tabLst>
                <a:tab pos="2637155" algn="ctr"/>
                <a:tab pos="5274310" algn="r"/>
                <a:tab pos="457200" algn="l"/>
              </a:tabLst>
            </a:pPr>
            <a:r>
              <a:rPr lang="el-GR" sz="4800" dirty="0">
                <a:solidFill>
                  <a:srgbClr val="002060"/>
                </a:solidFill>
                <a:latin typeface="Trebuchet MS" panose="020B0603020202020204" pitchFamily="34" charset="0"/>
              </a:rPr>
              <a:t> </a:t>
            </a:r>
          </a:p>
        </p:txBody>
      </p:sp>
    </p:spTree>
    <p:extLst>
      <p:ext uri="{BB962C8B-B14F-4D97-AF65-F5344CB8AC3E}">
        <p14:creationId xmlns:p14="http://schemas.microsoft.com/office/powerpoint/2010/main" val="6535269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A1381-2AE3-DFB0-7050-6125D02C93F6}"/>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062E13E4-6B25-E37C-6A8E-C0902F785DBE}"/>
              </a:ext>
            </a:extLst>
          </p:cNvPr>
          <p:cNvSpPr txBox="1">
            <a:spLocks/>
          </p:cNvSpPr>
          <p:nvPr/>
        </p:nvSpPr>
        <p:spPr>
          <a:xfrm>
            <a:off x="1340950" y="607933"/>
            <a:ext cx="20782741" cy="753295"/>
          </a:xfrm>
          <a:prstGeom prst="rect">
            <a:avLst/>
          </a:prstGeom>
          <a:ln>
            <a:noFill/>
          </a:ln>
        </p:spPr>
        <p:txBody>
          <a:bodyPr>
            <a:normAutofit/>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pPr defTabSz="1807284">
              <a:defRPr/>
            </a:pPr>
            <a:r>
              <a:rPr lang="el-GR" sz="4772" b="1" u="sng" kern="0" dirty="0">
                <a:solidFill>
                  <a:srgbClr val="00BDDE"/>
                </a:solidFill>
                <a:uFill>
                  <a:solidFill>
                    <a:srgbClr val="92D050"/>
                  </a:solidFill>
                </a:uFill>
                <a:latin typeface="Trebuchet MS" panose="020B0603020202020204" pitchFamily="34" charset="0"/>
                <a:cs typeface="Calibri"/>
              </a:rPr>
              <a:t>Βασικές κατευθύνσεις </a:t>
            </a:r>
            <a:r>
              <a:rPr lang="en-US" sz="4772" b="1" u="sng" kern="0" dirty="0">
                <a:solidFill>
                  <a:srgbClr val="00BDDE"/>
                </a:solidFill>
                <a:uFill>
                  <a:solidFill>
                    <a:srgbClr val="92D050"/>
                  </a:solidFill>
                </a:uFill>
                <a:latin typeface="Trebuchet MS" panose="020B0603020202020204" pitchFamily="34" charset="0"/>
                <a:cs typeface="Calibri"/>
              </a:rPr>
              <a:t>2</a:t>
            </a:r>
            <a:r>
              <a:rPr lang="el-GR" sz="4772" b="1" u="sng" kern="0" baseline="30000" dirty="0">
                <a:solidFill>
                  <a:srgbClr val="00BDDE"/>
                </a:solidFill>
                <a:uFill>
                  <a:solidFill>
                    <a:srgbClr val="92D050"/>
                  </a:solidFill>
                </a:uFill>
                <a:latin typeface="Trebuchet MS" panose="020B0603020202020204" pitchFamily="34" charset="0"/>
                <a:cs typeface="Calibri"/>
              </a:rPr>
              <a:t>ης</a:t>
            </a:r>
            <a:r>
              <a:rPr lang="el-GR" sz="4772" b="1" u="sng" kern="0" dirty="0">
                <a:solidFill>
                  <a:srgbClr val="00BDDE"/>
                </a:solidFill>
                <a:uFill>
                  <a:solidFill>
                    <a:srgbClr val="92D050"/>
                  </a:solidFill>
                </a:uFill>
                <a:latin typeface="Trebuchet MS" panose="020B0603020202020204" pitchFamily="34" charset="0"/>
                <a:cs typeface="Calibri"/>
              </a:rPr>
              <a:t> αναθεώρησης:</a:t>
            </a:r>
          </a:p>
        </p:txBody>
      </p:sp>
      <p:sp>
        <p:nvSpPr>
          <p:cNvPr id="3" name="Ορθογώνιο 2">
            <a:extLst>
              <a:ext uri="{FF2B5EF4-FFF2-40B4-BE49-F238E27FC236}">
                <a16:creationId xmlns:a16="http://schemas.microsoft.com/office/drawing/2014/main" id="{6E928271-F3D5-CA64-9B6E-41B300448E03}"/>
              </a:ext>
            </a:extLst>
          </p:cNvPr>
          <p:cNvSpPr/>
          <p:nvPr/>
        </p:nvSpPr>
        <p:spPr>
          <a:xfrm>
            <a:off x="1340949" y="2011557"/>
            <a:ext cx="21386819" cy="6111801"/>
          </a:xfrm>
          <a:prstGeom prst="rect">
            <a:avLst/>
          </a:prstGeom>
        </p:spPr>
        <p:txBody>
          <a:bodyPr wrap="square">
            <a:spAutoFit/>
          </a:bodyPr>
          <a:lstStyle/>
          <a:p>
            <a:pPr marL="681754" indent="-681754" algn="just" defTabSz="1811057">
              <a:spcAft>
                <a:spcPts val="1988"/>
              </a:spcAft>
              <a:buFont typeface="Arial" panose="020B0604020202020204" pitchFamily="34" charset="0"/>
              <a:buChar char="•"/>
              <a:defRPr/>
            </a:pPr>
            <a:r>
              <a:rPr lang="el-GR" sz="3976" dirty="0">
                <a:solidFill>
                  <a:srgbClr val="4472C4">
                    <a:lumMod val="75000"/>
                  </a:srgbClr>
                </a:solidFill>
                <a:latin typeface="Trebuchet MS" panose="020B0603020202020204" pitchFamily="34" charset="0"/>
              </a:rPr>
              <a:t>Στις νέες Προτεραιότητες θα ανακατευθυνθούν πόροι που – αθροιστικά με τους πόρους που έχουν ήδη κατευθυνθεί στην Προτεραιότητα 8 – </a:t>
            </a:r>
            <a:r>
              <a:rPr lang="el-GR" sz="3976" b="1" dirty="0">
                <a:solidFill>
                  <a:srgbClr val="4472C4">
                    <a:lumMod val="75000"/>
                  </a:srgbClr>
                </a:solidFill>
                <a:latin typeface="Trebuchet MS" panose="020B0603020202020204" pitchFamily="34" charset="0"/>
              </a:rPr>
              <a:t>θα αντιστοιχούν τουλάχιστον στο 10% της Κοινοτικής Συνδρομής του Προγράμματος («κατώφλι 10%»). </a:t>
            </a:r>
          </a:p>
          <a:p>
            <a:pPr marL="681754" indent="-681754" algn="just" defTabSz="1811057">
              <a:spcAft>
                <a:spcPts val="1988"/>
              </a:spcAft>
              <a:buFont typeface="Arial" panose="020B0604020202020204" pitchFamily="34" charset="0"/>
              <a:buChar char="•"/>
              <a:defRPr/>
            </a:pPr>
            <a:r>
              <a:rPr lang="el-GR" sz="3976" dirty="0">
                <a:solidFill>
                  <a:srgbClr val="4472C4">
                    <a:lumMod val="75000"/>
                  </a:srgbClr>
                </a:solidFill>
                <a:latin typeface="Trebuchet MS" panose="020B0603020202020204" pitchFamily="34" charset="0"/>
              </a:rPr>
              <a:t>Σε αμφότερες </a:t>
            </a:r>
            <a:r>
              <a:rPr lang="el-GR" sz="3976" b="1" dirty="0">
                <a:solidFill>
                  <a:srgbClr val="4472C4">
                    <a:lumMod val="75000"/>
                  </a:srgbClr>
                </a:solidFill>
                <a:latin typeface="Trebuchet MS" panose="020B0603020202020204" pitchFamily="34" charset="0"/>
              </a:rPr>
              <a:t>θα γίνει χρήση του επαυξημένου ποσοστού συγχρηματοδότησης +10%, </a:t>
            </a:r>
            <a:r>
              <a:rPr lang="el-GR" sz="3976" dirty="0">
                <a:solidFill>
                  <a:srgbClr val="4472C4">
                    <a:lumMod val="75000"/>
                  </a:srgbClr>
                </a:solidFill>
                <a:latin typeface="Trebuchet MS" panose="020B0603020202020204" pitchFamily="34" charset="0"/>
              </a:rPr>
              <a:t>σε σχέση με το αντίστοιχο ποσοστό της Π.2.</a:t>
            </a:r>
          </a:p>
          <a:p>
            <a:pPr marL="681754" indent="-681754" algn="just" defTabSz="1811057">
              <a:spcAft>
                <a:spcPts val="1988"/>
              </a:spcAft>
              <a:buFont typeface="Arial" panose="020B0604020202020204" pitchFamily="34" charset="0"/>
              <a:buChar char="•"/>
              <a:defRPr/>
            </a:pPr>
            <a:r>
              <a:rPr lang="el-GR" sz="3976" dirty="0">
                <a:solidFill>
                  <a:srgbClr val="4472C4">
                    <a:lumMod val="75000"/>
                  </a:srgbClr>
                </a:solidFill>
                <a:latin typeface="Trebuchet MS" panose="020B0603020202020204" pitchFamily="34" charset="0"/>
              </a:rPr>
              <a:t>Η πλεονάζουσα Ε.Σ. (53.549.130€) (εξαιτίας του αυξημένου ποσοστού συγχρηματοδότησης των Π.9 και Π.10 σε σχέση με την Π.2) επιστρέφεται στους Ε.Σ. της Π.2., αναλογικά με τους αντλούμενους ανά Ε.Σ. πόρους, με αποτέλεσμα </a:t>
            </a:r>
            <a:r>
              <a:rPr lang="el-GR" sz="3976" b="1" dirty="0">
                <a:solidFill>
                  <a:srgbClr val="4472C4">
                    <a:lumMod val="75000"/>
                  </a:srgbClr>
                </a:solidFill>
                <a:latin typeface="Trebuchet MS" panose="020B0603020202020204" pitchFamily="34" charset="0"/>
              </a:rPr>
              <a:t>η συνολική Δ.Δ. του Προγράμματος να διατηρείται σταθερή</a:t>
            </a:r>
            <a:r>
              <a:rPr lang="el-GR" sz="3976" dirty="0">
                <a:solidFill>
                  <a:srgbClr val="4472C4">
                    <a:lumMod val="75000"/>
                  </a:srgbClr>
                </a:solidFill>
                <a:latin typeface="Trebuchet MS" panose="020B0603020202020204" pitchFamily="34" charset="0"/>
              </a:rPr>
              <a:t>.</a:t>
            </a:r>
          </a:p>
        </p:txBody>
      </p:sp>
    </p:spTree>
    <p:extLst>
      <p:ext uri="{BB962C8B-B14F-4D97-AF65-F5344CB8AC3E}">
        <p14:creationId xmlns:p14="http://schemas.microsoft.com/office/powerpoint/2010/main" val="27993731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1033E1CF-6CBF-408B-9119-DFCFF88E9E8F}"/>
              </a:ext>
            </a:extLst>
          </p:cNvPr>
          <p:cNvSpPr>
            <a:spLocks noGrp="1"/>
          </p:cNvSpPr>
          <p:nvPr>
            <p:ph type="title"/>
          </p:nvPr>
        </p:nvSpPr>
        <p:spPr>
          <a:xfrm>
            <a:off x="1406758" y="1775281"/>
            <a:ext cx="20906602" cy="2651126"/>
          </a:xfrm>
        </p:spPr>
        <p:txBody>
          <a:bodyPr>
            <a:normAutofit/>
          </a:bodyPr>
          <a:lstStyle/>
          <a:p>
            <a:pPr algn="ctr"/>
            <a:r>
              <a:rPr lang="el-GR" dirty="0">
                <a:solidFill>
                  <a:srgbClr val="7030A0"/>
                </a:solidFill>
                <a:effectLst>
                  <a:outerShdw blurRad="38100" dist="38100" dir="2700000" algn="tl">
                    <a:srgbClr val="000000">
                      <a:alpha val="43137"/>
                    </a:srgbClr>
                  </a:outerShdw>
                </a:effectLst>
              </a:rPr>
              <a:t>3. Ενημέρωση για τις Πράξεις Στρατηγικής Σημασίας</a:t>
            </a:r>
            <a:endParaRPr lang="el-GR" dirty="0"/>
          </a:p>
        </p:txBody>
      </p:sp>
    </p:spTree>
    <p:extLst>
      <p:ext uri="{BB962C8B-B14F-4D97-AF65-F5344CB8AC3E}">
        <p14:creationId xmlns:p14="http://schemas.microsoft.com/office/powerpoint/2010/main" val="505342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00572" y="612507"/>
            <a:ext cx="20782741" cy="1160643"/>
          </a:xfrm>
        </p:spPr>
        <p:txBody>
          <a:bodyPr>
            <a:normAutofit/>
          </a:bodyPr>
          <a:lstStyle/>
          <a:p>
            <a:r>
              <a:rPr lang="el-GR" sz="4772" b="1" u="sng" kern="0" dirty="0">
                <a:solidFill>
                  <a:srgbClr val="00BDDE"/>
                </a:solidFill>
                <a:uFill>
                  <a:solidFill>
                    <a:srgbClr val="92D050"/>
                  </a:solidFill>
                </a:uFill>
                <a:latin typeface="Trebuchet MS" panose="020B0603020202020204" pitchFamily="34" charset="0"/>
                <a:cs typeface="Calibri"/>
              </a:rPr>
              <a:t>Πράξεις Στρατηγικής Σημασίας</a:t>
            </a:r>
            <a:endParaRPr lang="el-GR" sz="5368" dirty="0"/>
          </a:p>
        </p:txBody>
      </p:sp>
      <p:pic>
        <p:nvPicPr>
          <p:cNvPr id="3" name="Εικόνα 2">
            <a:extLst>
              <a:ext uri="{FF2B5EF4-FFF2-40B4-BE49-F238E27FC236}">
                <a16:creationId xmlns:a16="http://schemas.microsoft.com/office/drawing/2014/main" id="{81358A3E-6FB7-486F-B5B1-B4AF6F2D01F3}"/>
              </a:ext>
            </a:extLst>
          </p:cNvPr>
          <p:cNvPicPr>
            <a:picLocks noChangeAspect="1"/>
          </p:cNvPicPr>
          <p:nvPr/>
        </p:nvPicPr>
        <p:blipFill>
          <a:blip r:embed="rId2"/>
          <a:stretch>
            <a:fillRect/>
          </a:stretch>
        </p:blipFill>
        <p:spPr>
          <a:xfrm>
            <a:off x="274928" y="2277686"/>
            <a:ext cx="21205159" cy="10109576"/>
          </a:xfrm>
          <a:prstGeom prst="rect">
            <a:avLst/>
          </a:prstGeom>
        </p:spPr>
      </p:pic>
    </p:spTree>
    <p:extLst>
      <p:ext uri="{BB962C8B-B14F-4D97-AF65-F5344CB8AC3E}">
        <p14:creationId xmlns:p14="http://schemas.microsoft.com/office/powerpoint/2010/main" val="3633133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401349" y="598056"/>
            <a:ext cx="21579811" cy="1153768"/>
          </a:xfrm>
        </p:spPr>
        <p:txBody>
          <a:bodyPr>
            <a:normAutofit/>
          </a:bodyPr>
          <a:lstStyle/>
          <a:p>
            <a:r>
              <a:rPr lang="el-GR" sz="4744" b="1" u="sng" kern="0" dirty="0">
                <a:solidFill>
                  <a:srgbClr val="00BDDE"/>
                </a:solidFill>
                <a:uFill>
                  <a:solidFill>
                    <a:srgbClr val="92D050"/>
                  </a:solidFill>
                </a:uFill>
                <a:latin typeface="Trebuchet MS" panose="020B0603020202020204" pitchFamily="34" charset="0"/>
                <a:cs typeface="Calibri"/>
              </a:rPr>
              <a:t>Πράξεις Στρατηγικής Σημασίας</a:t>
            </a:r>
            <a:endParaRPr lang="el-GR" sz="5336" dirty="0"/>
          </a:p>
        </p:txBody>
      </p:sp>
      <p:sp>
        <p:nvSpPr>
          <p:cNvPr id="3" name="Θέση περιεχομένου 2"/>
          <p:cNvSpPr>
            <a:spLocks noGrp="1"/>
          </p:cNvSpPr>
          <p:nvPr>
            <p:ph idx="1"/>
          </p:nvPr>
        </p:nvSpPr>
        <p:spPr>
          <a:xfrm>
            <a:off x="1401349" y="2069403"/>
            <a:ext cx="21579815" cy="10836827"/>
          </a:xfrm>
        </p:spPr>
        <p:txBody>
          <a:bodyPr>
            <a:noAutofit/>
          </a:bodyPr>
          <a:lstStyle/>
          <a:p>
            <a:pPr marL="539675" indent="-539675">
              <a:lnSpc>
                <a:spcPct val="120000"/>
              </a:lnSpc>
              <a:spcBef>
                <a:spcPts val="1187"/>
              </a:spcBef>
              <a:buClr>
                <a:srgbClr val="92D050"/>
              </a:buClr>
              <a:buFont typeface="Wingdings" panose="05000000000000000000" pitchFamily="2" charset="2"/>
              <a:buChar char="Ø"/>
            </a:pPr>
            <a:r>
              <a:rPr lang="el-GR" sz="2768" b="1" u="sng" kern="0" dirty="0">
                <a:solidFill>
                  <a:srgbClr val="00BDDE"/>
                </a:solidFill>
                <a:uFill>
                  <a:solidFill>
                    <a:srgbClr val="92D050"/>
                  </a:solidFill>
                </a:uFill>
                <a:latin typeface="Trebuchet MS" panose="020B0603020202020204" pitchFamily="34" charset="0"/>
                <a:ea typeface="+mj-ea"/>
                <a:cs typeface="Calibri"/>
              </a:rPr>
              <a:t>Εφαρμογή</a:t>
            </a:r>
            <a:r>
              <a:rPr lang="el-GR" sz="3163" b="1" u="sng" kern="0" dirty="0">
                <a:solidFill>
                  <a:srgbClr val="00BDDE"/>
                </a:solidFill>
                <a:uFill>
                  <a:solidFill>
                    <a:srgbClr val="92D050"/>
                  </a:solidFill>
                </a:uFill>
                <a:latin typeface="Trebuchet MS" panose="020B0603020202020204" pitchFamily="34" charset="0"/>
                <a:ea typeface="+mj-ea"/>
                <a:cs typeface="Calibri"/>
              </a:rPr>
              <a:t> Μαθητείας Νέων έως 29 ετών </a:t>
            </a:r>
            <a:r>
              <a:rPr lang="el-GR" sz="2768" b="1" u="sng" kern="0" dirty="0">
                <a:solidFill>
                  <a:srgbClr val="00BDDE"/>
                </a:solidFill>
                <a:uFill>
                  <a:solidFill>
                    <a:srgbClr val="92D050"/>
                  </a:solidFill>
                </a:uFill>
                <a:latin typeface="Trebuchet MS" panose="020B0603020202020204" pitchFamily="34" charset="0"/>
                <a:ea typeface="+mj-ea"/>
                <a:cs typeface="Calibri"/>
              </a:rPr>
              <a:t>(</a:t>
            </a:r>
            <a:r>
              <a:rPr lang="el-GR" sz="2768" b="1" u="sng" kern="0" dirty="0" err="1">
                <a:solidFill>
                  <a:srgbClr val="00BDDE"/>
                </a:solidFill>
                <a:uFill>
                  <a:solidFill>
                    <a:srgbClr val="92D050"/>
                  </a:solidFill>
                </a:uFill>
                <a:latin typeface="Trebuchet MS" panose="020B0603020202020204" pitchFamily="34" charset="0"/>
                <a:ea typeface="+mj-ea"/>
                <a:cs typeface="Calibri"/>
              </a:rPr>
              <a:t>μεταλυκειακό</a:t>
            </a:r>
            <a:r>
              <a:rPr lang="el-GR" sz="2768" b="1" u="sng" kern="0" dirty="0">
                <a:solidFill>
                  <a:srgbClr val="00BDDE"/>
                </a:solidFill>
                <a:uFill>
                  <a:solidFill>
                    <a:srgbClr val="92D050"/>
                  </a:solidFill>
                </a:uFill>
                <a:latin typeface="Trebuchet MS" panose="020B0603020202020204" pitchFamily="34" charset="0"/>
                <a:ea typeface="+mj-ea"/>
                <a:cs typeface="Calibri"/>
              </a:rPr>
              <a:t> έτος ΕΠΑΛ)</a:t>
            </a:r>
          </a:p>
          <a:p>
            <a:pPr marL="539675" lvl="1" indent="0" defTabSz="1796621">
              <a:lnSpc>
                <a:spcPct val="120000"/>
              </a:lnSpc>
              <a:spcBef>
                <a:spcPts val="1187"/>
              </a:spcBef>
              <a:buClr>
                <a:srgbClr val="002060"/>
              </a:buClr>
              <a:buNone/>
              <a:defRPr/>
            </a:pPr>
            <a:r>
              <a:rPr lang="el-GR" sz="3163" dirty="0">
                <a:solidFill>
                  <a:srgbClr val="4472C4">
                    <a:lumMod val="50000"/>
                  </a:srgbClr>
                </a:solidFill>
                <a:latin typeface="Trebuchet MS" panose="020B0603020202020204" pitchFamily="34" charset="0"/>
              </a:rPr>
              <a:t>Τίτλος Πράξης:</a:t>
            </a:r>
            <a:r>
              <a:rPr lang="en-US" sz="3163" dirty="0">
                <a:solidFill>
                  <a:srgbClr val="4472C4">
                    <a:lumMod val="50000"/>
                  </a:srgbClr>
                </a:solidFill>
                <a:latin typeface="Trebuchet MS" panose="020B0603020202020204" pitchFamily="34" charset="0"/>
              </a:rPr>
              <a:t> “</a:t>
            </a:r>
            <a:r>
              <a:rPr lang="el-GR" sz="3163" b="1" dirty="0">
                <a:solidFill>
                  <a:srgbClr val="4472C4">
                    <a:lumMod val="50000"/>
                  </a:srgbClr>
                </a:solidFill>
                <a:latin typeface="Trebuchet MS" panose="020B0603020202020204" pitchFamily="34" charset="0"/>
              </a:rPr>
              <a:t>Μαθητεία </a:t>
            </a:r>
            <a:r>
              <a:rPr lang="el-GR" sz="3163" b="1" dirty="0" err="1">
                <a:solidFill>
                  <a:srgbClr val="4472C4">
                    <a:lumMod val="50000"/>
                  </a:srgbClr>
                </a:solidFill>
                <a:latin typeface="Trebuchet MS" panose="020B0603020202020204" pitchFamily="34" charset="0"/>
              </a:rPr>
              <a:t>Μεταλυκειακού</a:t>
            </a:r>
            <a:r>
              <a:rPr lang="el-GR" sz="3163" b="1" dirty="0">
                <a:solidFill>
                  <a:srgbClr val="4472C4">
                    <a:lumMod val="50000"/>
                  </a:srgbClr>
                </a:solidFill>
                <a:latin typeface="Trebuchet MS" panose="020B0603020202020204" pitchFamily="34" charset="0"/>
              </a:rPr>
              <a:t> έτους ΕΠΑΛ (ΕΑΕΚ 15 έως 29 ετών)</a:t>
            </a:r>
            <a:r>
              <a:rPr lang="en-US" sz="3163" dirty="0">
                <a:solidFill>
                  <a:srgbClr val="4472C4">
                    <a:lumMod val="50000"/>
                  </a:srgbClr>
                </a:solidFill>
                <a:latin typeface="Trebuchet MS" panose="020B0603020202020204" pitchFamily="34" charset="0"/>
              </a:rPr>
              <a:t>”</a:t>
            </a:r>
            <a:r>
              <a:rPr lang="el-GR" sz="3163" dirty="0">
                <a:solidFill>
                  <a:srgbClr val="4472C4">
                    <a:lumMod val="50000"/>
                  </a:srgbClr>
                </a:solidFill>
                <a:latin typeface="Trebuchet MS" panose="020B0603020202020204" pitchFamily="34" charset="0"/>
              </a:rPr>
              <a:t> </a:t>
            </a:r>
          </a:p>
          <a:p>
            <a:pPr marL="539675" lvl="1" indent="0" defTabSz="1796621">
              <a:lnSpc>
                <a:spcPct val="120000"/>
              </a:lnSpc>
              <a:spcBef>
                <a:spcPts val="1187"/>
              </a:spcBef>
              <a:buClr>
                <a:srgbClr val="002060"/>
              </a:buClr>
              <a:buNone/>
              <a:defRPr/>
            </a:pPr>
            <a:r>
              <a:rPr lang="el-GR" sz="3163" dirty="0">
                <a:solidFill>
                  <a:srgbClr val="4472C4">
                    <a:lumMod val="50000"/>
                  </a:srgbClr>
                </a:solidFill>
                <a:latin typeface="Trebuchet MS" panose="020B0603020202020204" pitchFamily="34" charset="0"/>
              </a:rPr>
              <a:t> </a:t>
            </a:r>
            <a:r>
              <a:rPr lang="en-US" sz="2982" dirty="0">
                <a:solidFill>
                  <a:srgbClr val="0070C0"/>
                </a:solidFill>
                <a:latin typeface="Trebuchet MS" panose="020B0603020202020204" pitchFamily="34" charset="0"/>
              </a:rPr>
              <a:t>MIS 6002623 </a:t>
            </a:r>
            <a:r>
              <a:rPr lang="el-GR" sz="2982" dirty="0">
                <a:solidFill>
                  <a:srgbClr val="0070C0"/>
                </a:solidFill>
                <a:latin typeface="Trebuchet MS" panose="020B0603020202020204" pitchFamily="34" charset="0"/>
              </a:rPr>
              <a:t>(σχολικά έτη 2023-2024 &amp; 2024-2025)</a:t>
            </a:r>
          </a:p>
          <a:p>
            <a:pPr marL="1079443" lvl="1" indent="0">
              <a:lnSpc>
                <a:spcPct val="100000"/>
              </a:lnSpc>
              <a:spcBef>
                <a:spcPts val="1193"/>
              </a:spcBef>
              <a:buClr>
                <a:srgbClr val="002060"/>
              </a:buClr>
              <a:buNone/>
              <a:tabLst>
                <a:tab pos="1079443" algn="l"/>
              </a:tabLst>
            </a:pPr>
            <a:r>
              <a:rPr lang="el-GR" sz="2982" dirty="0">
                <a:solidFill>
                  <a:srgbClr val="002060"/>
                </a:solidFill>
                <a:latin typeface="Trebuchet MS" panose="020B0603020202020204" pitchFamily="34" charset="0"/>
              </a:rPr>
              <a:t>1</a:t>
            </a:r>
            <a:r>
              <a:rPr lang="el-GR" sz="2982" baseline="30000" dirty="0">
                <a:solidFill>
                  <a:srgbClr val="002060"/>
                </a:solidFill>
                <a:latin typeface="Trebuchet MS" panose="020B0603020202020204" pitchFamily="34" charset="0"/>
              </a:rPr>
              <a:t>η</a:t>
            </a:r>
            <a:r>
              <a:rPr lang="el-GR" sz="2982" dirty="0">
                <a:solidFill>
                  <a:srgbClr val="002060"/>
                </a:solidFill>
                <a:latin typeface="Trebuchet MS" panose="020B0603020202020204" pitchFamily="34" charset="0"/>
              </a:rPr>
              <a:t> </a:t>
            </a:r>
            <a:r>
              <a:rPr lang="el-GR" sz="2982" dirty="0" err="1">
                <a:solidFill>
                  <a:srgbClr val="002060"/>
                </a:solidFill>
                <a:latin typeface="Trebuchet MS" panose="020B0603020202020204" pitchFamily="34" charset="0"/>
              </a:rPr>
              <a:t>τροπ</a:t>
            </a:r>
            <a:r>
              <a:rPr lang="el-GR" sz="2982" dirty="0">
                <a:solidFill>
                  <a:srgbClr val="002060"/>
                </a:solidFill>
                <a:latin typeface="Trebuchet MS" panose="020B0603020202020204" pitchFamily="34" charset="0"/>
              </a:rPr>
              <a:t>/</a:t>
            </a:r>
            <a:r>
              <a:rPr lang="el-GR" sz="2982" dirty="0" err="1">
                <a:solidFill>
                  <a:srgbClr val="002060"/>
                </a:solidFill>
                <a:latin typeface="Trebuchet MS" panose="020B0603020202020204" pitchFamily="34" charset="0"/>
              </a:rPr>
              <a:t>ση</a:t>
            </a:r>
            <a:r>
              <a:rPr lang="el-GR" sz="2982" dirty="0">
                <a:solidFill>
                  <a:srgbClr val="002060"/>
                </a:solidFill>
                <a:latin typeface="Trebuchet MS" panose="020B0603020202020204" pitchFamily="34" charset="0"/>
              </a:rPr>
              <a:t> Πράξης: 27.05.2025 -  π/υ : </a:t>
            </a:r>
            <a:r>
              <a:rPr lang="el-GR" sz="2982" b="1" dirty="0">
                <a:solidFill>
                  <a:srgbClr val="002060"/>
                </a:solidFill>
                <a:latin typeface="Trebuchet MS" panose="020B0603020202020204" pitchFamily="34" charset="0"/>
              </a:rPr>
              <a:t>63.649.875,01</a:t>
            </a:r>
            <a:r>
              <a:rPr lang="el-GR" sz="2982" dirty="0">
                <a:solidFill>
                  <a:srgbClr val="002060"/>
                </a:solidFill>
                <a:latin typeface="Trebuchet MS" panose="020B0603020202020204" pitchFamily="34" charset="0"/>
              </a:rPr>
              <a:t>€ (</a:t>
            </a:r>
            <a:r>
              <a:rPr lang="el-GR" sz="2982" dirty="0">
                <a:solidFill>
                  <a:srgbClr val="B4007C"/>
                </a:solidFill>
                <a:latin typeface="Trebuchet MS" panose="020B0603020202020204" pitchFamily="34" charset="0"/>
              </a:rPr>
              <a:t>αύξηση κατά 24.052.650,00€</a:t>
            </a:r>
            <a:r>
              <a:rPr lang="el-GR" sz="2982" dirty="0">
                <a:solidFill>
                  <a:srgbClr val="002060"/>
                </a:solidFill>
                <a:latin typeface="Trebuchet MS" panose="020B0603020202020204" pitchFamily="34" charset="0"/>
              </a:rPr>
              <a:t>) /ΝΟΔΕ: 62.796.575,01€  </a:t>
            </a:r>
          </a:p>
          <a:p>
            <a:pPr marL="1079443" lvl="1" indent="0">
              <a:lnSpc>
                <a:spcPct val="100000"/>
              </a:lnSpc>
              <a:spcBef>
                <a:spcPts val="1193"/>
              </a:spcBef>
              <a:buClr>
                <a:srgbClr val="002060"/>
              </a:buClr>
              <a:buNone/>
              <a:tabLst>
                <a:tab pos="1079443" algn="l"/>
              </a:tabLst>
            </a:pPr>
            <a:r>
              <a:rPr lang="el-GR" sz="2982" dirty="0">
                <a:solidFill>
                  <a:srgbClr val="B4007C"/>
                </a:solidFill>
                <a:latin typeface="Trebuchet MS" panose="020B0603020202020204" pitchFamily="34" charset="0"/>
              </a:rPr>
              <a:t>Σημαντική αύξηση ΩΦΕΛΟΥΜΕΝΩΝ </a:t>
            </a:r>
            <a:r>
              <a:rPr lang="el-GR" sz="2982" dirty="0">
                <a:solidFill>
                  <a:srgbClr val="002060"/>
                </a:solidFill>
                <a:latin typeface="Trebuchet MS" panose="020B0603020202020204" pitchFamily="34" charset="0"/>
              </a:rPr>
              <a:t>(υπέρβαση στόχου κατά περίπου 4.000) </a:t>
            </a:r>
          </a:p>
          <a:p>
            <a:pPr marL="1079443" lvl="1" indent="0">
              <a:lnSpc>
                <a:spcPct val="100000"/>
              </a:lnSpc>
              <a:spcBef>
                <a:spcPts val="1193"/>
              </a:spcBef>
              <a:buClr>
                <a:srgbClr val="002060"/>
              </a:buClr>
              <a:buNone/>
              <a:tabLst>
                <a:tab pos="1079443" algn="l"/>
              </a:tabLst>
            </a:pPr>
            <a:r>
              <a:rPr lang="el-GR" sz="2982" dirty="0">
                <a:solidFill>
                  <a:srgbClr val="002060"/>
                </a:solidFill>
                <a:latin typeface="Trebuchet MS" panose="020B0603020202020204" pitchFamily="34" charset="0"/>
              </a:rPr>
              <a:t>&gt;&gt;&gt;&gt; τιμή στόχος: </a:t>
            </a:r>
            <a:r>
              <a:rPr lang="el-GR" sz="2982" b="1" dirty="0">
                <a:solidFill>
                  <a:srgbClr val="002060"/>
                </a:solidFill>
                <a:latin typeface="Trebuchet MS" panose="020B0603020202020204" pitchFamily="34" charset="0"/>
              </a:rPr>
              <a:t>10.685 </a:t>
            </a:r>
            <a:r>
              <a:rPr lang="el-GR" sz="2982" dirty="0">
                <a:solidFill>
                  <a:srgbClr val="002060"/>
                </a:solidFill>
                <a:latin typeface="Trebuchet MS" panose="020B0603020202020204" pitchFamily="34" charset="0"/>
              </a:rPr>
              <a:t>μαθητευόμενοι/</a:t>
            </a:r>
            <a:r>
              <a:rPr lang="el-GR" sz="2982" dirty="0" err="1">
                <a:solidFill>
                  <a:srgbClr val="002060"/>
                </a:solidFill>
                <a:latin typeface="Trebuchet MS" panose="020B0603020202020204" pitchFamily="34" charset="0"/>
              </a:rPr>
              <a:t>ες</a:t>
            </a:r>
            <a:r>
              <a:rPr lang="el-GR" sz="2982" dirty="0">
                <a:solidFill>
                  <a:srgbClr val="002060"/>
                </a:solidFill>
                <a:latin typeface="Trebuchet MS" panose="020B0603020202020204" pitchFamily="34" charset="0"/>
              </a:rPr>
              <a:t> για τη διετία 2023-2025</a:t>
            </a:r>
          </a:p>
          <a:p>
            <a:pPr marL="511315" lvl="1" indent="0">
              <a:lnSpc>
                <a:spcPct val="100000"/>
              </a:lnSpc>
              <a:spcBef>
                <a:spcPts val="1193"/>
              </a:spcBef>
              <a:buClr>
                <a:srgbClr val="002060"/>
              </a:buClr>
              <a:buNone/>
              <a:tabLst>
                <a:tab pos="1079443" algn="l"/>
              </a:tabLst>
              <a:defRPr/>
            </a:pPr>
            <a:endParaRPr lang="el-GR" sz="1591" dirty="0">
              <a:solidFill>
                <a:srgbClr val="0070C0"/>
              </a:solidFill>
              <a:latin typeface="Trebuchet MS" panose="020B0603020202020204" pitchFamily="34" charset="0"/>
            </a:endParaRPr>
          </a:p>
          <a:p>
            <a:pPr marL="511315" lvl="1" indent="0">
              <a:lnSpc>
                <a:spcPct val="100000"/>
              </a:lnSpc>
              <a:spcBef>
                <a:spcPts val="1193"/>
              </a:spcBef>
              <a:buClr>
                <a:srgbClr val="002060"/>
              </a:buClr>
              <a:buNone/>
              <a:tabLst>
                <a:tab pos="1079443" algn="l"/>
              </a:tabLst>
              <a:defRPr/>
            </a:pPr>
            <a:r>
              <a:rPr lang="en-US" sz="2982" dirty="0">
                <a:solidFill>
                  <a:srgbClr val="0070C0"/>
                </a:solidFill>
                <a:latin typeface="Trebuchet MS" panose="020B0603020202020204" pitchFamily="34" charset="0"/>
              </a:rPr>
              <a:t>MIS 60</a:t>
            </a:r>
            <a:r>
              <a:rPr lang="el-GR" sz="2982" dirty="0">
                <a:solidFill>
                  <a:srgbClr val="0070C0"/>
                </a:solidFill>
                <a:latin typeface="Trebuchet MS" panose="020B0603020202020204" pitchFamily="34" charset="0"/>
              </a:rPr>
              <a:t>22269</a:t>
            </a:r>
            <a:r>
              <a:rPr lang="en-US" sz="2982" dirty="0">
                <a:solidFill>
                  <a:srgbClr val="0070C0"/>
                </a:solidFill>
                <a:latin typeface="Trebuchet MS" panose="020B0603020202020204" pitchFamily="34" charset="0"/>
              </a:rPr>
              <a:t> </a:t>
            </a:r>
            <a:r>
              <a:rPr lang="el-GR" sz="2982" dirty="0">
                <a:solidFill>
                  <a:srgbClr val="0070C0"/>
                </a:solidFill>
                <a:latin typeface="Trebuchet MS" panose="020B0603020202020204" pitchFamily="34" charset="0"/>
              </a:rPr>
              <a:t>(σχολικό έτος 2025-2026)</a:t>
            </a:r>
          </a:p>
          <a:p>
            <a:pPr marL="1079443" lvl="1" indent="-22095">
              <a:lnSpc>
                <a:spcPct val="100000"/>
              </a:lnSpc>
              <a:spcBef>
                <a:spcPts val="1193"/>
              </a:spcBef>
              <a:buClr>
                <a:srgbClr val="92D050"/>
              </a:buClr>
              <a:buNone/>
            </a:pPr>
            <a:r>
              <a:rPr lang="el-GR" sz="2982" dirty="0">
                <a:solidFill>
                  <a:srgbClr val="002060"/>
                </a:solidFill>
                <a:latin typeface="Trebuchet MS" panose="020B0603020202020204" pitchFamily="34" charset="0"/>
              </a:rPr>
              <a:t>Ένταξη Πράξης: 07.08.2025 - π/υ : </a:t>
            </a:r>
            <a:r>
              <a:rPr lang="el-GR" sz="2982" b="1" dirty="0">
                <a:solidFill>
                  <a:srgbClr val="002060"/>
                </a:solidFill>
                <a:latin typeface="Trebuchet MS" panose="020B0603020202020204" pitchFamily="34" charset="0"/>
              </a:rPr>
              <a:t>36.040.270,58</a:t>
            </a:r>
            <a:r>
              <a:rPr lang="el-GR" sz="2982" dirty="0">
                <a:solidFill>
                  <a:srgbClr val="002060"/>
                </a:solidFill>
                <a:latin typeface="Trebuchet MS" panose="020B0603020202020204" pitchFamily="34" charset="0"/>
              </a:rPr>
              <a:t>€</a:t>
            </a:r>
            <a:r>
              <a:rPr lang="en-US" sz="2982" dirty="0">
                <a:solidFill>
                  <a:srgbClr val="002060"/>
                </a:solidFill>
                <a:latin typeface="Trebuchet MS" panose="020B0603020202020204" pitchFamily="34" charset="0"/>
              </a:rPr>
              <a:t> / 1</a:t>
            </a:r>
            <a:r>
              <a:rPr lang="el-GR" sz="2982" baseline="30000" dirty="0">
                <a:solidFill>
                  <a:srgbClr val="002060"/>
                </a:solidFill>
                <a:latin typeface="Trebuchet MS" panose="020B0603020202020204" pitchFamily="34" charset="0"/>
              </a:rPr>
              <a:t>η</a:t>
            </a:r>
            <a:r>
              <a:rPr lang="el-GR" sz="2982" dirty="0">
                <a:solidFill>
                  <a:srgbClr val="002060"/>
                </a:solidFill>
                <a:latin typeface="Trebuchet MS" panose="020B0603020202020204" pitchFamily="34" charset="0"/>
              </a:rPr>
              <a:t> τροποποίηση (χρονοδιάγραμμα υλοποίησης) 30.10.2025</a:t>
            </a:r>
          </a:p>
          <a:p>
            <a:pPr marL="1079443" lvl="1" indent="-22095">
              <a:lnSpc>
                <a:spcPct val="100000"/>
              </a:lnSpc>
              <a:spcBef>
                <a:spcPts val="1193"/>
              </a:spcBef>
              <a:buClr>
                <a:srgbClr val="92D050"/>
              </a:buClr>
              <a:buNone/>
            </a:pPr>
            <a:r>
              <a:rPr lang="el-GR" sz="2982" dirty="0">
                <a:solidFill>
                  <a:srgbClr val="002060"/>
                </a:solidFill>
                <a:latin typeface="Trebuchet MS" panose="020B0603020202020204" pitchFamily="34" charset="0"/>
              </a:rPr>
              <a:t>ΩΦΕΛΟΥΜΕΝΟΙ &gt; τιμή στόχος </a:t>
            </a:r>
            <a:r>
              <a:rPr lang="el-GR" sz="2982" b="1" dirty="0">
                <a:solidFill>
                  <a:srgbClr val="002060"/>
                </a:solidFill>
                <a:latin typeface="Trebuchet MS" panose="020B0603020202020204" pitchFamily="34" charset="0"/>
              </a:rPr>
              <a:t>5.800 </a:t>
            </a:r>
            <a:r>
              <a:rPr lang="el-GR" sz="2982" dirty="0">
                <a:solidFill>
                  <a:srgbClr val="002060"/>
                </a:solidFill>
                <a:latin typeface="Trebuchet MS" panose="020B0603020202020204" pitchFamily="34" charset="0"/>
              </a:rPr>
              <a:t>μαθητευόμενοι/</a:t>
            </a:r>
            <a:r>
              <a:rPr lang="el-GR" sz="2982" dirty="0" err="1">
                <a:solidFill>
                  <a:srgbClr val="002060"/>
                </a:solidFill>
                <a:latin typeface="Trebuchet MS" panose="020B0603020202020204" pitchFamily="34" charset="0"/>
              </a:rPr>
              <a:t>ες</a:t>
            </a:r>
            <a:r>
              <a:rPr lang="el-GR" sz="2982" dirty="0">
                <a:solidFill>
                  <a:srgbClr val="002060"/>
                </a:solidFill>
                <a:latin typeface="Trebuchet MS" panose="020B0603020202020204" pitchFamily="34" charset="0"/>
              </a:rPr>
              <a:t> για το έτος 2025-2026</a:t>
            </a:r>
          </a:p>
          <a:p>
            <a:pPr marL="913057" lvl="1" indent="-373382">
              <a:lnSpc>
                <a:spcPct val="100000"/>
              </a:lnSpc>
              <a:spcBef>
                <a:spcPts val="0"/>
              </a:spcBef>
              <a:spcAft>
                <a:spcPts val="1187"/>
              </a:spcAft>
              <a:buClr>
                <a:srgbClr val="92D050"/>
              </a:buClr>
              <a:buNone/>
            </a:pPr>
            <a:endParaRPr lang="el-GR" sz="2982" u="sng" dirty="0">
              <a:solidFill>
                <a:srgbClr val="43349C"/>
              </a:solidFill>
              <a:latin typeface="Trebuchet MS" panose="020B0603020202020204" pitchFamily="34" charset="0"/>
            </a:endParaRPr>
          </a:p>
          <a:p>
            <a:pPr marL="1107803" lvl="1" indent="-568128">
              <a:lnSpc>
                <a:spcPct val="100000"/>
              </a:lnSpc>
              <a:spcBef>
                <a:spcPts val="0"/>
              </a:spcBef>
              <a:spcAft>
                <a:spcPts val="1187"/>
              </a:spcAft>
              <a:buClr>
                <a:srgbClr val="43349C"/>
              </a:buClr>
              <a:buFont typeface="Wingdings" panose="05000000000000000000" pitchFamily="2" charset="2"/>
              <a:buChar char="Ø"/>
            </a:pPr>
            <a:r>
              <a:rPr lang="el-GR" sz="2783" dirty="0">
                <a:solidFill>
                  <a:srgbClr val="43349C"/>
                </a:solidFill>
                <a:latin typeface="Trebuchet MS" panose="020B0603020202020204" pitchFamily="34" charset="0"/>
              </a:rPr>
              <a:t>δημιουργία ειδικής ιστοσελίδας παρουσίασης του προγράμματος Μαθητείας : </a:t>
            </a:r>
            <a:r>
              <a:rPr lang="en-US" sz="2783" dirty="0">
                <a:solidFill>
                  <a:srgbClr val="0070C0"/>
                </a:solidFill>
                <a:latin typeface="Trebuchet MS" panose="020B0603020202020204" pitchFamily="34" charset="0"/>
              </a:rPr>
              <a:t>https://e-mathiteia.minedu.gov.gr/</a:t>
            </a:r>
            <a:r>
              <a:rPr lang="el-GR" sz="2783" dirty="0">
                <a:solidFill>
                  <a:srgbClr val="0070C0"/>
                </a:solidFill>
                <a:latin typeface="Trebuchet MS" panose="020B0603020202020204" pitchFamily="34" charset="0"/>
              </a:rPr>
              <a:t> </a:t>
            </a:r>
          </a:p>
          <a:p>
            <a:pPr marL="1107803" lvl="1" indent="-568128">
              <a:lnSpc>
                <a:spcPct val="100000"/>
              </a:lnSpc>
              <a:spcBef>
                <a:spcPts val="0"/>
              </a:spcBef>
              <a:spcAft>
                <a:spcPts val="1187"/>
              </a:spcAft>
              <a:buClr>
                <a:srgbClr val="43349C"/>
              </a:buClr>
              <a:buFont typeface="Wingdings" panose="05000000000000000000" pitchFamily="2" charset="2"/>
              <a:buChar char="Ø"/>
            </a:pPr>
            <a:r>
              <a:rPr lang="el-GR" sz="2783" dirty="0">
                <a:solidFill>
                  <a:srgbClr val="43349C"/>
                </a:solidFill>
                <a:latin typeface="Trebuchet MS" panose="020B0603020202020204" pitchFamily="34" charset="0"/>
              </a:rPr>
              <a:t>εκδηλώσεις παρουσίασης του προγράμματος (</a:t>
            </a:r>
            <a:r>
              <a:rPr lang="el-GR" sz="2783" dirty="0">
                <a:solidFill>
                  <a:schemeClr val="accent5">
                    <a:lumMod val="75000"/>
                  </a:schemeClr>
                </a:solidFill>
                <a:latin typeface="Trebuchet MS" panose="020B0603020202020204" pitchFamily="34" charset="0"/>
              </a:rPr>
              <a:t>88</a:t>
            </a:r>
            <a:r>
              <a:rPr lang="el-GR" sz="2783" baseline="30000" dirty="0">
                <a:solidFill>
                  <a:schemeClr val="accent5">
                    <a:lumMod val="75000"/>
                  </a:schemeClr>
                </a:solidFill>
                <a:latin typeface="Trebuchet MS" panose="020B0603020202020204" pitchFamily="34" charset="0"/>
              </a:rPr>
              <a:t>η</a:t>
            </a:r>
            <a:r>
              <a:rPr lang="el-GR" sz="2783" dirty="0">
                <a:solidFill>
                  <a:schemeClr val="accent5">
                    <a:lumMod val="75000"/>
                  </a:schemeClr>
                </a:solidFill>
                <a:latin typeface="Trebuchet MS" panose="020B0603020202020204" pitchFamily="34" charset="0"/>
              </a:rPr>
              <a:t> &amp; 89η ΔΕΘ</a:t>
            </a:r>
            <a:r>
              <a:rPr lang="el-GR" sz="2783" dirty="0">
                <a:solidFill>
                  <a:srgbClr val="43349C"/>
                </a:solidFill>
                <a:latin typeface="Trebuchet MS" panose="020B0603020202020204" pitchFamily="34" charset="0"/>
              </a:rPr>
              <a:t>), ενημερωτικό </a:t>
            </a:r>
            <a:r>
              <a:rPr lang="en-US" sz="2783" dirty="0">
                <a:solidFill>
                  <a:srgbClr val="43349C"/>
                </a:solidFill>
                <a:latin typeface="Trebuchet MS" panose="020B0603020202020204" pitchFamily="34" charset="0"/>
              </a:rPr>
              <a:t>video</a:t>
            </a:r>
            <a:r>
              <a:rPr lang="el-GR" sz="2783" dirty="0">
                <a:solidFill>
                  <a:srgbClr val="43349C"/>
                </a:solidFill>
                <a:latin typeface="Trebuchet MS" panose="020B0603020202020204" pitchFamily="34" charset="0"/>
              </a:rPr>
              <a:t>, ενημερωτικό φυλλάδιο, κ.α.</a:t>
            </a:r>
          </a:p>
          <a:p>
            <a:pPr marL="1107803" lvl="1" indent="-568128">
              <a:lnSpc>
                <a:spcPct val="100000"/>
              </a:lnSpc>
              <a:spcBef>
                <a:spcPts val="0"/>
              </a:spcBef>
              <a:spcAft>
                <a:spcPts val="1187"/>
              </a:spcAft>
              <a:buClr>
                <a:srgbClr val="43349C"/>
              </a:buClr>
              <a:buFont typeface="Wingdings" panose="05000000000000000000" pitchFamily="2" charset="2"/>
              <a:buChar char="Ø"/>
            </a:pPr>
            <a:r>
              <a:rPr lang="el-GR" sz="2783" dirty="0">
                <a:solidFill>
                  <a:srgbClr val="43349C"/>
                </a:solidFill>
                <a:latin typeface="Trebuchet MS" panose="020B0603020202020204" pitchFamily="34" charset="0"/>
              </a:rPr>
              <a:t>Επιστημονικό Συνέδριο </a:t>
            </a:r>
            <a:r>
              <a:rPr lang="el-GR" sz="2783" dirty="0">
                <a:solidFill>
                  <a:schemeClr val="accent5">
                    <a:lumMod val="75000"/>
                  </a:schemeClr>
                </a:solidFill>
                <a:latin typeface="Trebuchet MS" panose="020B0603020202020204" pitchFamily="34" charset="0"/>
              </a:rPr>
              <a:t>«</a:t>
            </a:r>
            <a:r>
              <a:rPr lang="el-GR" sz="2783" i="1" dirty="0">
                <a:solidFill>
                  <a:schemeClr val="accent5">
                    <a:lumMod val="75000"/>
                  </a:schemeClr>
                </a:solidFill>
                <a:latin typeface="Trebuchet MS" panose="020B0603020202020204" pitchFamily="34" charset="0"/>
              </a:rPr>
              <a:t>Μαθητεία, Καινοτομία &amp; Ηγεσία: Δημιουργώντας ευέλικτα μοντέλα επαγγελματικής εκπαίδευσης</a:t>
            </a:r>
            <a:r>
              <a:rPr lang="el-GR" sz="2783" dirty="0">
                <a:solidFill>
                  <a:schemeClr val="accent5">
                    <a:lumMod val="75000"/>
                  </a:schemeClr>
                </a:solidFill>
                <a:latin typeface="Trebuchet MS" panose="020B0603020202020204" pitchFamily="34" charset="0"/>
              </a:rPr>
              <a:t>» </a:t>
            </a:r>
            <a:r>
              <a:rPr lang="el-GR" sz="2783" dirty="0">
                <a:solidFill>
                  <a:srgbClr val="43349C"/>
                </a:solidFill>
                <a:latin typeface="Trebuchet MS" panose="020B0603020202020204" pitchFamily="34" charset="0"/>
              </a:rPr>
              <a:t>με την υποστήριξη της ΕΔ ΕΣΠΑ ΥΠΑΙΘΑ (Κομοτηνή, Μάιος 2025 ). </a:t>
            </a:r>
          </a:p>
          <a:p>
            <a:pPr marL="1107803" lvl="1" indent="-568128">
              <a:lnSpc>
                <a:spcPct val="100000"/>
              </a:lnSpc>
              <a:spcBef>
                <a:spcPts val="0"/>
              </a:spcBef>
              <a:buClr>
                <a:srgbClr val="43349C"/>
              </a:buClr>
              <a:buFont typeface="Wingdings" panose="05000000000000000000" pitchFamily="2" charset="2"/>
              <a:buChar char="Ø"/>
            </a:pPr>
            <a:r>
              <a:rPr lang="el-GR" sz="2783" dirty="0">
                <a:solidFill>
                  <a:srgbClr val="43349C"/>
                </a:solidFill>
                <a:latin typeface="Trebuchet MS" panose="020B0603020202020204" pitchFamily="34" charset="0"/>
              </a:rPr>
              <a:t>συμμετοχή στο 5ο Διεθνές Επιστημονικό Συνέδριο Περιφερειακής Δ/</a:t>
            </a:r>
            <a:r>
              <a:rPr lang="el-GR" sz="2783" dirty="0" err="1">
                <a:solidFill>
                  <a:srgbClr val="43349C"/>
                </a:solidFill>
                <a:latin typeface="Trebuchet MS" panose="020B0603020202020204" pitchFamily="34" charset="0"/>
              </a:rPr>
              <a:t>νσης</a:t>
            </a:r>
            <a:r>
              <a:rPr lang="el-GR" sz="2783" dirty="0">
                <a:solidFill>
                  <a:srgbClr val="43349C"/>
                </a:solidFill>
                <a:latin typeface="Trebuchet MS" panose="020B0603020202020204" pitchFamily="34" charset="0"/>
              </a:rPr>
              <a:t> </a:t>
            </a:r>
            <a:r>
              <a:rPr lang="el-GR" sz="2783" dirty="0" err="1">
                <a:solidFill>
                  <a:srgbClr val="43349C"/>
                </a:solidFill>
                <a:latin typeface="Trebuchet MS" panose="020B0603020202020204" pitchFamily="34" charset="0"/>
              </a:rPr>
              <a:t>Εκπ</a:t>
            </a:r>
            <a:r>
              <a:rPr lang="el-GR" sz="2783" dirty="0">
                <a:solidFill>
                  <a:srgbClr val="43349C"/>
                </a:solidFill>
                <a:latin typeface="Trebuchet MS" panose="020B0603020202020204" pitchFamily="34" charset="0"/>
              </a:rPr>
              <a:t>/</a:t>
            </a:r>
            <a:r>
              <a:rPr lang="el-GR" sz="2783" dirty="0" err="1">
                <a:solidFill>
                  <a:srgbClr val="43349C"/>
                </a:solidFill>
                <a:latin typeface="Trebuchet MS" panose="020B0603020202020204" pitchFamily="34" charset="0"/>
              </a:rPr>
              <a:t>σης</a:t>
            </a:r>
            <a:r>
              <a:rPr lang="el-GR" sz="2783" dirty="0">
                <a:solidFill>
                  <a:srgbClr val="43349C"/>
                </a:solidFill>
                <a:latin typeface="Trebuchet MS" panose="020B0603020202020204" pitchFamily="34" charset="0"/>
              </a:rPr>
              <a:t> Κρήτης </a:t>
            </a:r>
            <a:r>
              <a:rPr lang="el-GR" sz="2783" dirty="0">
                <a:solidFill>
                  <a:schemeClr val="accent5">
                    <a:lumMod val="75000"/>
                  </a:schemeClr>
                </a:solidFill>
                <a:latin typeface="Trebuchet MS" panose="020B0603020202020204" pitchFamily="34" charset="0"/>
              </a:rPr>
              <a:t>«</a:t>
            </a:r>
            <a:r>
              <a:rPr lang="el-GR" sz="2783" i="1" dirty="0">
                <a:solidFill>
                  <a:schemeClr val="accent5">
                    <a:lumMod val="75000"/>
                  </a:schemeClr>
                </a:solidFill>
                <a:latin typeface="Trebuchet MS" panose="020B0603020202020204" pitchFamily="34" charset="0"/>
              </a:rPr>
              <a:t>Μορφές ανάπτυξης του Σχολείου για βιώσιμο μέλλον: Νέοι ορίζοντες στη σύγχρονη Εκπαίδευση και σχολική Ηγεσία</a:t>
            </a:r>
            <a:r>
              <a:rPr lang="el-GR" sz="2783" dirty="0">
                <a:solidFill>
                  <a:schemeClr val="accent5">
                    <a:lumMod val="75000"/>
                  </a:schemeClr>
                </a:solidFill>
                <a:latin typeface="Trebuchet MS" panose="020B0603020202020204" pitchFamily="34" charset="0"/>
              </a:rPr>
              <a:t>»</a:t>
            </a:r>
            <a:r>
              <a:rPr lang="el-GR" sz="2783" dirty="0">
                <a:solidFill>
                  <a:srgbClr val="002060"/>
                </a:solidFill>
                <a:latin typeface="Trebuchet MS" panose="020B0603020202020204" pitchFamily="34" charset="0"/>
              </a:rPr>
              <a:t> </a:t>
            </a:r>
            <a:r>
              <a:rPr lang="el-GR" sz="2783" dirty="0">
                <a:solidFill>
                  <a:srgbClr val="43349C"/>
                </a:solidFill>
                <a:latin typeface="Trebuchet MS" panose="020B0603020202020204" pitchFamily="34" charset="0"/>
              </a:rPr>
              <a:t>(Ηράκλειο, Μάρτιος 2024)</a:t>
            </a:r>
          </a:p>
          <a:p>
            <a:pPr>
              <a:lnSpc>
                <a:spcPct val="120000"/>
              </a:lnSpc>
              <a:spcBef>
                <a:spcPts val="1187"/>
              </a:spcBef>
              <a:buClr>
                <a:srgbClr val="92D050"/>
              </a:buClr>
              <a:buFont typeface="Wingdings" panose="05000000000000000000" pitchFamily="2" charset="2"/>
              <a:buChar char="Ø"/>
            </a:pPr>
            <a:endParaRPr lang="el-GR" sz="3163" b="1" u="sng" kern="0" dirty="0">
              <a:solidFill>
                <a:srgbClr val="00BDDE"/>
              </a:solidFill>
              <a:uFill>
                <a:solidFill>
                  <a:srgbClr val="92D050"/>
                </a:solidFill>
              </a:uFill>
              <a:latin typeface="Trebuchet MS" panose="020B0603020202020204" pitchFamily="34" charset="0"/>
              <a:ea typeface="+mj-ea"/>
              <a:cs typeface="Calibri"/>
            </a:endParaRPr>
          </a:p>
        </p:txBody>
      </p:sp>
    </p:spTree>
    <p:extLst>
      <p:ext uri="{BB962C8B-B14F-4D97-AF65-F5344CB8AC3E}">
        <p14:creationId xmlns:p14="http://schemas.microsoft.com/office/powerpoint/2010/main" val="564135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079664" y="598056"/>
            <a:ext cx="22524195" cy="1153768"/>
          </a:xfrm>
        </p:spPr>
        <p:txBody>
          <a:bodyPr>
            <a:normAutofit/>
          </a:bodyPr>
          <a:lstStyle/>
          <a:p>
            <a:r>
              <a:rPr lang="el-GR" sz="4744" b="1" u="sng" kern="0" dirty="0">
                <a:solidFill>
                  <a:srgbClr val="00BDDE"/>
                </a:solidFill>
                <a:uFill>
                  <a:solidFill>
                    <a:srgbClr val="92D050"/>
                  </a:solidFill>
                </a:uFill>
                <a:latin typeface="Trebuchet MS" panose="020B0603020202020204" pitchFamily="34" charset="0"/>
                <a:cs typeface="Calibri"/>
              </a:rPr>
              <a:t>Πράξεις Στρατηγικής Σημασίας</a:t>
            </a:r>
            <a:endParaRPr lang="el-GR" sz="5336" dirty="0"/>
          </a:p>
        </p:txBody>
      </p:sp>
      <p:sp>
        <p:nvSpPr>
          <p:cNvPr id="3" name="Θέση περιεχομένου 2"/>
          <p:cNvSpPr>
            <a:spLocks noGrp="1"/>
          </p:cNvSpPr>
          <p:nvPr>
            <p:ph idx="1"/>
          </p:nvPr>
        </p:nvSpPr>
        <p:spPr>
          <a:xfrm>
            <a:off x="1079664" y="1975101"/>
            <a:ext cx="22524195" cy="10339240"/>
          </a:xfrm>
        </p:spPr>
        <p:txBody>
          <a:bodyPr>
            <a:noAutofit/>
          </a:bodyPr>
          <a:lstStyle/>
          <a:p>
            <a:pPr marL="539675" indent="-539675">
              <a:lnSpc>
                <a:spcPct val="120000"/>
              </a:lnSpc>
              <a:spcBef>
                <a:spcPts val="1187"/>
              </a:spcBef>
              <a:buClr>
                <a:srgbClr val="92D050"/>
              </a:buClr>
              <a:buFont typeface="Wingdings" panose="05000000000000000000" pitchFamily="2" charset="2"/>
              <a:buChar char="Ø"/>
            </a:pPr>
            <a:r>
              <a:rPr lang="el-GR" sz="3163" b="1" u="sng" kern="0" dirty="0">
                <a:solidFill>
                  <a:srgbClr val="00BDDE"/>
                </a:solidFill>
                <a:uFill>
                  <a:solidFill>
                    <a:srgbClr val="92D050"/>
                  </a:solidFill>
                </a:uFill>
                <a:latin typeface="Trebuchet MS" panose="020B0603020202020204" pitchFamily="34" charset="0"/>
                <a:cs typeface="Calibri"/>
              </a:rPr>
              <a:t>Παρατηρητήρια Ισότητας των Φύλων και Δημογραφικής πολιτικής</a:t>
            </a:r>
          </a:p>
          <a:p>
            <a:pPr marL="1221429" lvl="1" indent="-681754">
              <a:lnSpc>
                <a:spcPct val="120000"/>
              </a:lnSpc>
              <a:spcBef>
                <a:spcPts val="1187"/>
              </a:spcBef>
              <a:buClr>
                <a:srgbClr val="002060"/>
              </a:buClr>
              <a:buAutoNum type="arabicPeriod"/>
            </a:pPr>
            <a:r>
              <a:rPr lang="el-GR" sz="3163" dirty="0">
                <a:solidFill>
                  <a:srgbClr val="4472C4">
                    <a:lumMod val="50000"/>
                  </a:srgbClr>
                </a:solidFill>
                <a:latin typeface="Trebuchet MS" panose="020B0603020202020204" pitchFamily="34" charset="0"/>
              </a:rPr>
              <a:t>Τίτλος Πράξης:</a:t>
            </a:r>
            <a:r>
              <a:rPr lang="en-US" sz="3163" dirty="0">
                <a:solidFill>
                  <a:srgbClr val="4472C4">
                    <a:lumMod val="50000"/>
                  </a:srgbClr>
                </a:solidFill>
                <a:latin typeface="Trebuchet MS" panose="020B0603020202020204" pitchFamily="34" charset="0"/>
              </a:rPr>
              <a:t> </a:t>
            </a:r>
            <a:r>
              <a:rPr lang="el-GR" sz="3163" dirty="0">
                <a:solidFill>
                  <a:schemeClr val="accent1">
                    <a:lumMod val="50000"/>
                  </a:schemeClr>
                </a:solidFill>
                <a:latin typeface="Trebuchet MS" panose="020B0603020202020204" pitchFamily="34" charset="0"/>
              </a:rPr>
              <a:t>«</a:t>
            </a:r>
            <a:r>
              <a:rPr lang="el-GR" sz="3163" b="1" dirty="0">
                <a:solidFill>
                  <a:schemeClr val="accent5">
                    <a:lumMod val="50000"/>
                  </a:schemeClr>
                </a:solidFill>
                <a:latin typeface="Trebuchet MS" panose="020B0603020202020204" pitchFamily="34" charset="0"/>
              </a:rPr>
              <a:t>Παρατηρητήριο Ισότητας των φύλων</a:t>
            </a:r>
            <a:r>
              <a:rPr lang="el-GR" sz="3163" dirty="0">
                <a:solidFill>
                  <a:schemeClr val="accent1">
                    <a:lumMod val="50000"/>
                  </a:schemeClr>
                </a:solidFill>
                <a:latin typeface="Trebuchet MS" panose="020B0603020202020204" pitchFamily="34" charset="0"/>
              </a:rPr>
              <a:t>»</a:t>
            </a:r>
          </a:p>
          <a:p>
            <a:pPr marL="1647572" lvl="1" indent="-568128">
              <a:lnSpc>
                <a:spcPct val="120000"/>
              </a:lnSpc>
              <a:spcBef>
                <a:spcPts val="1187"/>
              </a:spcBef>
              <a:buClr>
                <a:srgbClr val="002060"/>
              </a:buClr>
              <a:buNone/>
            </a:pPr>
            <a:r>
              <a:rPr lang="en-US" sz="2982" dirty="0">
                <a:solidFill>
                  <a:srgbClr val="0070C0"/>
                </a:solidFill>
                <a:latin typeface="Trebuchet MS" panose="020B0603020202020204" pitchFamily="34" charset="0"/>
              </a:rPr>
              <a:t>MIS 6007033 </a:t>
            </a:r>
            <a:r>
              <a:rPr lang="el-GR" sz="2982" dirty="0">
                <a:solidFill>
                  <a:srgbClr val="0070C0"/>
                </a:solidFill>
                <a:latin typeface="Trebuchet MS" panose="020B0603020202020204" pitchFamily="34" charset="0"/>
              </a:rPr>
              <a:t>- </a:t>
            </a:r>
            <a:r>
              <a:rPr lang="el-GR" sz="2982" dirty="0">
                <a:solidFill>
                  <a:schemeClr val="accent1">
                    <a:lumMod val="50000"/>
                  </a:schemeClr>
                </a:solidFill>
                <a:latin typeface="Trebuchet MS" panose="020B0603020202020204" pitchFamily="34" charset="0"/>
              </a:rPr>
              <a:t>Ένταξη</a:t>
            </a:r>
            <a:r>
              <a:rPr lang="en-US" sz="2982" dirty="0">
                <a:solidFill>
                  <a:schemeClr val="accent1">
                    <a:lumMod val="50000"/>
                  </a:schemeClr>
                </a:solidFill>
                <a:latin typeface="Trebuchet MS" panose="020B0603020202020204" pitchFamily="34" charset="0"/>
              </a:rPr>
              <a:t> </a:t>
            </a:r>
            <a:r>
              <a:rPr lang="el-GR" sz="2982" dirty="0">
                <a:solidFill>
                  <a:schemeClr val="accent1">
                    <a:lumMod val="50000"/>
                  </a:schemeClr>
                </a:solidFill>
                <a:latin typeface="Trebuchet MS" panose="020B0603020202020204" pitchFamily="34" charset="0"/>
              </a:rPr>
              <a:t>Πράξης: 27.02.2024 - π/υ: 215.000,00€  // </a:t>
            </a:r>
            <a:r>
              <a:rPr lang="el-GR" sz="2982" dirty="0">
                <a:solidFill>
                  <a:srgbClr val="002060"/>
                </a:solidFill>
                <a:latin typeface="Trebuchet MS" panose="020B0603020202020204" pitchFamily="34" charset="0"/>
              </a:rPr>
              <a:t>ΝΟΔΕ: 215.000,00€</a:t>
            </a:r>
          </a:p>
          <a:p>
            <a:pPr marL="4810152" lvl="1" indent="-3749646">
              <a:lnSpc>
                <a:spcPct val="120000"/>
              </a:lnSpc>
              <a:spcBef>
                <a:spcPts val="1187"/>
              </a:spcBef>
              <a:buClr>
                <a:srgbClr val="92D050"/>
              </a:buClr>
              <a:buNone/>
            </a:pPr>
            <a:r>
              <a:rPr lang="el-GR" sz="2783" dirty="0">
                <a:solidFill>
                  <a:schemeClr val="accent1">
                    <a:lumMod val="50000"/>
                  </a:schemeClr>
                </a:solidFill>
                <a:latin typeface="Trebuchet MS" panose="020B0603020202020204" pitchFamily="34" charset="0"/>
              </a:rPr>
              <a:t>ΣΤΡΑΤΗΓΙΚΟΣ ΣΤΟΧΟΣ: παρακολούθηση της εφαρμογής των πολιτικών ισότητας σε όλο το εύρος της δημόσιας δράσης και συμβολή στην ενίσχυση της διοικητικής ικανότητας του πυρήνα παραγωγής πολιτικών ισότητας των φύλων </a:t>
            </a:r>
          </a:p>
          <a:p>
            <a:pPr marL="1647572" lvl="1" indent="-568128">
              <a:lnSpc>
                <a:spcPct val="100000"/>
              </a:lnSpc>
              <a:spcBef>
                <a:spcPts val="1187"/>
              </a:spcBef>
              <a:buClr>
                <a:srgbClr val="92D050"/>
              </a:buClr>
              <a:buNone/>
            </a:pPr>
            <a:r>
              <a:rPr lang="el-GR" sz="2783" u="sng" dirty="0">
                <a:solidFill>
                  <a:schemeClr val="accent1">
                    <a:lumMod val="50000"/>
                  </a:schemeClr>
                </a:solidFill>
                <a:latin typeface="Trebuchet MS" panose="020B0603020202020204" pitchFamily="34" charset="0"/>
              </a:rPr>
              <a:t>Ενδεικτικές ενέργειες που έχουν υλοποιηθεί</a:t>
            </a:r>
            <a:r>
              <a:rPr lang="el-GR" sz="2783" dirty="0">
                <a:solidFill>
                  <a:schemeClr val="accent1">
                    <a:lumMod val="50000"/>
                  </a:schemeClr>
                </a:solidFill>
                <a:latin typeface="Trebuchet MS" panose="020B0603020202020204" pitchFamily="34" charset="0"/>
              </a:rPr>
              <a:t>:</a:t>
            </a:r>
          </a:p>
          <a:p>
            <a:pPr marL="1647572" lvl="1" indent="-568128">
              <a:lnSpc>
                <a:spcPct val="100000"/>
              </a:lnSpc>
              <a:spcBef>
                <a:spcPts val="1187"/>
              </a:spcBef>
              <a:buClr>
                <a:srgbClr val="002060"/>
              </a:buClr>
              <a:buFont typeface="Wingdings" panose="05000000000000000000" pitchFamily="2" charset="2"/>
              <a:buChar char="Ø"/>
            </a:pPr>
            <a:r>
              <a:rPr lang="el-GR" sz="2783" dirty="0">
                <a:solidFill>
                  <a:schemeClr val="accent1">
                    <a:lumMod val="50000"/>
                  </a:schemeClr>
                </a:solidFill>
                <a:latin typeface="Trebuchet MS" panose="020B0603020202020204" pitchFamily="34" charset="0"/>
              </a:rPr>
              <a:t>συμμετοχή στην Ομάδα Διοίκησης Έργου για την παρακολούθηση εφαρμογής της Σύμβασης του Συμβουλίου της Ευρώπης</a:t>
            </a:r>
          </a:p>
          <a:p>
            <a:pPr marL="1647572" lvl="1" indent="-568128">
              <a:lnSpc>
                <a:spcPct val="100000"/>
              </a:lnSpc>
              <a:spcBef>
                <a:spcPts val="1187"/>
              </a:spcBef>
              <a:buClr>
                <a:srgbClr val="002060"/>
              </a:buClr>
              <a:buFont typeface="Wingdings" panose="05000000000000000000" pitchFamily="2" charset="2"/>
              <a:buChar char="Ø"/>
            </a:pPr>
            <a:r>
              <a:rPr lang="el-GR" sz="2783" dirty="0">
                <a:solidFill>
                  <a:schemeClr val="accent1">
                    <a:lumMod val="50000"/>
                  </a:schemeClr>
                </a:solidFill>
                <a:latin typeface="Trebuchet MS" panose="020B0603020202020204" pitchFamily="34" charset="0"/>
              </a:rPr>
              <a:t>απολογισμός δράσεων του Εθνικού Σχεδίου Δράσης για την Ισότητα των Φύλων 2021-2025 ενόψει της σύνταξης του νέου ΕΣΔΙΦ 2026-2030</a:t>
            </a:r>
          </a:p>
          <a:p>
            <a:pPr marL="1647572" lvl="1" indent="-568128">
              <a:lnSpc>
                <a:spcPct val="100000"/>
              </a:lnSpc>
              <a:spcBef>
                <a:spcPts val="1187"/>
              </a:spcBef>
              <a:buClr>
                <a:srgbClr val="002060"/>
              </a:buClr>
              <a:buFont typeface="Wingdings" panose="05000000000000000000" pitchFamily="2" charset="2"/>
              <a:buChar char="Ø"/>
            </a:pPr>
            <a:r>
              <a:rPr lang="el-GR" sz="2783" dirty="0">
                <a:solidFill>
                  <a:schemeClr val="accent1">
                    <a:lumMod val="50000"/>
                  </a:schemeClr>
                </a:solidFill>
                <a:latin typeface="Trebuchet MS" panose="020B0603020202020204" pitchFamily="34" charset="0"/>
              </a:rPr>
              <a:t>συμμετοχή στη σύνταξη και επιμέλεια των Ετήσιων Εκθέσεων για την Ισότητα στους ΟΤΑ (συλλογή και ανάλυση δεδομένων από δήμους και Περιφέρειες) και για τη βία κατά των γυναικών στην Ελλάδα</a:t>
            </a:r>
          </a:p>
          <a:p>
            <a:pPr marL="1079443" lvl="1" indent="0">
              <a:lnSpc>
                <a:spcPct val="100000"/>
              </a:lnSpc>
              <a:spcBef>
                <a:spcPts val="1187"/>
              </a:spcBef>
              <a:buClr>
                <a:srgbClr val="002060"/>
              </a:buClr>
              <a:buNone/>
            </a:pPr>
            <a:endParaRPr lang="el-GR" sz="2783" dirty="0">
              <a:solidFill>
                <a:schemeClr val="accent1">
                  <a:lumMod val="50000"/>
                </a:schemeClr>
              </a:solidFill>
              <a:latin typeface="Trebuchet MS" panose="020B0603020202020204" pitchFamily="34" charset="0"/>
            </a:endParaRPr>
          </a:p>
          <a:p>
            <a:pPr marL="539675" indent="0">
              <a:lnSpc>
                <a:spcPct val="120000"/>
              </a:lnSpc>
              <a:spcBef>
                <a:spcPts val="1187"/>
              </a:spcBef>
              <a:buClr>
                <a:srgbClr val="002060"/>
              </a:buClr>
              <a:buNone/>
            </a:pPr>
            <a:r>
              <a:rPr lang="el-GR" sz="3181" dirty="0">
                <a:solidFill>
                  <a:srgbClr val="002060"/>
                </a:solidFill>
                <a:latin typeface="Trebuchet MS" panose="020B0603020202020204" pitchFamily="34" charset="0"/>
              </a:rPr>
              <a:t>2.   </a:t>
            </a:r>
            <a:r>
              <a:rPr lang="el-GR" sz="3181" b="1" dirty="0">
                <a:solidFill>
                  <a:schemeClr val="accent5">
                    <a:lumMod val="50000"/>
                  </a:schemeClr>
                </a:solidFill>
                <a:latin typeface="Trebuchet MS" panose="020B0603020202020204" pitchFamily="34" charset="0"/>
              </a:rPr>
              <a:t>Παρατηρητήριο Δημογραφικής Πολιτικής</a:t>
            </a:r>
            <a:r>
              <a:rPr lang="el-GR" sz="3181" dirty="0">
                <a:solidFill>
                  <a:srgbClr val="002060"/>
                </a:solidFill>
                <a:latin typeface="Trebuchet MS" panose="020B0603020202020204" pitchFamily="34" charset="0"/>
              </a:rPr>
              <a:t>:</a:t>
            </a:r>
          </a:p>
          <a:p>
            <a:pPr marL="2859578" indent="-1780135">
              <a:lnSpc>
                <a:spcPct val="120000"/>
              </a:lnSpc>
              <a:spcBef>
                <a:spcPts val="1187"/>
              </a:spcBef>
              <a:buClr>
                <a:srgbClr val="92D050"/>
              </a:buClr>
              <a:buNone/>
            </a:pPr>
            <a:r>
              <a:rPr lang="el-GR" sz="2783" dirty="0">
                <a:solidFill>
                  <a:schemeClr val="accent5">
                    <a:lumMod val="50000"/>
                  </a:schemeClr>
                </a:solidFill>
                <a:latin typeface="Trebuchet MS" panose="020B0603020202020204" pitchFamily="34" charset="0"/>
              </a:rPr>
              <a:t>12.12.2024: υποβολή της πρότασης </a:t>
            </a:r>
            <a:r>
              <a:rPr lang="el-GR" sz="2783" i="1" dirty="0">
                <a:solidFill>
                  <a:schemeClr val="accent5">
                    <a:lumMod val="50000"/>
                  </a:schemeClr>
                </a:solidFill>
                <a:latin typeface="Trebuchet MS" panose="020B0603020202020204" pitchFamily="34" charset="0"/>
              </a:rPr>
              <a:t>«Δημιουργία και Λειτουργία Παρατηρητηρίου για τη Δημογραφική Πολιτική»</a:t>
            </a:r>
            <a:endParaRPr lang="el-GR" sz="2783" dirty="0">
              <a:solidFill>
                <a:schemeClr val="accent5">
                  <a:lumMod val="50000"/>
                </a:schemeClr>
              </a:solidFill>
              <a:latin typeface="Trebuchet MS" panose="020B0603020202020204" pitchFamily="34" charset="0"/>
            </a:endParaRPr>
          </a:p>
          <a:p>
            <a:pPr marL="1079443" indent="0">
              <a:lnSpc>
                <a:spcPct val="120000"/>
              </a:lnSpc>
              <a:spcBef>
                <a:spcPts val="1187"/>
              </a:spcBef>
              <a:buClr>
                <a:srgbClr val="92D050"/>
              </a:buClr>
              <a:buNone/>
            </a:pPr>
            <a:r>
              <a:rPr lang="el-GR" sz="2783" dirty="0">
                <a:solidFill>
                  <a:schemeClr val="accent5">
                    <a:lumMod val="50000"/>
                  </a:schemeClr>
                </a:solidFill>
                <a:latin typeface="Trebuchet MS" panose="020B0603020202020204" pitchFamily="34" charset="0"/>
              </a:rPr>
              <a:t>02.04.2025: εισαγωγή της </a:t>
            </a:r>
            <a:r>
              <a:rPr lang="el-GR" sz="2783" dirty="0" err="1">
                <a:solidFill>
                  <a:schemeClr val="accent5">
                    <a:lumMod val="50000"/>
                  </a:schemeClr>
                </a:solidFill>
                <a:latin typeface="Trebuchet MS" panose="020B0603020202020204" pitchFamily="34" charset="0"/>
              </a:rPr>
              <a:t>προταθείσας</a:t>
            </a:r>
            <a:r>
              <a:rPr lang="el-GR" sz="2783" dirty="0">
                <a:solidFill>
                  <a:schemeClr val="accent5">
                    <a:lumMod val="50000"/>
                  </a:schemeClr>
                </a:solidFill>
                <a:latin typeface="Trebuchet MS" panose="020B0603020202020204" pitchFamily="34" charset="0"/>
              </a:rPr>
              <a:t> δράσης στη 7η Εξειδίκευση  &amp; Προγραμματισμό Προσκλήσεων ΠΑΔΚΣ. </a:t>
            </a:r>
          </a:p>
          <a:p>
            <a:pPr marL="1079443" indent="0">
              <a:lnSpc>
                <a:spcPct val="120000"/>
              </a:lnSpc>
              <a:spcBef>
                <a:spcPts val="1187"/>
              </a:spcBef>
              <a:buClr>
                <a:srgbClr val="92D050"/>
              </a:buClr>
              <a:buNone/>
            </a:pPr>
            <a:r>
              <a:rPr lang="el-GR" sz="2783" dirty="0">
                <a:solidFill>
                  <a:schemeClr val="accent5">
                    <a:lumMod val="50000"/>
                  </a:schemeClr>
                </a:solidFill>
                <a:latin typeface="Trebuchet MS" panose="020B0603020202020204" pitchFamily="34" charset="0"/>
              </a:rPr>
              <a:t>14.05.2025: </a:t>
            </a:r>
            <a:r>
              <a:rPr lang="el-GR" sz="2783" b="1" dirty="0">
                <a:solidFill>
                  <a:srgbClr val="7030A0"/>
                </a:solidFill>
                <a:latin typeface="Trebuchet MS" panose="020B0603020202020204" pitchFamily="34" charset="0"/>
              </a:rPr>
              <a:t>έκδοση της Πρόσκλησης ΔΗΜΟ_01 (3.200.000€</a:t>
            </a:r>
            <a:r>
              <a:rPr lang="el-GR" sz="2783" dirty="0">
                <a:solidFill>
                  <a:srgbClr val="7030A0"/>
                </a:solidFill>
                <a:latin typeface="Trebuchet MS" panose="020B0603020202020204" pitchFamily="34" charset="0"/>
              </a:rPr>
              <a:t>) </a:t>
            </a:r>
            <a:r>
              <a:rPr lang="el-GR" sz="2783" dirty="0">
                <a:solidFill>
                  <a:schemeClr val="accent5">
                    <a:lumMod val="50000"/>
                  </a:schemeClr>
                </a:solidFill>
                <a:latin typeface="Trebuchet MS" panose="020B0603020202020204" pitchFamily="34" charset="0"/>
              </a:rPr>
              <a:t>&gt; </a:t>
            </a:r>
            <a:r>
              <a:rPr lang="el-GR" sz="2783" dirty="0">
                <a:solidFill>
                  <a:srgbClr val="0070C0"/>
                </a:solidFill>
                <a:latin typeface="Trebuchet MS" panose="020B0603020202020204" pitchFamily="34" charset="0"/>
              </a:rPr>
              <a:t>αναμένεται η υποβολή ΤΔΠ για την έκδοση απόφασης ένταξης</a:t>
            </a:r>
            <a:r>
              <a:rPr lang="el-GR" sz="2783" dirty="0">
                <a:solidFill>
                  <a:srgbClr val="7030A0"/>
                </a:solidFill>
                <a:latin typeface="Trebuchet MS" panose="020B0603020202020204" pitchFamily="34" charset="0"/>
              </a:rPr>
              <a:t>.</a:t>
            </a:r>
          </a:p>
        </p:txBody>
      </p:sp>
    </p:spTree>
    <p:extLst>
      <p:ext uri="{BB962C8B-B14F-4D97-AF65-F5344CB8AC3E}">
        <p14:creationId xmlns:p14="http://schemas.microsoft.com/office/powerpoint/2010/main" val="180451850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F681F28-8C32-47F7-A1D0-243789654451}"/>
              </a:ext>
            </a:extLst>
          </p:cNvPr>
          <p:cNvSpPr>
            <a:spLocks noGrp="1"/>
          </p:cNvSpPr>
          <p:nvPr>
            <p:ph type="title"/>
          </p:nvPr>
        </p:nvSpPr>
        <p:spPr>
          <a:xfrm>
            <a:off x="1268789" y="457248"/>
            <a:ext cx="21683024" cy="1306663"/>
          </a:xfrm>
        </p:spPr>
        <p:txBody>
          <a:bodyPr>
            <a:normAutofit/>
          </a:bodyPr>
          <a:lstStyle/>
          <a:p>
            <a:r>
              <a:rPr lang="el-GR" sz="4772" b="1" u="sng" kern="0" dirty="0">
                <a:solidFill>
                  <a:srgbClr val="00BDDE"/>
                </a:solidFill>
                <a:uFill>
                  <a:solidFill>
                    <a:srgbClr val="92D050"/>
                  </a:solidFill>
                </a:uFill>
                <a:latin typeface="Trebuchet MS" panose="020B0603020202020204" pitchFamily="34" charset="0"/>
                <a:cs typeface="Calibri"/>
              </a:rPr>
              <a:t>Πράξεις Στρατηγικής Σημασίας</a:t>
            </a:r>
            <a:endParaRPr lang="el-GR" sz="4772" dirty="0"/>
          </a:p>
        </p:txBody>
      </p:sp>
      <p:sp>
        <p:nvSpPr>
          <p:cNvPr id="3" name="Θέση περιεχομένου 2">
            <a:extLst>
              <a:ext uri="{FF2B5EF4-FFF2-40B4-BE49-F238E27FC236}">
                <a16:creationId xmlns:a16="http://schemas.microsoft.com/office/drawing/2014/main" id="{430FF521-CFF1-4045-9ECC-47AB2FB5EADB}"/>
              </a:ext>
            </a:extLst>
          </p:cNvPr>
          <p:cNvSpPr>
            <a:spLocks noGrp="1"/>
          </p:cNvSpPr>
          <p:nvPr>
            <p:ph idx="1"/>
          </p:nvPr>
        </p:nvSpPr>
        <p:spPr>
          <a:xfrm>
            <a:off x="1268789" y="2294152"/>
            <a:ext cx="21683024" cy="9467840"/>
          </a:xfrm>
        </p:spPr>
        <p:txBody>
          <a:bodyPr>
            <a:normAutofit lnSpcReduction="10000"/>
          </a:bodyPr>
          <a:lstStyle/>
          <a:p>
            <a:pPr marL="539675" indent="-539675">
              <a:lnSpc>
                <a:spcPct val="120000"/>
              </a:lnSpc>
              <a:spcBef>
                <a:spcPts val="1187"/>
              </a:spcBef>
              <a:buClr>
                <a:srgbClr val="92D050"/>
              </a:buClr>
              <a:buFont typeface="Wingdings" panose="05000000000000000000" pitchFamily="2" charset="2"/>
              <a:buChar char="Ø"/>
            </a:pPr>
            <a:r>
              <a:rPr lang="el-GR" sz="3163" b="1" u="sng" kern="0" dirty="0">
                <a:solidFill>
                  <a:srgbClr val="00BDDE"/>
                </a:solidFill>
                <a:uFill>
                  <a:solidFill>
                    <a:srgbClr val="92D050"/>
                  </a:solidFill>
                </a:uFill>
                <a:latin typeface="Trebuchet MS" panose="020B0603020202020204" pitchFamily="34" charset="0"/>
                <a:cs typeface="Calibri"/>
              </a:rPr>
              <a:t>Ανοιχτά Προγράμματα ένταξης στην αγορά εργασίας με έμφαση σε μακροχρόνια ανέργους και γυναίκες</a:t>
            </a:r>
          </a:p>
          <a:p>
            <a:pPr marL="539675" lvl="1" indent="0">
              <a:lnSpc>
                <a:spcPct val="120000"/>
              </a:lnSpc>
              <a:spcBef>
                <a:spcPts val="1187"/>
              </a:spcBef>
              <a:buClr>
                <a:srgbClr val="002060"/>
              </a:buClr>
              <a:buNone/>
              <a:defRPr/>
            </a:pPr>
            <a:r>
              <a:rPr lang="el-GR" sz="2783" dirty="0">
                <a:solidFill>
                  <a:srgbClr val="0070C0"/>
                </a:solidFill>
                <a:latin typeface="Trebuchet MS" panose="020B0603020202020204" pitchFamily="34" charset="0"/>
              </a:rPr>
              <a:t>Συμπεριλήφθηκε στις Πράξεις Στρατηγικής Σημασίας του Προγράμματος σε συνέχεια της 1ης αναθεώρησης του ΠΑΔΚΣ [Εκτελεστική απόφαση της Επιτροπής: </a:t>
            </a:r>
            <a:r>
              <a:rPr lang="en-US" sz="2783" dirty="0">
                <a:solidFill>
                  <a:srgbClr val="0070C0"/>
                </a:solidFill>
                <a:latin typeface="Trebuchet MS" panose="020B0603020202020204" pitchFamily="34" charset="0"/>
              </a:rPr>
              <a:t>C</a:t>
            </a:r>
            <a:r>
              <a:rPr lang="el-GR" sz="2783" dirty="0">
                <a:solidFill>
                  <a:srgbClr val="0070C0"/>
                </a:solidFill>
                <a:latin typeface="Trebuchet MS" panose="020B0603020202020204" pitchFamily="34" charset="0"/>
              </a:rPr>
              <a:t>(2025) 6901 </a:t>
            </a:r>
            <a:r>
              <a:rPr lang="en-US" sz="2783" dirty="0">
                <a:solidFill>
                  <a:srgbClr val="0070C0"/>
                </a:solidFill>
                <a:latin typeface="Trebuchet MS" panose="020B0603020202020204" pitchFamily="34" charset="0"/>
              </a:rPr>
              <a:t>final</a:t>
            </a:r>
            <a:r>
              <a:rPr lang="el-GR" sz="2783" dirty="0">
                <a:solidFill>
                  <a:srgbClr val="0070C0"/>
                </a:solidFill>
                <a:latin typeface="Trebuchet MS" panose="020B0603020202020204" pitchFamily="34" charset="0"/>
              </a:rPr>
              <a:t>/ 08.10.2025 ]</a:t>
            </a:r>
          </a:p>
          <a:p>
            <a:pPr marL="3560270" lvl="1" indent="-3023704">
              <a:lnSpc>
                <a:spcPct val="120000"/>
              </a:lnSpc>
              <a:spcBef>
                <a:spcPts val="1187"/>
              </a:spcBef>
              <a:buClr>
                <a:srgbClr val="002060"/>
              </a:buClr>
              <a:buNone/>
              <a:defRPr/>
            </a:pPr>
            <a:endParaRPr lang="el-GR" sz="3163" dirty="0">
              <a:solidFill>
                <a:srgbClr val="4472C4">
                  <a:lumMod val="50000"/>
                </a:srgbClr>
              </a:solidFill>
              <a:latin typeface="Trebuchet MS" panose="020B0603020202020204" pitchFamily="34" charset="0"/>
            </a:endParaRPr>
          </a:p>
          <a:p>
            <a:pPr marL="3560270" lvl="1" indent="-3023704">
              <a:lnSpc>
                <a:spcPct val="120000"/>
              </a:lnSpc>
              <a:spcBef>
                <a:spcPts val="1187"/>
              </a:spcBef>
              <a:buClr>
                <a:srgbClr val="002060"/>
              </a:buClr>
              <a:buNone/>
              <a:defRPr/>
            </a:pPr>
            <a:r>
              <a:rPr lang="el-GR" sz="3163" dirty="0">
                <a:solidFill>
                  <a:srgbClr val="4472C4">
                    <a:lumMod val="50000"/>
                  </a:srgbClr>
                </a:solidFill>
                <a:latin typeface="Trebuchet MS" panose="020B0603020202020204" pitchFamily="34" charset="0"/>
              </a:rPr>
              <a:t>Τίτλος Πράξης:</a:t>
            </a:r>
            <a:r>
              <a:rPr lang="en-US" sz="3163" dirty="0">
                <a:solidFill>
                  <a:srgbClr val="4472C4">
                    <a:lumMod val="50000"/>
                  </a:srgbClr>
                </a:solidFill>
                <a:latin typeface="Trebuchet MS" panose="020B0603020202020204" pitchFamily="34" charset="0"/>
              </a:rPr>
              <a:t> “</a:t>
            </a:r>
            <a:r>
              <a:rPr lang="el-GR" sz="3163" b="1" dirty="0">
                <a:solidFill>
                  <a:schemeClr val="accent1">
                    <a:lumMod val="50000"/>
                  </a:schemeClr>
                </a:solidFill>
                <a:latin typeface="Trebuchet MS" panose="020B0603020202020204" pitchFamily="34" charset="0"/>
              </a:rPr>
              <a:t>Ανοικτό πρόγραμμα απόκτησης επαγγελματικής/εργασιακής εμπειρίας για άνεργους ηλικίας 30 ετών και άνω (30+) με έμφαση σε ομάδες με αποχή από την αγορά εργασίας και ομάδες που πλήττονται ιδιαίτερα από την ανεργία</a:t>
            </a:r>
            <a:r>
              <a:rPr lang="en-US" sz="3163" i="1" dirty="0">
                <a:solidFill>
                  <a:schemeClr val="accent1">
                    <a:lumMod val="50000"/>
                  </a:schemeClr>
                </a:solidFill>
                <a:latin typeface="Trebuchet MS" panose="020B0603020202020204" pitchFamily="34" charset="0"/>
              </a:rPr>
              <a:t>”</a:t>
            </a:r>
            <a:endParaRPr lang="el-GR" sz="3163" i="1" dirty="0">
              <a:solidFill>
                <a:schemeClr val="accent1">
                  <a:lumMod val="50000"/>
                </a:schemeClr>
              </a:solidFill>
              <a:latin typeface="Trebuchet MS" panose="020B0603020202020204" pitchFamily="34" charset="0"/>
            </a:endParaRPr>
          </a:p>
          <a:p>
            <a:pPr marL="511315" lvl="1" indent="0">
              <a:lnSpc>
                <a:spcPct val="100000"/>
              </a:lnSpc>
              <a:spcBef>
                <a:spcPts val="1193"/>
              </a:spcBef>
              <a:buClr>
                <a:srgbClr val="002060"/>
              </a:buClr>
              <a:buNone/>
              <a:tabLst>
                <a:tab pos="1079443" algn="l"/>
              </a:tabLst>
              <a:defRPr/>
            </a:pPr>
            <a:r>
              <a:rPr lang="en-US" sz="3181" dirty="0">
                <a:solidFill>
                  <a:srgbClr val="0070C0"/>
                </a:solidFill>
                <a:latin typeface="Trebuchet MS" panose="020B0603020202020204" pitchFamily="34" charset="0"/>
              </a:rPr>
              <a:t>MIS 6017568</a:t>
            </a:r>
            <a:r>
              <a:rPr lang="el-GR" sz="3181" dirty="0">
                <a:solidFill>
                  <a:srgbClr val="0070C0"/>
                </a:solidFill>
                <a:latin typeface="Trebuchet MS" panose="020B0603020202020204" pitchFamily="34" charset="0"/>
              </a:rPr>
              <a:t> - </a:t>
            </a:r>
            <a:r>
              <a:rPr lang="el-GR" sz="3181" dirty="0">
                <a:solidFill>
                  <a:srgbClr val="4472C4">
                    <a:lumMod val="50000"/>
                  </a:srgbClr>
                </a:solidFill>
                <a:latin typeface="Trebuchet MS" panose="020B0603020202020204" pitchFamily="34" charset="0"/>
              </a:rPr>
              <a:t>Ένταξη</a:t>
            </a:r>
            <a:r>
              <a:rPr lang="en-US" sz="3181" dirty="0">
                <a:solidFill>
                  <a:srgbClr val="4472C4">
                    <a:lumMod val="50000"/>
                  </a:srgbClr>
                </a:solidFill>
                <a:latin typeface="Trebuchet MS" panose="020B0603020202020204" pitchFamily="34" charset="0"/>
              </a:rPr>
              <a:t> </a:t>
            </a:r>
            <a:r>
              <a:rPr lang="el-GR" sz="3181" dirty="0">
                <a:solidFill>
                  <a:srgbClr val="4472C4">
                    <a:lumMod val="50000"/>
                  </a:srgbClr>
                </a:solidFill>
                <a:latin typeface="Trebuchet MS" panose="020B0603020202020204" pitchFamily="34" charset="0"/>
              </a:rPr>
              <a:t>Πράξης: 13.11.2024 - π/υ: 220.000.000,00€</a:t>
            </a:r>
          </a:p>
          <a:p>
            <a:pPr marL="4279899" lvl="1" indent="-3749646">
              <a:lnSpc>
                <a:spcPct val="100000"/>
              </a:lnSpc>
              <a:spcBef>
                <a:spcPts val="1193"/>
              </a:spcBef>
              <a:buClr>
                <a:srgbClr val="002060"/>
              </a:buClr>
              <a:buNone/>
              <a:tabLst>
                <a:tab pos="4279899" algn="l"/>
              </a:tabLst>
              <a:defRPr/>
            </a:pPr>
            <a:endParaRPr lang="el-GR" sz="2982" dirty="0">
              <a:solidFill>
                <a:schemeClr val="accent1">
                  <a:lumMod val="50000"/>
                </a:schemeClr>
              </a:solidFill>
              <a:latin typeface="Trebuchet MS" panose="020B0603020202020204" pitchFamily="34" charset="0"/>
            </a:endParaRPr>
          </a:p>
          <a:p>
            <a:pPr marL="4279899" lvl="1" indent="-3749646">
              <a:lnSpc>
                <a:spcPct val="100000"/>
              </a:lnSpc>
              <a:spcBef>
                <a:spcPts val="1193"/>
              </a:spcBef>
              <a:buClr>
                <a:srgbClr val="002060"/>
              </a:buClr>
              <a:buNone/>
              <a:tabLst>
                <a:tab pos="4279899" algn="l"/>
              </a:tabLst>
              <a:defRPr/>
            </a:pPr>
            <a:r>
              <a:rPr lang="el-GR" sz="2783" dirty="0">
                <a:solidFill>
                  <a:schemeClr val="accent1">
                    <a:lumMod val="50000"/>
                  </a:schemeClr>
                </a:solidFill>
                <a:latin typeface="Trebuchet MS" panose="020B0603020202020204" pitchFamily="34" charset="0"/>
              </a:rPr>
              <a:t>ΣΤΡΑΤΗΓΙΚΟΣ ΣΤΟΧΟΣ: η αντιμετώπιση του υψηλού ποσοστού ανεργίας που παρατηρείται σε άνεργους/</a:t>
            </a:r>
            <a:r>
              <a:rPr lang="el-GR" sz="2783" dirty="0" err="1">
                <a:solidFill>
                  <a:schemeClr val="accent1">
                    <a:lumMod val="50000"/>
                  </a:schemeClr>
                </a:solidFill>
                <a:latin typeface="Trebuchet MS" panose="020B0603020202020204" pitchFamily="34" charset="0"/>
              </a:rPr>
              <a:t>ες</a:t>
            </a:r>
            <a:r>
              <a:rPr lang="el-GR" sz="2783" dirty="0">
                <a:solidFill>
                  <a:schemeClr val="accent1">
                    <a:lumMod val="50000"/>
                  </a:schemeClr>
                </a:solidFill>
                <a:latin typeface="Trebuchet MS" panose="020B0603020202020204" pitchFamily="34" charset="0"/>
              </a:rPr>
              <a:t> ηλικίας 30 ετών και άνω και κυρίως σε μακροχρόνια άνεργους/</a:t>
            </a:r>
            <a:r>
              <a:rPr lang="el-GR" sz="2783" dirty="0" err="1">
                <a:solidFill>
                  <a:schemeClr val="accent1">
                    <a:lumMod val="50000"/>
                  </a:schemeClr>
                </a:solidFill>
                <a:latin typeface="Trebuchet MS" panose="020B0603020202020204" pitchFamily="34" charset="0"/>
              </a:rPr>
              <a:t>ες</a:t>
            </a:r>
            <a:r>
              <a:rPr lang="el-GR" sz="2783" dirty="0">
                <a:solidFill>
                  <a:schemeClr val="accent1">
                    <a:lumMod val="50000"/>
                  </a:schemeClr>
                </a:solidFill>
                <a:latin typeface="Trebuchet MS" panose="020B0603020202020204" pitchFamily="34" charset="0"/>
              </a:rPr>
              <a:t>, άνεργες γυναίκες, Δικαιούχους Ελάχιστου Εγγυημένου Εισοδήματος και άνεργους/</a:t>
            </a:r>
            <a:r>
              <a:rPr lang="el-GR" sz="2783" dirty="0" err="1">
                <a:solidFill>
                  <a:schemeClr val="accent1">
                    <a:lumMod val="50000"/>
                  </a:schemeClr>
                </a:solidFill>
                <a:latin typeface="Trebuchet MS" panose="020B0603020202020204" pitchFamily="34" charset="0"/>
              </a:rPr>
              <a:t>ες</a:t>
            </a:r>
            <a:r>
              <a:rPr lang="el-GR" sz="2783" dirty="0">
                <a:solidFill>
                  <a:schemeClr val="accent1">
                    <a:lumMod val="50000"/>
                  </a:schemeClr>
                </a:solidFill>
                <a:latin typeface="Trebuchet MS" panose="020B0603020202020204" pitchFamily="34" charset="0"/>
              </a:rPr>
              <a:t> μέσης ηλικίας (45-64 ετών).</a:t>
            </a:r>
          </a:p>
          <a:p>
            <a:pPr marL="530253" lvl="1" indent="0">
              <a:lnSpc>
                <a:spcPct val="100000"/>
              </a:lnSpc>
              <a:spcBef>
                <a:spcPts val="1193"/>
              </a:spcBef>
              <a:buClr>
                <a:srgbClr val="002060"/>
              </a:buClr>
              <a:buNone/>
              <a:tabLst>
                <a:tab pos="530253" algn="l"/>
              </a:tabLst>
              <a:defRPr/>
            </a:pPr>
            <a:r>
              <a:rPr lang="el-GR" sz="3181" dirty="0">
                <a:solidFill>
                  <a:schemeClr val="accent1">
                    <a:lumMod val="50000"/>
                  </a:schemeClr>
                </a:solidFill>
                <a:latin typeface="Trebuchet MS" panose="020B0603020202020204" pitchFamily="34" charset="0"/>
              </a:rPr>
              <a:t>ΩΦΕΛΟΥΜΕΝΟΙ/ΕΣ &gt; τιμή στόχος: τοποθέτηση σε επιχειρήσεις </a:t>
            </a:r>
            <a:r>
              <a:rPr lang="el-GR" sz="3181" b="1" dirty="0">
                <a:solidFill>
                  <a:schemeClr val="accent1">
                    <a:lumMod val="50000"/>
                  </a:schemeClr>
                </a:solidFill>
                <a:latin typeface="Trebuchet MS" panose="020B0603020202020204" pitchFamily="34" charset="0"/>
              </a:rPr>
              <a:t>48.500 </a:t>
            </a:r>
            <a:r>
              <a:rPr lang="el-GR" sz="3181" dirty="0">
                <a:solidFill>
                  <a:schemeClr val="accent1">
                    <a:lumMod val="50000"/>
                  </a:schemeClr>
                </a:solidFill>
                <a:latin typeface="Trebuchet MS" panose="020B0603020202020204" pitchFamily="34" charset="0"/>
              </a:rPr>
              <a:t>ανέργων  </a:t>
            </a:r>
          </a:p>
          <a:p>
            <a:pPr marL="530253" lvl="1" indent="0" algn="just" defTabSz="1796621">
              <a:lnSpc>
                <a:spcPct val="100000"/>
              </a:lnSpc>
              <a:spcBef>
                <a:spcPts val="1193"/>
              </a:spcBef>
              <a:buClr>
                <a:srgbClr val="92D050"/>
              </a:buClr>
              <a:buNone/>
              <a:tabLst>
                <a:tab pos="530253" algn="l"/>
              </a:tabLst>
              <a:defRPr/>
            </a:pPr>
            <a:r>
              <a:rPr lang="el-GR" sz="2982" dirty="0">
                <a:solidFill>
                  <a:schemeClr val="accent5">
                    <a:lumMod val="75000"/>
                  </a:schemeClr>
                </a:solidFill>
                <a:latin typeface="Trebuchet MS" panose="020B0603020202020204" pitchFamily="34" charset="0"/>
              </a:rPr>
              <a:t>05.11.2025: έκδοση Δελτίου Τύπου, ανάρτηση στην ιστοσελίδα και στα κοινωνικά μέσα της ΔΥΠΑ και του ΠΑΔΚΣ</a:t>
            </a:r>
          </a:p>
          <a:p>
            <a:pPr marL="2670202" lvl="1" indent="-2139949" algn="just" defTabSz="1796621">
              <a:lnSpc>
                <a:spcPct val="100000"/>
              </a:lnSpc>
              <a:spcBef>
                <a:spcPts val="1193"/>
              </a:spcBef>
              <a:buClr>
                <a:srgbClr val="92D050"/>
              </a:buClr>
              <a:buNone/>
              <a:tabLst>
                <a:tab pos="2670202" algn="l"/>
              </a:tabLst>
              <a:defRPr/>
            </a:pPr>
            <a:r>
              <a:rPr lang="el-GR" sz="2982" dirty="0">
                <a:solidFill>
                  <a:schemeClr val="accent5">
                    <a:lumMod val="75000"/>
                  </a:schemeClr>
                </a:solidFill>
                <a:latin typeface="Trebuchet MS" panose="020B0603020202020204" pitchFamily="34" charset="0"/>
              </a:rPr>
              <a:t>06.11.2025: δημοσίευση Δημόσιας Πρόσκλησης ΔΥΠΑ προς τις επιχειρήσεις για την υποβολή αίτησης εκδήλωσης</a:t>
            </a:r>
          </a:p>
          <a:p>
            <a:pPr marL="2670202" lvl="1" indent="0" algn="just" defTabSz="1796621">
              <a:lnSpc>
                <a:spcPct val="100000"/>
              </a:lnSpc>
              <a:spcBef>
                <a:spcPts val="1193"/>
              </a:spcBef>
              <a:buClr>
                <a:srgbClr val="92D050"/>
              </a:buClr>
              <a:buNone/>
              <a:tabLst>
                <a:tab pos="2670202" algn="l"/>
              </a:tabLst>
              <a:defRPr/>
            </a:pPr>
            <a:r>
              <a:rPr lang="el-GR" sz="2982" dirty="0">
                <a:solidFill>
                  <a:schemeClr val="accent5">
                    <a:lumMod val="75000"/>
                  </a:schemeClr>
                </a:solidFill>
                <a:latin typeface="Trebuchet MS" panose="020B0603020202020204" pitchFamily="34" charset="0"/>
              </a:rPr>
              <a:t>ενδιαφέροντος για συμμετοχή στο Πρόγραμμα. </a:t>
            </a:r>
          </a:p>
          <a:p>
            <a:pPr marL="1079443" lvl="1" indent="0" defTabSz="1796621">
              <a:lnSpc>
                <a:spcPct val="100000"/>
              </a:lnSpc>
              <a:spcBef>
                <a:spcPts val="1193"/>
              </a:spcBef>
              <a:buClr>
                <a:srgbClr val="92D050"/>
              </a:buClr>
              <a:buNone/>
              <a:defRPr/>
            </a:pPr>
            <a:endParaRPr lang="el-GR" sz="2768" dirty="0">
              <a:solidFill>
                <a:srgbClr val="0070C0"/>
              </a:solidFill>
              <a:latin typeface="Trebuchet MS" panose="020B0603020202020204" pitchFamily="34" charset="0"/>
            </a:endParaRPr>
          </a:p>
          <a:p>
            <a:endParaRPr lang="el-GR" dirty="0"/>
          </a:p>
        </p:txBody>
      </p:sp>
    </p:spTree>
    <p:extLst>
      <p:ext uri="{BB962C8B-B14F-4D97-AF65-F5344CB8AC3E}">
        <p14:creationId xmlns:p14="http://schemas.microsoft.com/office/powerpoint/2010/main" val="15322816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43B0E3A-CD93-4CD3-90C1-A08F1A0045A8}"/>
              </a:ext>
            </a:extLst>
          </p:cNvPr>
          <p:cNvSpPr>
            <a:spLocks noGrp="1"/>
          </p:cNvSpPr>
          <p:nvPr>
            <p:ph type="title"/>
          </p:nvPr>
        </p:nvSpPr>
        <p:spPr>
          <a:xfrm>
            <a:off x="1206150" y="617486"/>
            <a:ext cx="21780624" cy="1171188"/>
          </a:xfrm>
        </p:spPr>
        <p:txBody>
          <a:bodyPr/>
          <a:lstStyle/>
          <a:p>
            <a:r>
              <a:rPr lang="el-GR" sz="4772" b="1" u="sng" kern="0" dirty="0">
                <a:solidFill>
                  <a:srgbClr val="00BDDE"/>
                </a:solidFill>
                <a:uFill>
                  <a:solidFill>
                    <a:srgbClr val="92D050"/>
                  </a:solidFill>
                </a:uFill>
                <a:latin typeface="Trebuchet MS" panose="020B0603020202020204" pitchFamily="34" charset="0"/>
                <a:cs typeface="Calibri"/>
              </a:rPr>
              <a:t>Πράξεις Στρατηγικής Σημασίας</a:t>
            </a:r>
            <a:endParaRPr lang="el-GR" dirty="0"/>
          </a:p>
        </p:txBody>
      </p:sp>
      <p:sp>
        <p:nvSpPr>
          <p:cNvPr id="3" name="Θέση περιεχομένου 2">
            <a:extLst>
              <a:ext uri="{FF2B5EF4-FFF2-40B4-BE49-F238E27FC236}">
                <a16:creationId xmlns:a16="http://schemas.microsoft.com/office/drawing/2014/main" id="{B9628894-6698-44C6-98A7-4FFD50A1F8D4}"/>
              </a:ext>
            </a:extLst>
          </p:cNvPr>
          <p:cNvSpPr>
            <a:spLocks noGrp="1"/>
          </p:cNvSpPr>
          <p:nvPr>
            <p:ph idx="1"/>
          </p:nvPr>
        </p:nvSpPr>
        <p:spPr>
          <a:xfrm>
            <a:off x="1206150" y="1788677"/>
            <a:ext cx="22147712" cy="10820387"/>
          </a:xfrm>
        </p:spPr>
        <p:txBody>
          <a:bodyPr>
            <a:normAutofit fontScale="25000" lnSpcReduction="20000"/>
          </a:bodyPr>
          <a:lstStyle/>
          <a:p>
            <a:pPr>
              <a:lnSpc>
                <a:spcPct val="120000"/>
              </a:lnSpc>
              <a:spcBef>
                <a:spcPts val="1187"/>
              </a:spcBef>
              <a:buClr>
                <a:srgbClr val="92D050"/>
              </a:buClr>
              <a:buFont typeface="Wingdings" panose="05000000000000000000" pitchFamily="2" charset="2"/>
              <a:buChar char="Ø"/>
              <a:defRPr/>
            </a:pPr>
            <a:r>
              <a:rPr lang="el-GR" sz="11929" b="1" u="sng" kern="0" dirty="0">
                <a:solidFill>
                  <a:srgbClr val="00BDDE"/>
                </a:solidFill>
                <a:uFill>
                  <a:solidFill>
                    <a:srgbClr val="92D050"/>
                  </a:solidFill>
                </a:uFill>
                <a:latin typeface="Trebuchet MS" panose="020B0603020202020204" pitchFamily="34" charset="0"/>
                <a:cs typeface="Calibri"/>
              </a:rPr>
              <a:t>Νταντάδες της Γειτονιάς</a:t>
            </a:r>
            <a:r>
              <a:rPr lang="el-GR" sz="11929" dirty="0">
                <a:solidFill>
                  <a:srgbClr val="4472C4">
                    <a:lumMod val="50000"/>
                  </a:srgbClr>
                </a:solidFill>
                <a:latin typeface="Trebuchet MS" panose="020B0603020202020204" pitchFamily="34" charset="0"/>
              </a:rPr>
              <a:t>: </a:t>
            </a:r>
            <a:r>
              <a:rPr lang="el-GR" sz="11929" b="1" kern="0" dirty="0">
                <a:solidFill>
                  <a:srgbClr val="00879E"/>
                </a:solidFill>
                <a:uFill>
                  <a:solidFill>
                    <a:srgbClr val="92D050"/>
                  </a:solidFill>
                </a:uFill>
                <a:latin typeface="Trebuchet MS" panose="020B0603020202020204" pitchFamily="34" charset="0"/>
                <a:cs typeface="Calibri"/>
              </a:rPr>
              <a:t>Υπηρεσίες Φύλαξης βρεφών, νηπίων και παιδιών από διαπιστευμένους</a:t>
            </a:r>
            <a:r>
              <a:rPr lang="en-US" sz="11929" b="1" kern="0" dirty="0">
                <a:solidFill>
                  <a:srgbClr val="00879E"/>
                </a:solidFill>
                <a:uFill>
                  <a:solidFill>
                    <a:srgbClr val="92D050"/>
                  </a:solidFill>
                </a:uFill>
                <a:latin typeface="Trebuchet MS" panose="020B0603020202020204" pitchFamily="34" charset="0"/>
                <a:cs typeface="Calibri"/>
              </a:rPr>
              <a:t>/</a:t>
            </a:r>
            <a:r>
              <a:rPr lang="el-GR" sz="11929" b="1" kern="0" dirty="0" err="1">
                <a:solidFill>
                  <a:srgbClr val="00879E"/>
                </a:solidFill>
                <a:uFill>
                  <a:solidFill>
                    <a:srgbClr val="92D050"/>
                  </a:solidFill>
                </a:uFill>
                <a:latin typeface="Trebuchet MS" panose="020B0603020202020204" pitchFamily="34" charset="0"/>
                <a:cs typeface="Calibri"/>
              </a:rPr>
              <a:t>ες</a:t>
            </a:r>
            <a:r>
              <a:rPr lang="el-GR" sz="11929" b="1" kern="0" dirty="0">
                <a:solidFill>
                  <a:srgbClr val="00879E"/>
                </a:solidFill>
                <a:uFill>
                  <a:solidFill>
                    <a:srgbClr val="92D050"/>
                  </a:solidFill>
                </a:uFill>
                <a:latin typeface="Trebuchet MS" panose="020B0603020202020204" pitchFamily="34" charset="0"/>
                <a:cs typeface="Calibri"/>
              </a:rPr>
              <a:t> Επιμελητές/</a:t>
            </a:r>
            <a:r>
              <a:rPr lang="el-GR" sz="11929" b="1" kern="0" dirty="0" err="1">
                <a:solidFill>
                  <a:srgbClr val="00879E"/>
                </a:solidFill>
                <a:uFill>
                  <a:solidFill>
                    <a:srgbClr val="92D050"/>
                  </a:solidFill>
                </a:uFill>
                <a:latin typeface="Trebuchet MS" panose="020B0603020202020204" pitchFamily="34" charset="0"/>
                <a:cs typeface="Calibri"/>
              </a:rPr>
              <a:t>τριες</a:t>
            </a:r>
            <a:endParaRPr lang="el-GR" sz="11929" b="1" kern="0" dirty="0">
              <a:solidFill>
                <a:srgbClr val="00879E"/>
              </a:solidFill>
              <a:uFill>
                <a:solidFill>
                  <a:srgbClr val="92D050"/>
                </a:solidFill>
              </a:uFill>
              <a:latin typeface="Trebuchet MS" panose="020B0603020202020204" pitchFamily="34" charset="0"/>
              <a:cs typeface="Calibri"/>
            </a:endParaRPr>
          </a:p>
          <a:p>
            <a:pPr marL="3560270" lvl="1" indent="-3023704">
              <a:lnSpc>
                <a:spcPct val="120000"/>
              </a:lnSpc>
              <a:spcBef>
                <a:spcPts val="1187"/>
              </a:spcBef>
              <a:buClr>
                <a:srgbClr val="002060"/>
              </a:buClr>
              <a:buNone/>
              <a:defRPr/>
            </a:pPr>
            <a:endParaRPr lang="el-GR" sz="6362" b="1" dirty="0">
              <a:solidFill>
                <a:srgbClr val="4472C4">
                  <a:lumMod val="50000"/>
                </a:srgbClr>
              </a:solidFill>
              <a:latin typeface="Trebuchet MS" panose="020B0603020202020204" pitchFamily="34" charset="0"/>
            </a:endParaRPr>
          </a:p>
          <a:p>
            <a:pPr marL="3560270" lvl="1" indent="-3023704">
              <a:lnSpc>
                <a:spcPct val="120000"/>
              </a:lnSpc>
              <a:spcBef>
                <a:spcPts val="1193"/>
              </a:spcBef>
              <a:buClr>
                <a:srgbClr val="002060"/>
              </a:buClr>
              <a:buNone/>
              <a:defRPr/>
            </a:pPr>
            <a:r>
              <a:rPr lang="el-GR" sz="11929" b="1" dirty="0">
                <a:solidFill>
                  <a:srgbClr val="4472C4">
                    <a:lumMod val="50000"/>
                  </a:srgbClr>
                </a:solidFill>
                <a:latin typeface="Trebuchet MS" panose="020B0603020202020204" pitchFamily="34" charset="0"/>
              </a:rPr>
              <a:t>Τίτλος Πράξης</a:t>
            </a:r>
            <a:r>
              <a:rPr lang="el-GR" sz="11929" dirty="0">
                <a:solidFill>
                  <a:srgbClr val="4472C4">
                    <a:lumMod val="50000"/>
                  </a:srgbClr>
                </a:solidFill>
                <a:latin typeface="Trebuchet MS" panose="020B0603020202020204" pitchFamily="34" charset="0"/>
              </a:rPr>
              <a:t>:</a:t>
            </a:r>
            <a:r>
              <a:rPr lang="en-US" sz="11929" dirty="0">
                <a:solidFill>
                  <a:srgbClr val="4472C4">
                    <a:lumMod val="50000"/>
                  </a:srgbClr>
                </a:solidFill>
                <a:latin typeface="Trebuchet MS" panose="020B0603020202020204" pitchFamily="34" charset="0"/>
              </a:rPr>
              <a:t> </a:t>
            </a:r>
            <a:r>
              <a:rPr lang="en-US" sz="11929" b="1" dirty="0">
                <a:solidFill>
                  <a:schemeClr val="accent5">
                    <a:lumMod val="50000"/>
                  </a:schemeClr>
                </a:solidFill>
                <a:latin typeface="Trebuchet MS" panose="020B0603020202020204" pitchFamily="34" charset="0"/>
              </a:rPr>
              <a:t>“</a:t>
            </a:r>
            <a:r>
              <a:rPr lang="el-GR" sz="11929" b="1" dirty="0">
                <a:solidFill>
                  <a:schemeClr val="accent5">
                    <a:lumMod val="50000"/>
                  </a:schemeClr>
                </a:solidFill>
                <a:latin typeface="Trebuchet MS" panose="020B0603020202020204" pitchFamily="34" charset="0"/>
              </a:rPr>
              <a:t>Καθολική Υλοποίηση της Δράσης «Νταντάδες της γειτονιάς»</a:t>
            </a:r>
            <a:r>
              <a:rPr lang="en-US" sz="11929" b="1" i="1" dirty="0">
                <a:solidFill>
                  <a:schemeClr val="accent5">
                    <a:lumMod val="50000"/>
                  </a:schemeClr>
                </a:solidFill>
                <a:latin typeface="Trebuchet MS" panose="020B0603020202020204" pitchFamily="34" charset="0"/>
              </a:rPr>
              <a:t>”</a:t>
            </a:r>
            <a:r>
              <a:rPr lang="el-GR" sz="11929" b="1" i="1" dirty="0">
                <a:solidFill>
                  <a:schemeClr val="accent5">
                    <a:lumMod val="50000"/>
                  </a:schemeClr>
                </a:solidFill>
                <a:latin typeface="Trebuchet MS" panose="020B0603020202020204" pitchFamily="34" charset="0"/>
              </a:rPr>
              <a:t> </a:t>
            </a:r>
            <a:r>
              <a:rPr lang="el-GR" sz="11929" b="1" dirty="0">
                <a:solidFill>
                  <a:schemeClr val="accent5">
                    <a:lumMod val="50000"/>
                  </a:schemeClr>
                </a:solidFill>
                <a:latin typeface="Trebuchet MS" panose="020B0603020202020204" pitchFamily="34" charset="0"/>
              </a:rPr>
              <a:t> </a:t>
            </a:r>
          </a:p>
          <a:p>
            <a:pPr marL="511315" lvl="1" indent="0">
              <a:lnSpc>
                <a:spcPct val="120000"/>
              </a:lnSpc>
              <a:spcBef>
                <a:spcPts val="1193"/>
              </a:spcBef>
              <a:buClr>
                <a:srgbClr val="002060"/>
              </a:buClr>
              <a:buNone/>
              <a:tabLst>
                <a:tab pos="1079443" algn="l"/>
              </a:tabLst>
              <a:defRPr/>
            </a:pPr>
            <a:r>
              <a:rPr lang="en-US" sz="11929" dirty="0">
                <a:solidFill>
                  <a:srgbClr val="0070C0"/>
                </a:solidFill>
                <a:latin typeface="Trebuchet MS" panose="020B0603020202020204" pitchFamily="34" charset="0"/>
              </a:rPr>
              <a:t>MIS 6029930</a:t>
            </a:r>
            <a:r>
              <a:rPr lang="el-GR" sz="11929" dirty="0">
                <a:solidFill>
                  <a:srgbClr val="0070C0"/>
                </a:solidFill>
                <a:latin typeface="Trebuchet MS" panose="020B0603020202020204" pitchFamily="34" charset="0"/>
              </a:rPr>
              <a:t> - </a:t>
            </a:r>
            <a:r>
              <a:rPr lang="el-GR" sz="11929" dirty="0">
                <a:solidFill>
                  <a:srgbClr val="4472C4">
                    <a:lumMod val="50000"/>
                  </a:srgbClr>
                </a:solidFill>
                <a:latin typeface="Trebuchet MS" panose="020B0603020202020204" pitchFamily="34" charset="0"/>
              </a:rPr>
              <a:t>Ένταξη</a:t>
            </a:r>
            <a:r>
              <a:rPr lang="en-US" sz="11929" dirty="0">
                <a:solidFill>
                  <a:srgbClr val="4472C4">
                    <a:lumMod val="50000"/>
                  </a:srgbClr>
                </a:solidFill>
                <a:latin typeface="Trebuchet MS" panose="020B0603020202020204" pitchFamily="34" charset="0"/>
              </a:rPr>
              <a:t> </a:t>
            </a:r>
            <a:r>
              <a:rPr lang="el-GR" sz="11929" dirty="0">
                <a:solidFill>
                  <a:srgbClr val="4472C4">
                    <a:lumMod val="50000"/>
                  </a:srgbClr>
                </a:solidFill>
                <a:latin typeface="Trebuchet MS" panose="020B0603020202020204" pitchFamily="34" charset="0"/>
              </a:rPr>
              <a:t>Πράξης: 1</a:t>
            </a:r>
            <a:r>
              <a:rPr lang="en-US" sz="11929" dirty="0">
                <a:solidFill>
                  <a:srgbClr val="4472C4">
                    <a:lumMod val="50000"/>
                  </a:srgbClr>
                </a:solidFill>
                <a:latin typeface="Trebuchet MS" panose="020B0603020202020204" pitchFamily="34" charset="0"/>
              </a:rPr>
              <a:t>7</a:t>
            </a:r>
            <a:r>
              <a:rPr lang="el-GR" sz="11929" dirty="0">
                <a:solidFill>
                  <a:srgbClr val="4472C4">
                    <a:lumMod val="50000"/>
                  </a:srgbClr>
                </a:solidFill>
                <a:latin typeface="Trebuchet MS" panose="020B0603020202020204" pitchFamily="34" charset="0"/>
              </a:rPr>
              <a:t>.11.202</a:t>
            </a:r>
            <a:r>
              <a:rPr lang="en-US" sz="11929" dirty="0">
                <a:solidFill>
                  <a:srgbClr val="4472C4">
                    <a:lumMod val="50000"/>
                  </a:srgbClr>
                </a:solidFill>
                <a:latin typeface="Trebuchet MS" panose="020B0603020202020204" pitchFamily="34" charset="0"/>
              </a:rPr>
              <a:t>5</a:t>
            </a:r>
            <a:r>
              <a:rPr lang="el-GR" sz="11929" dirty="0">
                <a:solidFill>
                  <a:srgbClr val="4472C4">
                    <a:lumMod val="50000"/>
                  </a:srgbClr>
                </a:solidFill>
                <a:latin typeface="Trebuchet MS" panose="020B0603020202020204" pitchFamily="34" charset="0"/>
              </a:rPr>
              <a:t> - π/υ: </a:t>
            </a:r>
            <a:r>
              <a:rPr lang="en-US" sz="11929" dirty="0">
                <a:solidFill>
                  <a:srgbClr val="4472C4">
                    <a:lumMod val="50000"/>
                  </a:srgbClr>
                </a:solidFill>
                <a:latin typeface="Trebuchet MS" panose="020B0603020202020204" pitchFamily="34" charset="0"/>
              </a:rPr>
              <a:t>5</a:t>
            </a:r>
            <a:r>
              <a:rPr lang="el-GR" sz="11929" dirty="0">
                <a:solidFill>
                  <a:srgbClr val="4472C4">
                    <a:lumMod val="50000"/>
                  </a:srgbClr>
                </a:solidFill>
                <a:latin typeface="Trebuchet MS" panose="020B0603020202020204" pitchFamily="34" charset="0"/>
              </a:rPr>
              <a:t>6.027.868,94€</a:t>
            </a:r>
          </a:p>
          <a:p>
            <a:pPr marL="890067" lvl="1" indent="-347189">
              <a:lnSpc>
                <a:spcPct val="170000"/>
              </a:lnSpc>
              <a:spcBef>
                <a:spcPts val="1193"/>
              </a:spcBef>
              <a:buClr>
                <a:srgbClr val="002060"/>
              </a:buClr>
              <a:tabLst>
                <a:tab pos="1079443" algn="l"/>
              </a:tabLst>
              <a:defRPr/>
            </a:pPr>
            <a:r>
              <a:rPr lang="el-GR" sz="11134" dirty="0">
                <a:solidFill>
                  <a:srgbClr val="0070C0"/>
                </a:solidFill>
                <a:latin typeface="Trebuchet MS" panose="020B0603020202020204" pitchFamily="34" charset="0"/>
              </a:rPr>
              <a:t>Πανελλαδική εφαρμογή της δράσης που θεσμοθετήθηκε με το ν. 4837/2021 και υλοποιήθηκε πιλοτικά σε επιλεγμένες περιοχές</a:t>
            </a:r>
          </a:p>
          <a:p>
            <a:pPr marL="890067" lvl="1" indent="-347189">
              <a:lnSpc>
                <a:spcPct val="170000"/>
              </a:lnSpc>
              <a:spcBef>
                <a:spcPts val="1193"/>
              </a:spcBef>
              <a:buClr>
                <a:srgbClr val="002060"/>
              </a:buClr>
              <a:tabLst>
                <a:tab pos="1079443" algn="l"/>
              </a:tabLst>
              <a:defRPr/>
            </a:pPr>
            <a:r>
              <a:rPr lang="el-GR" sz="11134" dirty="0">
                <a:solidFill>
                  <a:srgbClr val="0070C0"/>
                </a:solidFill>
                <a:latin typeface="Trebuchet MS" panose="020B0603020202020204" pitchFamily="34" charset="0"/>
              </a:rPr>
              <a:t>Χορήγηση αξιών τοποθέτησης (</a:t>
            </a:r>
            <a:r>
              <a:rPr lang="el-GR" sz="11134" dirty="0" err="1">
                <a:solidFill>
                  <a:srgbClr val="0070C0"/>
                </a:solidFill>
                <a:latin typeface="Trebuchet MS" panose="020B0603020202020204" pitchFamily="34" charset="0"/>
              </a:rPr>
              <a:t>voucher</a:t>
            </a:r>
            <a:r>
              <a:rPr lang="el-GR" sz="11134" dirty="0">
                <a:solidFill>
                  <a:srgbClr val="0070C0"/>
                </a:solidFill>
                <a:latin typeface="Trebuchet MS" panose="020B0603020202020204" pitchFamily="34" charset="0"/>
              </a:rPr>
              <a:t>) έως 500 € μηνιαίως για την κάλυψη μέρους της αμοιβής διαπιστευμένων επιμελητών/τριών</a:t>
            </a:r>
          </a:p>
          <a:p>
            <a:pPr marL="890067" lvl="1" indent="-347189">
              <a:lnSpc>
                <a:spcPct val="170000"/>
              </a:lnSpc>
              <a:spcBef>
                <a:spcPts val="1193"/>
              </a:spcBef>
              <a:buClr>
                <a:srgbClr val="002060"/>
              </a:buClr>
              <a:tabLst>
                <a:tab pos="1079443" algn="l"/>
              </a:tabLst>
              <a:defRPr/>
            </a:pPr>
            <a:r>
              <a:rPr lang="el-GR" sz="11134" dirty="0">
                <a:solidFill>
                  <a:srgbClr val="0070C0"/>
                </a:solidFill>
                <a:latin typeface="Trebuchet MS" panose="020B0603020202020204" pitchFamily="34" charset="0"/>
              </a:rPr>
              <a:t>Επιλογή διαπιστευμένων επιμελητών/</a:t>
            </a:r>
            <a:r>
              <a:rPr lang="el-GR" sz="11134" dirty="0" err="1">
                <a:solidFill>
                  <a:srgbClr val="0070C0"/>
                </a:solidFill>
                <a:latin typeface="Trebuchet MS" panose="020B0603020202020204" pitchFamily="34" charset="0"/>
              </a:rPr>
              <a:t>ριών</a:t>
            </a:r>
            <a:r>
              <a:rPr lang="el-GR" sz="11134" dirty="0">
                <a:solidFill>
                  <a:srgbClr val="0070C0"/>
                </a:solidFill>
                <a:latin typeface="Trebuchet MS" panose="020B0603020202020204" pitchFamily="34" charset="0"/>
              </a:rPr>
              <a:t> από τους γονείς μέσω του Μητρώου της Δράσης</a:t>
            </a:r>
          </a:p>
          <a:p>
            <a:pPr marL="890067" lvl="1" indent="-347189">
              <a:lnSpc>
                <a:spcPct val="170000"/>
              </a:lnSpc>
              <a:spcBef>
                <a:spcPts val="1193"/>
              </a:spcBef>
              <a:buClr>
                <a:srgbClr val="002060"/>
              </a:buClr>
              <a:tabLst>
                <a:tab pos="1079443" algn="l"/>
              </a:tabLst>
              <a:defRPr/>
            </a:pPr>
            <a:r>
              <a:rPr lang="el-GR" sz="11134" dirty="0">
                <a:solidFill>
                  <a:srgbClr val="0070C0"/>
                </a:solidFill>
                <a:latin typeface="Trebuchet MS" panose="020B0603020202020204" pitchFamily="34" charset="0"/>
              </a:rPr>
              <a:t>Παροχή υπηρεσιών φύλαξης και φροντίδας παιδιών, ηλικίας από 2 μηνών έως 2,5 ετών</a:t>
            </a:r>
          </a:p>
          <a:p>
            <a:pPr marL="4279899" lvl="1" indent="-3749646">
              <a:lnSpc>
                <a:spcPct val="100000"/>
              </a:lnSpc>
              <a:spcBef>
                <a:spcPts val="1193"/>
              </a:spcBef>
              <a:buClr>
                <a:srgbClr val="002060"/>
              </a:buClr>
              <a:buNone/>
              <a:tabLst>
                <a:tab pos="4279899" algn="l"/>
              </a:tabLst>
              <a:defRPr/>
            </a:pPr>
            <a:endParaRPr lang="en-US" sz="11929" dirty="0">
              <a:solidFill>
                <a:srgbClr val="4472C4">
                  <a:lumMod val="50000"/>
                </a:srgbClr>
              </a:solidFill>
              <a:latin typeface="Trebuchet MS" panose="020B0603020202020204" pitchFamily="34" charset="0"/>
            </a:endParaRPr>
          </a:p>
          <a:p>
            <a:pPr marL="4279899" lvl="1" indent="-3749646">
              <a:lnSpc>
                <a:spcPct val="100000"/>
              </a:lnSpc>
              <a:spcBef>
                <a:spcPts val="1193"/>
              </a:spcBef>
              <a:buClr>
                <a:srgbClr val="002060"/>
              </a:buClr>
              <a:buNone/>
              <a:tabLst>
                <a:tab pos="4279899" algn="l"/>
              </a:tabLst>
              <a:defRPr/>
            </a:pPr>
            <a:r>
              <a:rPr lang="el-GR" sz="11929" dirty="0">
                <a:solidFill>
                  <a:srgbClr val="4472C4">
                    <a:lumMod val="50000"/>
                  </a:srgbClr>
                </a:solidFill>
                <a:latin typeface="Trebuchet MS" panose="020B0603020202020204" pitchFamily="34" charset="0"/>
              </a:rPr>
              <a:t>ΣΤΡΑΤΗΓΙΚΟΣ ΣΤΟΧΟΣ: </a:t>
            </a:r>
            <a:r>
              <a:rPr lang="el-GR" sz="11929" dirty="0">
                <a:solidFill>
                  <a:srgbClr val="0070C0"/>
                </a:solidFill>
                <a:latin typeface="Trebuchet MS" panose="020B0603020202020204" pitchFamily="34" charset="0"/>
              </a:rPr>
              <a:t>η ενίσχυση της εναρμόνισης οικογενειακής και επαγγελματικής ζωής</a:t>
            </a:r>
            <a:r>
              <a:rPr lang="en-US" sz="11929" dirty="0">
                <a:solidFill>
                  <a:srgbClr val="0070C0"/>
                </a:solidFill>
                <a:latin typeface="Trebuchet MS" panose="020B0603020202020204" pitchFamily="34" charset="0"/>
              </a:rPr>
              <a:t> </a:t>
            </a:r>
          </a:p>
          <a:p>
            <a:pPr marL="890067" lvl="1" indent="-366127">
              <a:lnSpc>
                <a:spcPct val="100000"/>
              </a:lnSpc>
              <a:spcBef>
                <a:spcPts val="1193"/>
              </a:spcBef>
              <a:buClr>
                <a:srgbClr val="002060"/>
              </a:buClr>
              <a:tabLst>
                <a:tab pos="4456650" algn="l"/>
              </a:tabLst>
              <a:defRPr/>
            </a:pPr>
            <a:r>
              <a:rPr lang="el-GR" sz="11929" dirty="0">
                <a:solidFill>
                  <a:srgbClr val="4472C4">
                    <a:lumMod val="50000"/>
                  </a:srgbClr>
                </a:solidFill>
                <a:latin typeface="Trebuchet MS" panose="020B0603020202020204" pitchFamily="34" charset="0"/>
              </a:rPr>
              <a:t>η βελτίωση του οικογενειακού προγραμματισμού και της καθημερινότητας των εργαζόμενων γονέων</a:t>
            </a:r>
            <a:r>
              <a:rPr lang="en-US" sz="11929" dirty="0">
                <a:solidFill>
                  <a:srgbClr val="4472C4">
                    <a:lumMod val="50000"/>
                  </a:srgbClr>
                </a:solidFill>
                <a:latin typeface="Trebuchet MS" panose="020B0603020202020204" pitchFamily="34" charset="0"/>
              </a:rPr>
              <a:t>,</a:t>
            </a:r>
            <a:r>
              <a:rPr lang="el-GR" sz="11929" dirty="0">
                <a:solidFill>
                  <a:srgbClr val="4472C4">
                    <a:lumMod val="50000"/>
                  </a:srgbClr>
                </a:solidFill>
                <a:latin typeface="Trebuchet MS" panose="020B0603020202020204" pitchFamily="34" charset="0"/>
              </a:rPr>
              <a:t> </a:t>
            </a:r>
            <a:endParaRPr lang="en-US" sz="11929" dirty="0">
              <a:solidFill>
                <a:srgbClr val="4472C4">
                  <a:lumMod val="50000"/>
                </a:srgbClr>
              </a:solidFill>
              <a:latin typeface="Trebuchet MS" panose="020B0603020202020204" pitchFamily="34" charset="0"/>
            </a:endParaRPr>
          </a:p>
          <a:p>
            <a:pPr marL="890067" lvl="1" indent="-366127">
              <a:lnSpc>
                <a:spcPct val="100000"/>
              </a:lnSpc>
              <a:spcBef>
                <a:spcPts val="1193"/>
              </a:spcBef>
              <a:buClr>
                <a:srgbClr val="002060"/>
              </a:buClr>
              <a:tabLst>
                <a:tab pos="4456650" algn="l"/>
              </a:tabLst>
              <a:defRPr/>
            </a:pPr>
            <a:r>
              <a:rPr lang="el-GR" sz="11929" dirty="0">
                <a:solidFill>
                  <a:srgbClr val="4472C4">
                    <a:lumMod val="50000"/>
                  </a:srgbClr>
                </a:solidFill>
                <a:latin typeface="Trebuchet MS" panose="020B0603020202020204" pitchFamily="34" charset="0"/>
              </a:rPr>
              <a:t>η προώθηση της ισότητας μεταξύ ανδρών και γυναικών στην απασχόληση, </a:t>
            </a:r>
            <a:endParaRPr lang="en-US" sz="11929" dirty="0">
              <a:solidFill>
                <a:srgbClr val="4472C4">
                  <a:lumMod val="50000"/>
                </a:srgbClr>
              </a:solidFill>
              <a:latin typeface="Trebuchet MS" panose="020B0603020202020204" pitchFamily="34" charset="0"/>
            </a:endParaRPr>
          </a:p>
          <a:p>
            <a:pPr marL="890067" lvl="1" indent="-366127">
              <a:lnSpc>
                <a:spcPct val="100000"/>
              </a:lnSpc>
              <a:spcBef>
                <a:spcPts val="1193"/>
              </a:spcBef>
              <a:buClr>
                <a:srgbClr val="002060"/>
              </a:buClr>
              <a:tabLst>
                <a:tab pos="4456650" algn="l"/>
              </a:tabLst>
              <a:defRPr/>
            </a:pPr>
            <a:r>
              <a:rPr lang="el-GR" sz="11929" dirty="0">
                <a:solidFill>
                  <a:srgbClr val="4472C4">
                    <a:lumMod val="50000"/>
                  </a:srgbClr>
                </a:solidFill>
                <a:latin typeface="Trebuchet MS" panose="020B0603020202020204" pitchFamily="34" charset="0"/>
              </a:rPr>
              <a:t>η υποστήριξη της αναζήτησης εργασίας, και ευρύτερα της πρόσβασης και της θέσης των γυναικών στην αγορά εργασίας.</a:t>
            </a:r>
          </a:p>
          <a:p>
            <a:pPr marL="530253" lvl="1" indent="0">
              <a:lnSpc>
                <a:spcPct val="100000"/>
              </a:lnSpc>
              <a:spcBef>
                <a:spcPts val="1193"/>
              </a:spcBef>
              <a:buClr>
                <a:srgbClr val="002060"/>
              </a:buClr>
              <a:buNone/>
              <a:tabLst>
                <a:tab pos="530253" algn="l"/>
              </a:tabLst>
              <a:defRPr/>
            </a:pPr>
            <a:endParaRPr lang="en-US" sz="11134" dirty="0">
              <a:solidFill>
                <a:srgbClr val="4472C4">
                  <a:lumMod val="50000"/>
                </a:srgbClr>
              </a:solidFill>
              <a:latin typeface="Trebuchet MS" panose="020B0603020202020204" pitchFamily="34" charset="0"/>
            </a:endParaRPr>
          </a:p>
          <a:p>
            <a:pPr marL="530253" lvl="1" indent="0">
              <a:lnSpc>
                <a:spcPct val="100000"/>
              </a:lnSpc>
              <a:spcBef>
                <a:spcPts val="1193"/>
              </a:spcBef>
              <a:buClr>
                <a:srgbClr val="002060"/>
              </a:buClr>
              <a:buNone/>
              <a:tabLst>
                <a:tab pos="530253" algn="l"/>
              </a:tabLst>
              <a:defRPr/>
            </a:pPr>
            <a:r>
              <a:rPr lang="el-GR" sz="11929" dirty="0">
                <a:solidFill>
                  <a:srgbClr val="4472C4">
                    <a:lumMod val="50000"/>
                  </a:srgbClr>
                </a:solidFill>
                <a:latin typeface="Trebuchet MS" panose="020B0603020202020204" pitchFamily="34" charset="0"/>
              </a:rPr>
              <a:t>ΩΦΕΛΟΥΜΕΝΟΙ/ΕΣ &gt; τιμή στόχος: </a:t>
            </a:r>
            <a:r>
              <a:rPr lang="el-GR" sz="11929" dirty="0">
                <a:solidFill>
                  <a:srgbClr val="0070C0"/>
                </a:solidFill>
                <a:latin typeface="Trebuchet MS" panose="020B0603020202020204" pitchFamily="34" charset="0"/>
              </a:rPr>
              <a:t>3.610 γονείς</a:t>
            </a:r>
            <a:r>
              <a:rPr lang="el-GR" sz="11929" dirty="0">
                <a:solidFill>
                  <a:srgbClr val="4472C4">
                    <a:lumMod val="50000"/>
                  </a:srgbClr>
                </a:solidFill>
                <a:latin typeface="Trebuchet MS" panose="020B0603020202020204" pitchFamily="34" charset="0"/>
              </a:rPr>
              <a:t>,  οι οποίοι ασκούν την αποκλειστική γονική μέριμνα</a:t>
            </a:r>
            <a:endParaRPr lang="en-US" sz="11929" dirty="0">
              <a:solidFill>
                <a:srgbClr val="4472C4">
                  <a:lumMod val="50000"/>
                </a:srgbClr>
              </a:solidFill>
              <a:latin typeface="Trebuchet MS" panose="020B0603020202020204" pitchFamily="34" charset="0"/>
            </a:endParaRPr>
          </a:p>
          <a:p>
            <a:pPr marL="8199983" lvl="1" indent="0">
              <a:lnSpc>
                <a:spcPct val="100000"/>
              </a:lnSpc>
              <a:spcBef>
                <a:spcPts val="1193"/>
              </a:spcBef>
              <a:buClr>
                <a:srgbClr val="002060"/>
              </a:buClr>
              <a:buNone/>
              <a:tabLst>
                <a:tab pos="8199983" algn="l"/>
              </a:tabLst>
              <a:defRPr/>
            </a:pPr>
            <a:r>
              <a:rPr lang="en-US" sz="11929" dirty="0">
                <a:solidFill>
                  <a:srgbClr val="4472C4">
                    <a:lumMod val="50000"/>
                  </a:srgbClr>
                </a:solidFill>
                <a:latin typeface="Trebuchet MS" panose="020B0603020202020204" pitchFamily="34" charset="0"/>
              </a:rPr>
              <a:t>     </a:t>
            </a:r>
            <a:r>
              <a:rPr lang="el-GR" sz="11929" dirty="0">
                <a:solidFill>
                  <a:srgbClr val="4472C4">
                    <a:lumMod val="50000"/>
                  </a:srgbClr>
                </a:solidFill>
                <a:latin typeface="Trebuchet MS" panose="020B0603020202020204" pitchFamily="34" charset="0"/>
              </a:rPr>
              <a:t>εργαζόμενους ή ανέργους</a:t>
            </a:r>
            <a:endParaRPr lang="en-US" sz="11929" dirty="0">
              <a:solidFill>
                <a:srgbClr val="4472C4">
                  <a:lumMod val="50000"/>
                </a:srgbClr>
              </a:solidFill>
              <a:latin typeface="Trebuchet MS" panose="020B0603020202020204" pitchFamily="34" charset="0"/>
            </a:endParaRPr>
          </a:p>
          <a:p>
            <a:pPr marL="8023232" lvl="1" indent="0">
              <a:lnSpc>
                <a:spcPct val="100000"/>
              </a:lnSpc>
              <a:spcBef>
                <a:spcPts val="1193"/>
              </a:spcBef>
              <a:buClr>
                <a:srgbClr val="002060"/>
              </a:buClr>
              <a:buNone/>
              <a:tabLst>
                <a:tab pos="8023232" algn="l"/>
              </a:tabLst>
              <a:defRPr/>
            </a:pPr>
            <a:r>
              <a:rPr lang="en-US" sz="11929" dirty="0">
                <a:solidFill>
                  <a:srgbClr val="4472C4">
                    <a:lumMod val="50000"/>
                  </a:srgbClr>
                </a:solidFill>
                <a:latin typeface="Trebuchet MS" panose="020B0603020202020204" pitchFamily="34" charset="0"/>
              </a:rPr>
              <a:t>       </a:t>
            </a:r>
            <a:r>
              <a:rPr lang="el-GR" sz="11929" dirty="0">
                <a:solidFill>
                  <a:srgbClr val="4472C4">
                    <a:lumMod val="50000"/>
                  </a:srgbClr>
                </a:solidFill>
                <a:latin typeface="Trebuchet MS" panose="020B0603020202020204" pitchFamily="34" charset="0"/>
              </a:rPr>
              <a:t>στους οποίους θα χορηγηθούν τα </a:t>
            </a:r>
            <a:r>
              <a:rPr lang="en-US" sz="11929" dirty="0">
                <a:solidFill>
                  <a:srgbClr val="4472C4">
                    <a:lumMod val="50000"/>
                  </a:srgbClr>
                </a:solidFill>
                <a:latin typeface="Trebuchet MS" panose="020B0603020202020204" pitchFamily="34" charset="0"/>
              </a:rPr>
              <a:t>voucher</a:t>
            </a:r>
            <a:endParaRPr lang="el-GR" sz="11929" dirty="0">
              <a:solidFill>
                <a:srgbClr val="4472C4">
                  <a:lumMod val="50000"/>
                </a:srgbClr>
              </a:solidFill>
              <a:latin typeface="Trebuchet MS" panose="020B0603020202020204" pitchFamily="34" charset="0"/>
            </a:endParaRPr>
          </a:p>
          <a:p>
            <a:pPr marL="5889595"/>
            <a:endParaRPr lang="el-GR" dirty="0"/>
          </a:p>
        </p:txBody>
      </p:sp>
    </p:spTree>
    <p:extLst>
      <p:ext uri="{BB962C8B-B14F-4D97-AF65-F5344CB8AC3E}">
        <p14:creationId xmlns:p14="http://schemas.microsoft.com/office/powerpoint/2010/main" val="11362394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8D01575D-DFFC-41B2-A101-F39B32247FEC}"/>
              </a:ext>
            </a:extLst>
          </p:cNvPr>
          <p:cNvSpPr>
            <a:spLocks noGrp="1"/>
          </p:cNvSpPr>
          <p:nvPr>
            <p:ph type="title"/>
          </p:nvPr>
        </p:nvSpPr>
        <p:spPr>
          <a:xfrm>
            <a:off x="1406758" y="1775281"/>
            <a:ext cx="20906602" cy="2651126"/>
          </a:xfrm>
        </p:spPr>
        <p:txBody>
          <a:bodyPr>
            <a:normAutofit fontScale="90000"/>
          </a:bodyPr>
          <a:lstStyle/>
          <a:p>
            <a:pPr algn="ctr"/>
            <a:r>
              <a:rPr lang="el-GR" dirty="0">
                <a:solidFill>
                  <a:srgbClr val="7030A0"/>
                </a:solidFill>
                <a:effectLst>
                  <a:outerShdw blurRad="38100" dist="38100" dir="2700000" algn="tl">
                    <a:srgbClr val="000000">
                      <a:alpha val="43137"/>
                    </a:srgbClr>
                  </a:outerShdw>
                </a:effectLst>
              </a:rPr>
              <a:t>4.Ενημέρωση για την πρόοδο υλοποίησης των δράσεων Επικοινωνίας και Προβολής του Προγράμματος</a:t>
            </a:r>
          </a:p>
        </p:txBody>
      </p:sp>
    </p:spTree>
    <p:extLst>
      <p:ext uri="{BB962C8B-B14F-4D97-AF65-F5344CB8AC3E}">
        <p14:creationId xmlns:p14="http://schemas.microsoft.com/office/powerpoint/2010/main" val="25661389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F87B39F-ED36-7774-0D57-8B2316FCB372}"/>
              </a:ext>
            </a:extLst>
          </p:cNvPr>
          <p:cNvSpPr>
            <a:spLocks noGrp="1"/>
          </p:cNvSpPr>
          <p:nvPr>
            <p:ph type="title"/>
          </p:nvPr>
        </p:nvSpPr>
        <p:spPr>
          <a:xfrm>
            <a:off x="1722696" y="661136"/>
            <a:ext cx="22001828" cy="1131800"/>
          </a:xfrm>
        </p:spPr>
        <p:txBody>
          <a:bodyPr>
            <a:normAutofit/>
          </a:bodyPr>
          <a:lstStyle/>
          <a:p>
            <a:r>
              <a:rPr lang="el-GR" b="1" u="sng" dirty="0">
                <a:uFill>
                  <a:solidFill>
                    <a:srgbClr val="92D050"/>
                  </a:solidFill>
                </a:uFill>
              </a:rPr>
              <a:t>Επικοινωνία &amp; Προβολή ΠΑΔΚΣ</a:t>
            </a:r>
          </a:p>
        </p:txBody>
      </p:sp>
      <p:sp>
        <p:nvSpPr>
          <p:cNvPr id="3" name="Θέση περιεχομένου 2">
            <a:extLst>
              <a:ext uri="{FF2B5EF4-FFF2-40B4-BE49-F238E27FC236}">
                <a16:creationId xmlns:a16="http://schemas.microsoft.com/office/drawing/2014/main" id="{16E98ADE-DC11-111F-BDA8-66202041FD54}"/>
              </a:ext>
            </a:extLst>
          </p:cNvPr>
          <p:cNvSpPr>
            <a:spLocks noGrp="1"/>
          </p:cNvSpPr>
          <p:nvPr>
            <p:ph idx="1"/>
          </p:nvPr>
        </p:nvSpPr>
        <p:spPr>
          <a:xfrm>
            <a:off x="1722696" y="2169460"/>
            <a:ext cx="20960775" cy="10167842"/>
          </a:xfrm>
        </p:spPr>
        <p:txBody>
          <a:bodyPr>
            <a:normAutofit/>
          </a:bodyPr>
          <a:lstStyle/>
          <a:p>
            <a:pPr marL="896938" indent="-896938">
              <a:buClr>
                <a:srgbClr val="92D050"/>
              </a:buClr>
              <a:buFont typeface="Wingdings" panose="05000000000000000000" pitchFamily="2" charset="2"/>
              <a:buChar char="Ø"/>
            </a:pPr>
            <a:r>
              <a:rPr lang="el-GR" b="1" dirty="0"/>
              <a:t>Στρατηγική Επικοινωνίας</a:t>
            </a:r>
            <a:endParaRPr lang="el-GR" sz="2000" dirty="0">
              <a:solidFill>
                <a:schemeClr val="accent1">
                  <a:lumMod val="60000"/>
                  <a:lumOff val="40000"/>
                </a:schemeClr>
              </a:solidFill>
            </a:endParaRPr>
          </a:p>
          <a:p>
            <a:pPr marL="0" indent="0">
              <a:buClr>
                <a:srgbClr val="92D050"/>
              </a:buClr>
              <a:buNone/>
            </a:pPr>
            <a:endParaRPr lang="el-GR" sz="2000" dirty="0">
              <a:solidFill>
                <a:schemeClr val="accent1">
                  <a:lumMod val="60000"/>
                  <a:lumOff val="40000"/>
                </a:schemeClr>
              </a:solidFill>
            </a:endParaRPr>
          </a:p>
          <a:p>
            <a:pPr marL="896938" indent="-896938">
              <a:buClr>
                <a:srgbClr val="92D050"/>
              </a:buClr>
              <a:buFont typeface="Wingdings" panose="05000000000000000000" pitchFamily="2" charset="2"/>
              <a:buChar char="Ø"/>
            </a:pPr>
            <a:r>
              <a:rPr lang="el-GR" b="1" dirty="0"/>
              <a:t>Επικοινωνιακή Ταυτότητα</a:t>
            </a:r>
          </a:p>
          <a:p>
            <a:pPr marL="0" indent="0">
              <a:buNone/>
            </a:pPr>
            <a:endParaRPr lang="el-GR" dirty="0"/>
          </a:p>
          <a:p>
            <a:pPr marL="0" indent="0">
              <a:buNone/>
            </a:pPr>
            <a:endParaRPr lang="el-GR" dirty="0"/>
          </a:p>
          <a:p>
            <a:pPr marL="0" indent="0">
              <a:buNone/>
            </a:pPr>
            <a:endParaRPr lang="el-GR" dirty="0"/>
          </a:p>
          <a:p>
            <a:pPr marL="896938" indent="-896938">
              <a:buClr>
                <a:srgbClr val="92D050"/>
              </a:buClr>
              <a:buFont typeface="Wingdings" panose="05000000000000000000" pitchFamily="2" charset="2"/>
              <a:buChar char="Ø"/>
            </a:pPr>
            <a:endParaRPr lang="el-GR" dirty="0"/>
          </a:p>
          <a:p>
            <a:pPr marL="0" indent="0">
              <a:buNone/>
            </a:pPr>
            <a:endParaRPr lang="el-GR" dirty="0"/>
          </a:p>
          <a:p>
            <a:pPr marL="0" indent="0">
              <a:buNone/>
            </a:pPr>
            <a:endParaRPr lang="el-GR" dirty="0"/>
          </a:p>
          <a:p>
            <a:pPr marL="0" indent="0" algn="ctr">
              <a:buNone/>
            </a:pPr>
            <a:endParaRPr lang="el-GR" sz="2800" i="1" dirty="0"/>
          </a:p>
          <a:p>
            <a:pPr marL="0" indent="0" algn="ctr">
              <a:buNone/>
            </a:pPr>
            <a:r>
              <a:rPr lang="fr-FR" sz="2800" i="1" dirty="0"/>
              <a:t>https://espa-anthropinodynamiko.gr/dhmosiothta/ypostiriktiko-yliko/logos/</a:t>
            </a:r>
            <a:endParaRPr lang="el-GR" sz="2800" i="1" dirty="0"/>
          </a:p>
        </p:txBody>
      </p:sp>
      <p:pic>
        <p:nvPicPr>
          <p:cNvPr id="5" name="Εικόνα 4">
            <a:extLst>
              <a:ext uri="{FF2B5EF4-FFF2-40B4-BE49-F238E27FC236}">
                <a16:creationId xmlns:a16="http://schemas.microsoft.com/office/drawing/2014/main" id="{CFC50D9F-55E7-E9AD-38D3-B983B30840B1}"/>
              </a:ext>
            </a:extLst>
          </p:cNvPr>
          <p:cNvPicPr>
            <a:picLocks noChangeAspect="1"/>
          </p:cNvPicPr>
          <p:nvPr/>
        </p:nvPicPr>
        <p:blipFill>
          <a:blip r:embed="rId2"/>
          <a:stretch>
            <a:fillRect/>
          </a:stretch>
        </p:blipFill>
        <p:spPr>
          <a:xfrm>
            <a:off x="2911296" y="5226889"/>
            <a:ext cx="13907106" cy="1315886"/>
          </a:xfrm>
          <a:prstGeom prst="rect">
            <a:avLst/>
          </a:prstGeom>
        </p:spPr>
      </p:pic>
      <p:pic>
        <p:nvPicPr>
          <p:cNvPr id="11" name="Εικόνα 10">
            <a:extLst>
              <a:ext uri="{FF2B5EF4-FFF2-40B4-BE49-F238E27FC236}">
                <a16:creationId xmlns:a16="http://schemas.microsoft.com/office/drawing/2014/main" id="{F49E8B0A-31BD-DDA2-712A-552941A48BEE}"/>
              </a:ext>
            </a:extLst>
          </p:cNvPr>
          <p:cNvPicPr>
            <a:picLocks noChangeAspect="1"/>
          </p:cNvPicPr>
          <p:nvPr/>
        </p:nvPicPr>
        <p:blipFill>
          <a:blip r:embed="rId3"/>
          <a:stretch>
            <a:fillRect/>
          </a:stretch>
        </p:blipFill>
        <p:spPr>
          <a:xfrm>
            <a:off x="2911296" y="8248980"/>
            <a:ext cx="11370037" cy="1438032"/>
          </a:xfrm>
          <a:prstGeom prst="rect">
            <a:avLst/>
          </a:prstGeom>
        </p:spPr>
      </p:pic>
      <p:pic>
        <p:nvPicPr>
          <p:cNvPr id="15" name="Εικόνα 14">
            <a:extLst>
              <a:ext uri="{FF2B5EF4-FFF2-40B4-BE49-F238E27FC236}">
                <a16:creationId xmlns:a16="http://schemas.microsoft.com/office/drawing/2014/main" id="{5B6A75CE-DAD1-8D25-377B-2A4BF625B3AA}"/>
              </a:ext>
            </a:extLst>
          </p:cNvPr>
          <p:cNvPicPr>
            <a:picLocks noChangeAspect="1"/>
          </p:cNvPicPr>
          <p:nvPr/>
        </p:nvPicPr>
        <p:blipFill>
          <a:blip r:embed="rId4"/>
          <a:stretch>
            <a:fillRect/>
          </a:stretch>
        </p:blipFill>
        <p:spPr>
          <a:xfrm>
            <a:off x="17104659" y="1998307"/>
            <a:ext cx="6068160" cy="6457164"/>
          </a:xfrm>
          <a:prstGeom prst="rect">
            <a:avLst/>
          </a:prstGeom>
        </p:spPr>
      </p:pic>
    </p:spTree>
    <p:extLst>
      <p:ext uri="{BB962C8B-B14F-4D97-AF65-F5344CB8AC3E}">
        <p14:creationId xmlns:p14="http://schemas.microsoft.com/office/powerpoint/2010/main" val="39830095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6B66DC4-5CF5-DD5E-0FE2-9851DDA82E77}"/>
              </a:ext>
            </a:extLst>
          </p:cNvPr>
          <p:cNvSpPr>
            <a:spLocks noGrp="1"/>
          </p:cNvSpPr>
          <p:nvPr>
            <p:ph type="title"/>
          </p:nvPr>
        </p:nvSpPr>
        <p:spPr>
          <a:xfrm>
            <a:off x="1666467" y="1109606"/>
            <a:ext cx="13017720" cy="793748"/>
          </a:xfrm>
        </p:spPr>
        <p:txBody>
          <a:bodyPr vert="horz" lIns="91440" tIns="45720" rIns="91440" bIns="45720" rtlCol="0" anchor="ctr">
            <a:normAutofit fontScale="90000"/>
          </a:bodyPr>
          <a:lstStyle/>
          <a:p>
            <a:pPr>
              <a:lnSpc>
                <a:spcPct val="100000"/>
              </a:lnSpc>
              <a:spcAft>
                <a:spcPts val="300"/>
              </a:spcAft>
            </a:pPr>
            <a:r>
              <a:rPr lang="el-GR" sz="5400" b="1" u="sng" dirty="0">
                <a:solidFill>
                  <a:srgbClr val="19BEDE"/>
                </a:solidFill>
                <a:uFill>
                  <a:solidFill>
                    <a:srgbClr val="79CA4C"/>
                  </a:solidFill>
                </a:uFill>
                <a:latin typeface="Trebuchet MS" panose="020B0603020202020204" pitchFamily="34" charset="0"/>
              </a:rPr>
              <a:t>Οδηγός Τήρησης Μέτρων </a:t>
            </a:r>
            <a:r>
              <a:rPr lang="el-GR" sz="5400" b="1" u="sng" dirty="0" err="1">
                <a:solidFill>
                  <a:srgbClr val="19BEDE"/>
                </a:solidFill>
                <a:uFill>
                  <a:solidFill>
                    <a:srgbClr val="79CA4C"/>
                  </a:solidFill>
                </a:uFill>
                <a:latin typeface="Trebuchet MS" panose="020B0603020202020204" pitchFamily="34" charset="0"/>
              </a:rPr>
              <a:t>Π&amp;Ε</a:t>
            </a:r>
            <a:endParaRPr lang="el-GR" sz="5400" b="1" u="sng" dirty="0">
              <a:solidFill>
                <a:srgbClr val="19BEDE"/>
              </a:solidFill>
              <a:uFill>
                <a:solidFill>
                  <a:srgbClr val="79CA4C"/>
                </a:solidFill>
              </a:uFill>
              <a:latin typeface="Trebuchet MS" panose="020B0603020202020204" pitchFamily="34" charset="0"/>
            </a:endParaRPr>
          </a:p>
        </p:txBody>
      </p:sp>
      <p:sp>
        <p:nvSpPr>
          <p:cNvPr id="19" name="TextBox 18">
            <a:extLst>
              <a:ext uri="{FF2B5EF4-FFF2-40B4-BE49-F238E27FC236}">
                <a16:creationId xmlns:a16="http://schemas.microsoft.com/office/drawing/2014/main" id="{0A6B94A1-09C7-936C-D9C4-DDB373BADE6E}"/>
              </a:ext>
            </a:extLst>
          </p:cNvPr>
          <p:cNvSpPr txBox="1"/>
          <p:nvPr/>
        </p:nvSpPr>
        <p:spPr>
          <a:xfrm>
            <a:off x="1666467" y="2586811"/>
            <a:ext cx="13214943" cy="2231380"/>
          </a:xfrm>
          <a:prstGeom prst="rect">
            <a:avLst/>
          </a:prstGeom>
          <a:noFill/>
        </p:spPr>
        <p:txBody>
          <a:bodyPr wrap="square" rtlCol="0">
            <a:spAutoFit/>
          </a:bodyPr>
          <a:lstStyle/>
          <a:p>
            <a:pPr marL="571500" marR="0" lvl="0" indent="-571500" algn="l" defTabSz="1821805" rtl="0" eaLnBrk="1" fontAlgn="auto" latinLnBrk="0" hangingPunct="1">
              <a:lnSpc>
                <a:spcPct val="100000"/>
              </a:lnSpc>
              <a:spcBef>
                <a:spcPts val="0"/>
              </a:spcBef>
              <a:spcAft>
                <a:spcPts val="0"/>
              </a:spcAft>
              <a:buClr>
                <a:srgbClr val="92D050"/>
              </a:buClr>
              <a:buSzTx/>
              <a:buFont typeface="Wingdings" panose="05000000000000000000" pitchFamily="2" charset="2"/>
              <a:buChar char="Ø"/>
              <a:tabLst/>
              <a:defRPr/>
            </a:pPr>
            <a:r>
              <a:rPr kumimoji="0" lang="el-GR" sz="3700" b="0" i="0"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Επικαιροποιήθηκε</a:t>
            </a:r>
            <a:r>
              <a:rPr kumimoji="0" lang="el-GR" sz="37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τον 10/2025 ο Οδηγός Τήρησης μέτρων Πληροφόρησης &amp; Επικοινωνίας - Υποχρεώσεις Δικαιούχων</a:t>
            </a:r>
          </a:p>
          <a:p>
            <a:pPr marL="0" marR="0" lvl="0" indent="0" algn="l" defTabSz="1821805" rtl="0" eaLnBrk="1" fontAlgn="auto" latinLnBrk="0" hangingPunct="1">
              <a:lnSpc>
                <a:spcPct val="100000"/>
              </a:lnSpc>
              <a:spcBef>
                <a:spcPts val="0"/>
              </a:spcBef>
              <a:spcAft>
                <a:spcPts val="0"/>
              </a:spcAft>
              <a:buClr>
                <a:srgbClr val="92D050"/>
              </a:buClr>
              <a:buSzTx/>
              <a:buFontTx/>
              <a:buNone/>
              <a:tabLst/>
              <a:defRPr/>
            </a:pPr>
            <a:endParaRPr kumimoji="0" lang="el-GR" sz="37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a:p>
            <a:pPr marL="0" marR="0" lvl="0" indent="0" algn="l" defTabSz="1821805" rtl="0" eaLnBrk="1" fontAlgn="auto" latinLnBrk="0" hangingPunct="1">
              <a:lnSpc>
                <a:spcPct val="100000"/>
              </a:lnSpc>
              <a:spcBef>
                <a:spcPts val="0"/>
              </a:spcBef>
              <a:spcAft>
                <a:spcPts val="0"/>
              </a:spcAft>
              <a:buClr>
                <a:srgbClr val="92D050"/>
              </a:buClr>
              <a:buSzTx/>
              <a:buFontTx/>
              <a:buNone/>
              <a:tabLst/>
              <a:defRPr/>
            </a:pPr>
            <a:r>
              <a:rPr kumimoji="0" lang="fr-FR" sz="28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https://espa-anthropinodynamiko.gr/dhmosiothta/ypochreoseis-dikaioychon/</a:t>
            </a:r>
            <a:endParaRPr kumimoji="0" lang="el-GR" sz="28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p:txBody>
      </p:sp>
      <p:sp>
        <p:nvSpPr>
          <p:cNvPr id="20" name="Τίτλος 1">
            <a:extLst>
              <a:ext uri="{FF2B5EF4-FFF2-40B4-BE49-F238E27FC236}">
                <a16:creationId xmlns:a16="http://schemas.microsoft.com/office/drawing/2014/main" id="{7736E1D3-C40D-60B6-B1E8-BF04F15887CB}"/>
              </a:ext>
            </a:extLst>
          </p:cNvPr>
          <p:cNvSpPr txBox="1">
            <a:spLocks/>
          </p:cNvSpPr>
          <p:nvPr/>
        </p:nvSpPr>
        <p:spPr>
          <a:xfrm>
            <a:off x="1505103" y="6388113"/>
            <a:ext cx="14227955" cy="981702"/>
          </a:xfrm>
          <a:prstGeom prst="rect">
            <a:avLst/>
          </a:prstGeom>
        </p:spPr>
        <p:txBody>
          <a:bodyPr vert="horz" lIns="91440" tIns="45720" rIns="91440" bIns="45720" rtlCol="0" anchor="ctr">
            <a:normAutofit fontScale="90000"/>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pPr marL="0" marR="0" lvl="0" indent="0" algn="l" defTabSz="1818010" rtl="0" eaLnBrk="1" fontAlgn="auto" latinLnBrk="0" hangingPunct="1">
              <a:lnSpc>
                <a:spcPct val="100000"/>
              </a:lnSpc>
              <a:spcBef>
                <a:spcPct val="0"/>
              </a:spcBef>
              <a:spcAft>
                <a:spcPts val="0"/>
              </a:spcAft>
              <a:buClrTx/>
              <a:buSzTx/>
              <a:buFontTx/>
              <a:buNone/>
              <a:tabLst/>
              <a:defRPr/>
            </a:pPr>
            <a:r>
              <a:rPr kumimoji="0" lang="el-GR" sz="4000" b="1" i="0" u="none" strike="noStrike" kern="1200" cap="none" spc="0" normalizeH="0" baseline="0" noProof="0" dirty="0">
                <a:ln>
                  <a:noFill/>
                </a:ln>
                <a:solidFill>
                  <a:srgbClr val="19BEDE"/>
                </a:solidFill>
                <a:effectLst/>
                <a:uLnTx/>
                <a:uFillTx/>
                <a:latin typeface="Trebuchet MS" panose="020B0603020202020204" pitchFamily="34" charset="0"/>
                <a:ea typeface="+mj-ea"/>
                <a:cs typeface="+mj-cs"/>
              </a:rPr>
              <a:t>Δίκτυο Υπευθύνων Πληροφόρησης &amp; Ενημέρωσης Δικαιούχων </a:t>
            </a:r>
          </a:p>
        </p:txBody>
      </p:sp>
      <p:sp>
        <p:nvSpPr>
          <p:cNvPr id="21" name="TextBox 20">
            <a:extLst>
              <a:ext uri="{FF2B5EF4-FFF2-40B4-BE49-F238E27FC236}">
                <a16:creationId xmlns:a16="http://schemas.microsoft.com/office/drawing/2014/main" id="{CFF29C61-5B87-8A78-3F6E-2ED40570A2EF}"/>
              </a:ext>
            </a:extLst>
          </p:cNvPr>
          <p:cNvSpPr txBox="1"/>
          <p:nvPr/>
        </p:nvSpPr>
        <p:spPr>
          <a:xfrm>
            <a:off x="1306853" y="7942982"/>
            <a:ext cx="13574557" cy="1800493"/>
          </a:xfrm>
          <a:prstGeom prst="rect">
            <a:avLst/>
          </a:prstGeom>
          <a:noFill/>
        </p:spPr>
        <p:txBody>
          <a:bodyPr wrap="square" rtlCol="0">
            <a:spAutoFit/>
          </a:bodyPr>
          <a:lstStyle/>
          <a:p>
            <a:pPr marL="571500" marR="0" lvl="0" indent="-571500" algn="l" defTabSz="1821805" rtl="0" eaLnBrk="1" fontAlgn="auto" latinLnBrk="0" hangingPunct="1">
              <a:lnSpc>
                <a:spcPct val="100000"/>
              </a:lnSpc>
              <a:spcBef>
                <a:spcPts val="0"/>
              </a:spcBef>
              <a:spcAft>
                <a:spcPts val="0"/>
              </a:spcAft>
              <a:buClr>
                <a:srgbClr val="92D050"/>
              </a:buClr>
              <a:buSzTx/>
              <a:buFont typeface="Wingdings" panose="05000000000000000000" pitchFamily="2" charset="2"/>
              <a:buChar char="Ø"/>
              <a:tabLst/>
              <a:defRPr/>
            </a:pPr>
            <a:r>
              <a:rPr kumimoji="0" lang="el-GR" sz="37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Έχουν οριστεί οι Υπεύθυνοι Πληροφόρησης &amp; Ενημέρωσης από τους περισσότερους δικαιούχους, στο πλαίσιο λειτουργίας</a:t>
            </a:r>
            <a:r>
              <a:rPr kumimoji="0" lang="en-US" sz="37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a:t>
            </a:r>
            <a:r>
              <a:rPr kumimoji="0" lang="el-GR" sz="37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του Δικτύου</a:t>
            </a:r>
          </a:p>
        </p:txBody>
      </p:sp>
      <p:pic>
        <p:nvPicPr>
          <p:cNvPr id="6" name="Εικόνα 5">
            <a:extLst>
              <a:ext uri="{FF2B5EF4-FFF2-40B4-BE49-F238E27FC236}">
                <a16:creationId xmlns:a16="http://schemas.microsoft.com/office/drawing/2014/main" id="{47012064-44AE-E340-A7BB-33515E2312E4}"/>
              </a:ext>
            </a:extLst>
          </p:cNvPr>
          <p:cNvPicPr>
            <a:picLocks noChangeAspect="1"/>
          </p:cNvPicPr>
          <p:nvPr/>
        </p:nvPicPr>
        <p:blipFill>
          <a:blip r:embed="rId2"/>
          <a:stretch>
            <a:fillRect/>
          </a:stretch>
        </p:blipFill>
        <p:spPr>
          <a:xfrm>
            <a:off x="16148648" y="950259"/>
            <a:ext cx="6784037" cy="10542495"/>
          </a:xfrm>
          <a:prstGeom prst="rect">
            <a:avLst/>
          </a:prstGeom>
        </p:spPr>
      </p:pic>
    </p:spTree>
    <p:extLst>
      <p:ext uri="{BB962C8B-B14F-4D97-AF65-F5344CB8AC3E}">
        <p14:creationId xmlns:p14="http://schemas.microsoft.com/office/powerpoint/2010/main" val="779270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Ορθογώνιο 2">
            <a:extLst>
              <a:ext uri="{FF2B5EF4-FFF2-40B4-BE49-F238E27FC236}">
                <a16:creationId xmlns:a16="http://schemas.microsoft.com/office/drawing/2014/main" id="{A6A84B87-1D86-4CAA-B3F7-7C8AE1C806FE}"/>
              </a:ext>
            </a:extLst>
          </p:cNvPr>
          <p:cNvSpPr/>
          <p:nvPr/>
        </p:nvSpPr>
        <p:spPr>
          <a:xfrm>
            <a:off x="14695013" y="12631717"/>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(12/11/2025)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Εικόνα 5">
            <a:extLst>
              <a:ext uri="{FF2B5EF4-FFF2-40B4-BE49-F238E27FC236}">
                <a16:creationId xmlns:a16="http://schemas.microsoft.com/office/drawing/2014/main" id="{765C5538-D1CB-4A76-9D21-165100C585C4}"/>
              </a:ext>
            </a:extLst>
          </p:cNvPr>
          <p:cNvPicPr>
            <a:picLocks noChangeAspect="1"/>
          </p:cNvPicPr>
          <p:nvPr/>
        </p:nvPicPr>
        <p:blipFill>
          <a:blip r:embed="rId2"/>
          <a:stretch>
            <a:fillRect/>
          </a:stretch>
        </p:blipFill>
        <p:spPr>
          <a:xfrm>
            <a:off x="1729047" y="1736386"/>
            <a:ext cx="20366182" cy="10243228"/>
          </a:xfrm>
          <a:prstGeom prst="rect">
            <a:avLst/>
          </a:prstGeom>
        </p:spPr>
      </p:pic>
    </p:spTree>
    <p:extLst>
      <p:ext uri="{BB962C8B-B14F-4D97-AF65-F5344CB8AC3E}">
        <p14:creationId xmlns:p14="http://schemas.microsoft.com/office/powerpoint/2010/main" val="4944630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7FBC777-9339-2F1A-073D-845FB5F88770}"/>
              </a:ext>
            </a:extLst>
          </p:cNvPr>
          <p:cNvSpPr>
            <a:spLocks noGrp="1"/>
          </p:cNvSpPr>
          <p:nvPr>
            <p:ph type="title"/>
          </p:nvPr>
        </p:nvSpPr>
        <p:spPr/>
        <p:txBody>
          <a:bodyPr>
            <a:normAutofit/>
          </a:bodyPr>
          <a:lstStyle/>
          <a:p>
            <a:r>
              <a:rPr lang="el-GR" sz="5400" b="1" u="sng" dirty="0">
                <a:uFill>
                  <a:solidFill>
                    <a:srgbClr val="79CA4C"/>
                  </a:solidFill>
                </a:uFill>
              </a:rPr>
              <a:t>Ιστοσελίδα Προγράμματος</a:t>
            </a:r>
            <a:endParaRPr lang="el-GR" sz="5400" u="sng" dirty="0">
              <a:uFill>
                <a:solidFill>
                  <a:srgbClr val="79CA4C"/>
                </a:solidFill>
              </a:uFill>
            </a:endParaRPr>
          </a:p>
        </p:txBody>
      </p:sp>
      <p:sp>
        <p:nvSpPr>
          <p:cNvPr id="3" name="Θέση περιεχομένου 2">
            <a:extLst>
              <a:ext uri="{FF2B5EF4-FFF2-40B4-BE49-F238E27FC236}">
                <a16:creationId xmlns:a16="http://schemas.microsoft.com/office/drawing/2014/main" id="{2E52EB75-F33B-F8B6-D020-C354382CF9AB}"/>
              </a:ext>
            </a:extLst>
          </p:cNvPr>
          <p:cNvSpPr>
            <a:spLocks noGrp="1"/>
          </p:cNvSpPr>
          <p:nvPr>
            <p:ph idx="1"/>
          </p:nvPr>
        </p:nvSpPr>
        <p:spPr>
          <a:xfrm>
            <a:off x="681319" y="2294967"/>
            <a:ext cx="11438090" cy="5629833"/>
          </a:xfrm>
        </p:spPr>
        <p:txBody>
          <a:bodyPr>
            <a:normAutofit lnSpcReduction="10000"/>
          </a:bodyPr>
          <a:lstStyle/>
          <a:p>
            <a:pPr marL="717550" indent="-717550">
              <a:buClr>
                <a:srgbClr val="79CA4C"/>
              </a:buClr>
              <a:buFont typeface="Wingdings" panose="05000000000000000000" pitchFamily="2" charset="2"/>
              <a:buChar char="Ø"/>
            </a:pPr>
            <a:r>
              <a:rPr lang="el-GR" sz="3200" dirty="0"/>
              <a:t>Αναρτώνται ανελλιπώς:</a:t>
            </a:r>
          </a:p>
          <a:p>
            <a:pPr marL="1076325" lvl="1" indent="-454025">
              <a:lnSpc>
                <a:spcPct val="100000"/>
              </a:lnSpc>
              <a:buClr>
                <a:srgbClr val="79CA4C"/>
              </a:buClr>
            </a:pPr>
            <a:r>
              <a:rPr lang="el-GR" sz="2800" dirty="0"/>
              <a:t>ο</a:t>
            </a:r>
            <a:r>
              <a:rPr lang="el-GR" sz="3200" dirty="0"/>
              <a:t> </a:t>
            </a:r>
            <a:r>
              <a:rPr lang="el-GR" sz="2800" dirty="0"/>
              <a:t>Προγραμματισμός Προσκλήσεων </a:t>
            </a:r>
          </a:p>
          <a:p>
            <a:pPr marL="1076325" lvl="1" indent="-454025">
              <a:lnSpc>
                <a:spcPct val="100000"/>
              </a:lnSpc>
              <a:buClr>
                <a:srgbClr val="79CA4C"/>
              </a:buClr>
            </a:pPr>
            <a:r>
              <a:rPr lang="el-GR" sz="2800" dirty="0"/>
              <a:t>ο Κατάλογος Πράξεων</a:t>
            </a:r>
          </a:p>
          <a:p>
            <a:pPr marL="1076325" lvl="1" indent="-454025">
              <a:lnSpc>
                <a:spcPct val="100000"/>
              </a:lnSpc>
              <a:buClr>
                <a:srgbClr val="79CA4C"/>
              </a:buClr>
            </a:pPr>
            <a:r>
              <a:rPr lang="el-GR" sz="2800" dirty="0"/>
              <a:t>τα Δεδομένα του Προγράμματος</a:t>
            </a:r>
          </a:p>
          <a:p>
            <a:pPr marL="1076325" lvl="1" indent="-454025">
              <a:lnSpc>
                <a:spcPct val="100000"/>
              </a:lnSpc>
              <a:buClr>
                <a:srgbClr val="79CA4C"/>
              </a:buClr>
            </a:pPr>
            <a:r>
              <a:rPr lang="el-GR" sz="2800" dirty="0"/>
              <a:t>οι Προσκλήσεις και οι Αποφάσεις Ένταξης της ΕΥΔ και των </a:t>
            </a:r>
            <a:r>
              <a:rPr lang="el-GR" sz="2800" dirty="0" err="1"/>
              <a:t>ΕΦ</a:t>
            </a:r>
            <a:endParaRPr lang="el-GR" sz="2800" dirty="0"/>
          </a:p>
          <a:p>
            <a:pPr marL="1076325" lvl="1" indent="-454025">
              <a:lnSpc>
                <a:spcPct val="100000"/>
              </a:lnSpc>
              <a:buClr>
                <a:srgbClr val="79CA4C"/>
              </a:buClr>
            </a:pPr>
            <a:r>
              <a:rPr lang="el-GR" sz="3600" b="1" u="sng" dirty="0">
                <a:solidFill>
                  <a:srgbClr val="79CA4C"/>
                </a:solidFill>
                <a:effectLst>
                  <a:outerShdw blurRad="38100" dist="38100" dir="2700000" algn="tl">
                    <a:srgbClr val="000000">
                      <a:alpha val="43137"/>
                    </a:srgbClr>
                  </a:outerShdw>
                </a:effectLst>
              </a:rPr>
              <a:t>ΝΕΟ</a:t>
            </a:r>
            <a:r>
              <a:rPr lang="el-GR" sz="2800" b="1" dirty="0">
                <a:solidFill>
                  <a:srgbClr val="79CA4C"/>
                </a:solidFill>
              </a:rPr>
              <a:t> </a:t>
            </a:r>
            <a:r>
              <a:rPr lang="el-GR" sz="3200" dirty="0"/>
              <a:t>οι </a:t>
            </a:r>
            <a:r>
              <a:rPr lang="el-GR" sz="3200" b="1" dirty="0"/>
              <a:t>Προσκλήσεις Δικαιούχων </a:t>
            </a:r>
            <a:r>
              <a:rPr lang="el-GR" sz="3200" dirty="0"/>
              <a:t>προς ωφελούμενους</a:t>
            </a:r>
          </a:p>
          <a:p>
            <a:pPr marL="717550" indent="-717550">
              <a:lnSpc>
                <a:spcPct val="100000"/>
              </a:lnSpc>
              <a:buClr>
                <a:srgbClr val="79CA4C"/>
              </a:buClr>
              <a:buFont typeface="Wingdings" panose="05000000000000000000" pitchFamily="2" charset="2"/>
              <a:buChar char="Ø"/>
            </a:pPr>
            <a:endParaRPr lang="el-GR" sz="3000" dirty="0"/>
          </a:p>
          <a:p>
            <a:pPr marL="717550" indent="-717550">
              <a:lnSpc>
                <a:spcPct val="100000"/>
              </a:lnSpc>
              <a:buClr>
                <a:srgbClr val="79CA4C"/>
              </a:buClr>
              <a:buFont typeface="Wingdings" panose="05000000000000000000" pitchFamily="2" charset="2"/>
              <a:buChar char="Ø"/>
            </a:pPr>
            <a:r>
              <a:rPr lang="el-GR" sz="3000" dirty="0"/>
              <a:t>Συνεχίζεται ο εμπλουτισμός και βελτίωσή του</a:t>
            </a:r>
            <a:r>
              <a:rPr lang="en-US" sz="3000" dirty="0"/>
              <a:t> </a:t>
            </a:r>
            <a:r>
              <a:rPr lang="el-GR" sz="3000" dirty="0"/>
              <a:t>με περισσότερες πληροφορίες σε πιο εύχρηστο περιβάλλον περιήγησης </a:t>
            </a:r>
          </a:p>
        </p:txBody>
      </p:sp>
      <p:sp>
        <p:nvSpPr>
          <p:cNvPr id="11" name="TextBox 10">
            <a:extLst>
              <a:ext uri="{FF2B5EF4-FFF2-40B4-BE49-F238E27FC236}">
                <a16:creationId xmlns:a16="http://schemas.microsoft.com/office/drawing/2014/main" id="{DA18A368-870F-0C76-8391-910156E31652}"/>
              </a:ext>
            </a:extLst>
          </p:cNvPr>
          <p:cNvSpPr txBox="1"/>
          <p:nvPr/>
        </p:nvSpPr>
        <p:spPr>
          <a:xfrm>
            <a:off x="12765741" y="1670669"/>
            <a:ext cx="9807329" cy="830998"/>
          </a:xfrm>
          <a:prstGeom prst="rect">
            <a:avLst/>
          </a:prstGeom>
          <a:noFill/>
        </p:spPr>
        <p:txBody>
          <a:bodyPr wrap="square" rtlCol="0">
            <a:spAutoFit/>
          </a:bodyPr>
          <a:lstStyle/>
          <a:p>
            <a:pPr marL="0" marR="0" lvl="0" indent="0" algn="ctr" defTabSz="1821805" rtl="0" eaLnBrk="1" fontAlgn="auto" latinLnBrk="0" hangingPunct="1">
              <a:lnSpc>
                <a:spcPct val="100000"/>
              </a:lnSpc>
              <a:spcBef>
                <a:spcPts val="0"/>
              </a:spcBef>
              <a:spcAft>
                <a:spcPts val="0"/>
              </a:spcAft>
              <a:buClrTx/>
              <a:buSzTx/>
              <a:buFontTx/>
              <a:buNone/>
              <a:tabLst/>
              <a:defRPr/>
            </a:pPr>
            <a:r>
              <a:rPr kumimoji="0" lang="fr-FR" sz="4800" b="1" i="0" u="none" strike="noStrike" kern="1200" cap="none" spc="0" normalizeH="0" baseline="0" noProof="0" dirty="0">
                <a:ln>
                  <a:noFill/>
                </a:ln>
                <a:solidFill>
                  <a:srgbClr val="79CA4C"/>
                </a:solidFill>
                <a:effectLst/>
                <a:uLnTx/>
                <a:uFillTx/>
                <a:latin typeface="Calibri" panose="020F0502020204030204"/>
                <a:ea typeface="+mn-ea"/>
                <a:cs typeface="+mn-cs"/>
                <a:hlinkClick r:id="rId2">
                  <a:extLst>
                    <a:ext uri="{A12FA001-AC4F-418D-AE19-62706E023703}">
                      <ahyp:hlinkClr xmlns:ahyp="http://schemas.microsoft.com/office/drawing/2018/hyperlinkcolor" val="tx"/>
                    </a:ext>
                  </a:extLst>
                </a:hlinkClick>
              </a:rPr>
              <a:t>Home - espa-anthropinodynamiko.gr</a:t>
            </a:r>
            <a:endParaRPr kumimoji="0" lang="el-GR" sz="4800" b="1" i="0" u="none" strike="noStrike" kern="1200" cap="none" spc="0" normalizeH="0" baseline="0" noProof="0" dirty="0">
              <a:ln>
                <a:noFill/>
              </a:ln>
              <a:solidFill>
                <a:srgbClr val="79CA4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DBE432E-81FB-1E70-05B1-CF60776A2B6D}"/>
              </a:ext>
            </a:extLst>
          </p:cNvPr>
          <p:cNvSpPr txBox="1"/>
          <p:nvPr/>
        </p:nvSpPr>
        <p:spPr>
          <a:xfrm>
            <a:off x="5889812" y="8371322"/>
            <a:ext cx="11456893" cy="3847207"/>
          </a:xfrm>
          <a:custGeom>
            <a:avLst/>
            <a:gdLst>
              <a:gd name="connsiteX0" fmla="*/ 0 w 11456893"/>
              <a:gd name="connsiteY0" fmla="*/ 0 h 3847207"/>
              <a:gd name="connsiteX1" fmla="*/ 801983 w 11456893"/>
              <a:gd name="connsiteY1" fmla="*/ 0 h 3847207"/>
              <a:gd name="connsiteX2" fmla="*/ 1031120 w 11456893"/>
              <a:gd name="connsiteY2" fmla="*/ 0 h 3847207"/>
              <a:gd name="connsiteX3" fmla="*/ 1489396 w 11456893"/>
              <a:gd name="connsiteY3" fmla="*/ 0 h 3847207"/>
              <a:gd name="connsiteX4" fmla="*/ 2062241 w 11456893"/>
              <a:gd name="connsiteY4" fmla="*/ 0 h 3847207"/>
              <a:gd name="connsiteX5" fmla="*/ 2291379 w 11456893"/>
              <a:gd name="connsiteY5" fmla="*/ 0 h 3847207"/>
              <a:gd name="connsiteX6" fmla="*/ 2520516 w 11456893"/>
              <a:gd name="connsiteY6" fmla="*/ 0 h 3847207"/>
              <a:gd name="connsiteX7" fmla="*/ 2978792 w 11456893"/>
              <a:gd name="connsiteY7" fmla="*/ 0 h 3847207"/>
              <a:gd name="connsiteX8" fmla="*/ 3322499 w 11456893"/>
              <a:gd name="connsiteY8" fmla="*/ 0 h 3847207"/>
              <a:gd name="connsiteX9" fmla="*/ 4009913 w 11456893"/>
              <a:gd name="connsiteY9" fmla="*/ 0 h 3847207"/>
              <a:gd name="connsiteX10" fmla="*/ 4582757 w 11456893"/>
              <a:gd name="connsiteY10" fmla="*/ 0 h 3847207"/>
              <a:gd name="connsiteX11" fmla="*/ 5041033 w 11456893"/>
              <a:gd name="connsiteY11" fmla="*/ 0 h 3847207"/>
              <a:gd name="connsiteX12" fmla="*/ 5384740 w 11456893"/>
              <a:gd name="connsiteY12" fmla="*/ 0 h 3847207"/>
              <a:gd name="connsiteX13" fmla="*/ 6072153 w 11456893"/>
              <a:gd name="connsiteY13" fmla="*/ 0 h 3847207"/>
              <a:gd name="connsiteX14" fmla="*/ 6530429 w 11456893"/>
              <a:gd name="connsiteY14" fmla="*/ 0 h 3847207"/>
              <a:gd name="connsiteX15" fmla="*/ 6874136 w 11456893"/>
              <a:gd name="connsiteY15" fmla="*/ 0 h 3847207"/>
              <a:gd name="connsiteX16" fmla="*/ 7676118 w 11456893"/>
              <a:gd name="connsiteY16" fmla="*/ 0 h 3847207"/>
              <a:gd name="connsiteX17" fmla="*/ 8248963 w 11456893"/>
              <a:gd name="connsiteY17" fmla="*/ 0 h 3847207"/>
              <a:gd name="connsiteX18" fmla="*/ 8821808 w 11456893"/>
              <a:gd name="connsiteY18" fmla="*/ 0 h 3847207"/>
              <a:gd name="connsiteX19" fmla="*/ 9280083 w 11456893"/>
              <a:gd name="connsiteY19" fmla="*/ 0 h 3847207"/>
              <a:gd name="connsiteX20" fmla="*/ 9852928 w 11456893"/>
              <a:gd name="connsiteY20" fmla="*/ 0 h 3847207"/>
              <a:gd name="connsiteX21" fmla="*/ 10196635 w 11456893"/>
              <a:gd name="connsiteY21" fmla="*/ 0 h 3847207"/>
              <a:gd name="connsiteX22" fmla="*/ 10425773 w 11456893"/>
              <a:gd name="connsiteY22" fmla="*/ 0 h 3847207"/>
              <a:gd name="connsiteX23" fmla="*/ 10654910 w 11456893"/>
              <a:gd name="connsiteY23" fmla="*/ 0 h 3847207"/>
              <a:gd name="connsiteX24" fmla="*/ 11456893 w 11456893"/>
              <a:gd name="connsiteY24" fmla="*/ 0 h 3847207"/>
              <a:gd name="connsiteX25" fmla="*/ 11456893 w 11456893"/>
              <a:gd name="connsiteY25" fmla="*/ 472657 h 3847207"/>
              <a:gd name="connsiteX26" fmla="*/ 11456893 w 11456893"/>
              <a:gd name="connsiteY26" fmla="*/ 983786 h 3847207"/>
              <a:gd name="connsiteX27" fmla="*/ 11456893 w 11456893"/>
              <a:gd name="connsiteY27" fmla="*/ 1610331 h 3847207"/>
              <a:gd name="connsiteX28" fmla="*/ 11456893 w 11456893"/>
              <a:gd name="connsiteY28" fmla="*/ 2198404 h 3847207"/>
              <a:gd name="connsiteX29" fmla="*/ 11456893 w 11456893"/>
              <a:gd name="connsiteY29" fmla="*/ 2748005 h 3847207"/>
              <a:gd name="connsiteX30" fmla="*/ 11456893 w 11456893"/>
              <a:gd name="connsiteY30" fmla="*/ 3374550 h 3847207"/>
              <a:gd name="connsiteX31" fmla="*/ 11456893 w 11456893"/>
              <a:gd name="connsiteY31" fmla="*/ 3847207 h 3847207"/>
              <a:gd name="connsiteX32" fmla="*/ 11227755 w 11456893"/>
              <a:gd name="connsiteY32" fmla="*/ 3847207 h 3847207"/>
              <a:gd name="connsiteX33" fmla="*/ 10654910 w 11456893"/>
              <a:gd name="connsiteY33" fmla="*/ 3847207 h 3847207"/>
              <a:gd name="connsiteX34" fmla="*/ 9967497 w 11456893"/>
              <a:gd name="connsiteY34" fmla="*/ 3847207 h 3847207"/>
              <a:gd name="connsiteX35" fmla="*/ 9394652 w 11456893"/>
              <a:gd name="connsiteY35" fmla="*/ 3847207 h 3847207"/>
              <a:gd name="connsiteX36" fmla="*/ 8592670 w 11456893"/>
              <a:gd name="connsiteY36" fmla="*/ 3847207 h 3847207"/>
              <a:gd name="connsiteX37" fmla="*/ 8248963 w 11456893"/>
              <a:gd name="connsiteY37" fmla="*/ 3847207 h 3847207"/>
              <a:gd name="connsiteX38" fmla="*/ 7905256 w 11456893"/>
              <a:gd name="connsiteY38" fmla="*/ 3847207 h 3847207"/>
              <a:gd name="connsiteX39" fmla="*/ 7561549 w 11456893"/>
              <a:gd name="connsiteY39" fmla="*/ 3847207 h 3847207"/>
              <a:gd name="connsiteX40" fmla="*/ 7332412 w 11456893"/>
              <a:gd name="connsiteY40" fmla="*/ 3847207 h 3847207"/>
              <a:gd name="connsiteX41" fmla="*/ 6759567 w 11456893"/>
              <a:gd name="connsiteY41" fmla="*/ 3847207 h 3847207"/>
              <a:gd name="connsiteX42" fmla="*/ 6415860 w 11456893"/>
              <a:gd name="connsiteY42" fmla="*/ 3847207 h 3847207"/>
              <a:gd name="connsiteX43" fmla="*/ 6072153 w 11456893"/>
              <a:gd name="connsiteY43" fmla="*/ 3847207 h 3847207"/>
              <a:gd name="connsiteX44" fmla="*/ 5843015 w 11456893"/>
              <a:gd name="connsiteY44" fmla="*/ 3847207 h 3847207"/>
              <a:gd name="connsiteX45" fmla="*/ 5613878 w 11456893"/>
              <a:gd name="connsiteY45" fmla="*/ 3847207 h 3847207"/>
              <a:gd name="connsiteX46" fmla="*/ 5155602 w 11456893"/>
              <a:gd name="connsiteY46" fmla="*/ 3847207 h 3847207"/>
              <a:gd name="connsiteX47" fmla="*/ 4811895 w 11456893"/>
              <a:gd name="connsiteY47" fmla="*/ 3847207 h 3847207"/>
              <a:gd name="connsiteX48" fmla="*/ 4353619 w 11456893"/>
              <a:gd name="connsiteY48" fmla="*/ 3847207 h 3847207"/>
              <a:gd name="connsiteX49" fmla="*/ 4124481 w 11456893"/>
              <a:gd name="connsiteY49" fmla="*/ 3847207 h 3847207"/>
              <a:gd name="connsiteX50" fmla="*/ 3322499 w 11456893"/>
              <a:gd name="connsiteY50" fmla="*/ 3847207 h 3847207"/>
              <a:gd name="connsiteX51" fmla="*/ 2978792 w 11456893"/>
              <a:gd name="connsiteY51" fmla="*/ 3847207 h 3847207"/>
              <a:gd name="connsiteX52" fmla="*/ 2635085 w 11456893"/>
              <a:gd name="connsiteY52" fmla="*/ 3847207 h 3847207"/>
              <a:gd name="connsiteX53" fmla="*/ 2062241 w 11456893"/>
              <a:gd name="connsiteY53" fmla="*/ 3847207 h 3847207"/>
              <a:gd name="connsiteX54" fmla="*/ 1260258 w 11456893"/>
              <a:gd name="connsiteY54" fmla="*/ 3847207 h 3847207"/>
              <a:gd name="connsiteX55" fmla="*/ 916551 w 11456893"/>
              <a:gd name="connsiteY55" fmla="*/ 3847207 h 3847207"/>
              <a:gd name="connsiteX56" fmla="*/ 0 w 11456893"/>
              <a:gd name="connsiteY56" fmla="*/ 3847207 h 3847207"/>
              <a:gd name="connsiteX57" fmla="*/ 0 w 11456893"/>
              <a:gd name="connsiteY57" fmla="*/ 3374550 h 3847207"/>
              <a:gd name="connsiteX58" fmla="*/ 0 w 11456893"/>
              <a:gd name="connsiteY58" fmla="*/ 2901893 h 3847207"/>
              <a:gd name="connsiteX59" fmla="*/ 0 w 11456893"/>
              <a:gd name="connsiteY59" fmla="*/ 2429236 h 3847207"/>
              <a:gd name="connsiteX60" fmla="*/ 0 w 11456893"/>
              <a:gd name="connsiteY60" fmla="*/ 1841163 h 3847207"/>
              <a:gd name="connsiteX61" fmla="*/ 0 w 11456893"/>
              <a:gd name="connsiteY61" fmla="*/ 1368506 h 3847207"/>
              <a:gd name="connsiteX62" fmla="*/ 0 w 11456893"/>
              <a:gd name="connsiteY62" fmla="*/ 741961 h 3847207"/>
              <a:gd name="connsiteX63" fmla="*/ 0 w 11456893"/>
              <a:gd name="connsiteY63" fmla="*/ 0 h 384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1456893" h="3847207" extrusionOk="0">
                <a:moveTo>
                  <a:pt x="0" y="0"/>
                </a:moveTo>
                <a:cubicBezTo>
                  <a:pt x="362643" y="-50765"/>
                  <a:pt x="415680" y="57351"/>
                  <a:pt x="801983" y="0"/>
                </a:cubicBezTo>
                <a:cubicBezTo>
                  <a:pt x="1188286" y="-57351"/>
                  <a:pt x="932040" y="4150"/>
                  <a:pt x="1031120" y="0"/>
                </a:cubicBezTo>
                <a:cubicBezTo>
                  <a:pt x="1130200" y="-4150"/>
                  <a:pt x="1365780" y="12496"/>
                  <a:pt x="1489396" y="0"/>
                </a:cubicBezTo>
                <a:cubicBezTo>
                  <a:pt x="1613012" y="-12496"/>
                  <a:pt x="1919689" y="61880"/>
                  <a:pt x="2062241" y="0"/>
                </a:cubicBezTo>
                <a:cubicBezTo>
                  <a:pt x="2204793" y="-61880"/>
                  <a:pt x="2229644" y="23566"/>
                  <a:pt x="2291379" y="0"/>
                </a:cubicBezTo>
                <a:cubicBezTo>
                  <a:pt x="2353114" y="-23566"/>
                  <a:pt x="2468691" y="24685"/>
                  <a:pt x="2520516" y="0"/>
                </a:cubicBezTo>
                <a:cubicBezTo>
                  <a:pt x="2572341" y="-24685"/>
                  <a:pt x="2865321" y="29770"/>
                  <a:pt x="2978792" y="0"/>
                </a:cubicBezTo>
                <a:cubicBezTo>
                  <a:pt x="3092263" y="-29770"/>
                  <a:pt x="3159948" y="14994"/>
                  <a:pt x="3322499" y="0"/>
                </a:cubicBezTo>
                <a:cubicBezTo>
                  <a:pt x="3485050" y="-14994"/>
                  <a:pt x="3706108" y="66135"/>
                  <a:pt x="4009913" y="0"/>
                </a:cubicBezTo>
                <a:cubicBezTo>
                  <a:pt x="4313718" y="-66135"/>
                  <a:pt x="4384170" y="49671"/>
                  <a:pt x="4582757" y="0"/>
                </a:cubicBezTo>
                <a:cubicBezTo>
                  <a:pt x="4781344" y="-49671"/>
                  <a:pt x="4818458" y="4866"/>
                  <a:pt x="5041033" y="0"/>
                </a:cubicBezTo>
                <a:cubicBezTo>
                  <a:pt x="5263608" y="-4866"/>
                  <a:pt x="5298613" y="37561"/>
                  <a:pt x="5384740" y="0"/>
                </a:cubicBezTo>
                <a:cubicBezTo>
                  <a:pt x="5470867" y="-37561"/>
                  <a:pt x="5801408" y="67427"/>
                  <a:pt x="6072153" y="0"/>
                </a:cubicBezTo>
                <a:cubicBezTo>
                  <a:pt x="6342898" y="-67427"/>
                  <a:pt x="6409251" y="26457"/>
                  <a:pt x="6530429" y="0"/>
                </a:cubicBezTo>
                <a:cubicBezTo>
                  <a:pt x="6651607" y="-26457"/>
                  <a:pt x="6781820" y="32934"/>
                  <a:pt x="6874136" y="0"/>
                </a:cubicBezTo>
                <a:cubicBezTo>
                  <a:pt x="6966452" y="-32934"/>
                  <a:pt x="7461436" y="28073"/>
                  <a:pt x="7676118" y="0"/>
                </a:cubicBezTo>
                <a:cubicBezTo>
                  <a:pt x="7890800" y="-28073"/>
                  <a:pt x="7970036" y="844"/>
                  <a:pt x="8248963" y="0"/>
                </a:cubicBezTo>
                <a:cubicBezTo>
                  <a:pt x="8527890" y="-844"/>
                  <a:pt x="8569584" y="52749"/>
                  <a:pt x="8821808" y="0"/>
                </a:cubicBezTo>
                <a:cubicBezTo>
                  <a:pt x="9074032" y="-52749"/>
                  <a:pt x="9071968" y="22236"/>
                  <a:pt x="9280083" y="0"/>
                </a:cubicBezTo>
                <a:cubicBezTo>
                  <a:pt x="9488198" y="-22236"/>
                  <a:pt x="9653807" y="37133"/>
                  <a:pt x="9852928" y="0"/>
                </a:cubicBezTo>
                <a:cubicBezTo>
                  <a:pt x="10052049" y="-37133"/>
                  <a:pt x="10048949" y="10249"/>
                  <a:pt x="10196635" y="0"/>
                </a:cubicBezTo>
                <a:cubicBezTo>
                  <a:pt x="10344321" y="-10249"/>
                  <a:pt x="10314714" y="6575"/>
                  <a:pt x="10425773" y="0"/>
                </a:cubicBezTo>
                <a:cubicBezTo>
                  <a:pt x="10536832" y="-6575"/>
                  <a:pt x="10559187" y="17590"/>
                  <a:pt x="10654910" y="0"/>
                </a:cubicBezTo>
                <a:cubicBezTo>
                  <a:pt x="10750633" y="-17590"/>
                  <a:pt x="11190422" y="34030"/>
                  <a:pt x="11456893" y="0"/>
                </a:cubicBezTo>
                <a:cubicBezTo>
                  <a:pt x="11465068" y="95386"/>
                  <a:pt x="11444365" y="246422"/>
                  <a:pt x="11456893" y="472657"/>
                </a:cubicBezTo>
                <a:cubicBezTo>
                  <a:pt x="11469421" y="698892"/>
                  <a:pt x="11404753" y="786799"/>
                  <a:pt x="11456893" y="983786"/>
                </a:cubicBezTo>
                <a:cubicBezTo>
                  <a:pt x="11509033" y="1180773"/>
                  <a:pt x="11446567" y="1371930"/>
                  <a:pt x="11456893" y="1610331"/>
                </a:cubicBezTo>
                <a:cubicBezTo>
                  <a:pt x="11467219" y="1848732"/>
                  <a:pt x="11413427" y="1937092"/>
                  <a:pt x="11456893" y="2198404"/>
                </a:cubicBezTo>
                <a:cubicBezTo>
                  <a:pt x="11500359" y="2459716"/>
                  <a:pt x="11406088" y="2585320"/>
                  <a:pt x="11456893" y="2748005"/>
                </a:cubicBezTo>
                <a:cubicBezTo>
                  <a:pt x="11507698" y="2910690"/>
                  <a:pt x="11452218" y="3065313"/>
                  <a:pt x="11456893" y="3374550"/>
                </a:cubicBezTo>
                <a:cubicBezTo>
                  <a:pt x="11461568" y="3683788"/>
                  <a:pt x="11444739" y="3698447"/>
                  <a:pt x="11456893" y="3847207"/>
                </a:cubicBezTo>
                <a:cubicBezTo>
                  <a:pt x="11361395" y="3862600"/>
                  <a:pt x="11332351" y="3828131"/>
                  <a:pt x="11227755" y="3847207"/>
                </a:cubicBezTo>
                <a:cubicBezTo>
                  <a:pt x="11123159" y="3866283"/>
                  <a:pt x="10909090" y="3842820"/>
                  <a:pt x="10654910" y="3847207"/>
                </a:cubicBezTo>
                <a:cubicBezTo>
                  <a:pt x="10400731" y="3851594"/>
                  <a:pt x="10249890" y="3793888"/>
                  <a:pt x="9967497" y="3847207"/>
                </a:cubicBezTo>
                <a:cubicBezTo>
                  <a:pt x="9685104" y="3900526"/>
                  <a:pt x="9608202" y="3787402"/>
                  <a:pt x="9394652" y="3847207"/>
                </a:cubicBezTo>
                <a:cubicBezTo>
                  <a:pt x="9181103" y="3907012"/>
                  <a:pt x="8783487" y="3844282"/>
                  <a:pt x="8592670" y="3847207"/>
                </a:cubicBezTo>
                <a:cubicBezTo>
                  <a:pt x="8401853" y="3850132"/>
                  <a:pt x="8416989" y="3809939"/>
                  <a:pt x="8248963" y="3847207"/>
                </a:cubicBezTo>
                <a:cubicBezTo>
                  <a:pt x="8080937" y="3884475"/>
                  <a:pt x="8060094" y="3834864"/>
                  <a:pt x="7905256" y="3847207"/>
                </a:cubicBezTo>
                <a:cubicBezTo>
                  <a:pt x="7750418" y="3859550"/>
                  <a:pt x="7715428" y="3817216"/>
                  <a:pt x="7561549" y="3847207"/>
                </a:cubicBezTo>
                <a:cubicBezTo>
                  <a:pt x="7407670" y="3877198"/>
                  <a:pt x="7441917" y="3832930"/>
                  <a:pt x="7332412" y="3847207"/>
                </a:cubicBezTo>
                <a:cubicBezTo>
                  <a:pt x="7222907" y="3861484"/>
                  <a:pt x="7002692" y="3798541"/>
                  <a:pt x="6759567" y="3847207"/>
                </a:cubicBezTo>
                <a:cubicBezTo>
                  <a:pt x="6516443" y="3895873"/>
                  <a:pt x="6533730" y="3840195"/>
                  <a:pt x="6415860" y="3847207"/>
                </a:cubicBezTo>
                <a:cubicBezTo>
                  <a:pt x="6297990" y="3854219"/>
                  <a:pt x="6201834" y="3807781"/>
                  <a:pt x="6072153" y="3847207"/>
                </a:cubicBezTo>
                <a:cubicBezTo>
                  <a:pt x="5942472" y="3886633"/>
                  <a:pt x="5917426" y="3832877"/>
                  <a:pt x="5843015" y="3847207"/>
                </a:cubicBezTo>
                <a:cubicBezTo>
                  <a:pt x="5768604" y="3861537"/>
                  <a:pt x="5698840" y="3821785"/>
                  <a:pt x="5613878" y="3847207"/>
                </a:cubicBezTo>
                <a:cubicBezTo>
                  <a:pt x="5528916" y="3872629"/>
                  <a:pt x="5365897" y="3820609"/>
                  <a:pt x="5155602" y="3847207"/>
                </a:cubicBezTo>
                <a:cubicBezTo>
                  <a:pt x="4945307" y="3873805"/>
                  <a:pt x="4959990" y="3827778"/>
                  <a:pt x="4811895" y="3847207"/>
                </a:cubicBezTo>
                <a:cubicBezTo>
                  <a:pt x="4663800" y="3866636"/>
                  <a:pt x="4539802" y="3837076"/>
                  <a:pt x="4353619" y="3847207"/>
                </a:cubicBezTo>
                <a:cubicBezTo>
                  <a:pt x="4167436" y="3857338"/>
                  <a:pt x="4236394" y="3824121"/>
                  <a:pt x="4124481" y="3847207"/>
                </a:cubicBezTo>
                <a:cubicBezTo>
                  <a:pt x="4012568" y="3870293"/>
                  <a:pt x="3668113" y="3799712"/>
                  <a:pt x="3322499" y="3847207"/>
                </a:cubicBezTo>
                <a:cubicBezTo>
                  <a:pt x="2976885" y="3894702"/>
                  <a:pt x="3052742" y="3839611"/>
                  <a:pt x="2978792" y="3847207"/>
                </a:cubicBezTo>
                <a:cubicBezTo>
                  <a:pt x="2904842" y="3854803"/>
                  <a:pt x="2747233" y="3825181"/>
                  <a:pt x="2635085" y="3847207"/>
                </a:cubicBezTo>
                <a:cubicBezTo>
                  <a:pt x="2522937" y="3869233"/>
                  <a:pt x="2291503" y="3840483"/>
                  <a:pt x="2062241" y="3847207"/>
                </a:cubicBezTo>
                <a:cubicBezTo>
                  <a:pt x="1832979" y="3853931"/>
                  <a:pt x="1504924" y="3774733"/>
                  <a:pt x="1260258" y="3847207"/>
                </a:cubicBezTo>
                <a:cubicBezTo>
                  <a:pt x="1015592" y="3919681"/>
                  <a:pt x="1088096" y="3832434"/>
                  <a:pt x="916551" y="3847207"/>
                </a:cubicBezTo>
                <a:cubicBezTo>
                  <a:pt x="745006" y="3861980"/>
                  <a:pt x="297542" y="3750894"/>
                  <a:pt x="0" y="3847207"/>
                </a:cubicBezTo>
                <a:cubicBezTo>
                  <a:pt x="-35590" y="3670207"/>
                  <a:pt x="25696" y="3557917"/>
                  <a:pt x="0" y="3374550"/>
                </a:cubicBezTo>
                <a:cubicBezTo>
                  <a:pt x="-25696" y="3191183"/>
                  <a:pt x="52985" y="3078366"/>
                  <a:pt x="0" y="2901893"/>
                </a:cubicBezTo>
                <a:cubicBezTo>
                  <a:pt x="-52985" y="2725420"/>
                  <a:pt x="28928" y="2638829"/>
                  <a:pt x="0" y="2429236"/>
                </a:cubicBezTo>
                <a:cubicBezTo>
                  <a:pt x="-28928" y="2219643"/>
                  <a:pt x="55166" y="2086349"/>
                  <a:pt x="0" y="1841163"/>
                </a:cubicBezTo>
                <a:cubicBezTo>
                  <a:pt x="-55166" y="1595977"/>
                  <a:pt x="44379" y="1466841"/>
                  <a:pt x="0" y="1368506"/>
                </a:cubicBezTo>
                <a:cubicBezTo>
                  <a:pt x="-44379" y="1270171"/>
                  <a:pt x="49570" y="901024"/>
                  <a:pt x="0" y="741961"/>
                </a:cubicBezTo>
                <a:cubicBezTo>
                  <a:pt x="-49570" y="582899"/>
                  <a:pt x="62347" y="317488"/>
                  <a:pt x="0" y="0"/>
                </a:cubicBezTo>
                <a:close/>
              </a:path>
            </a:pathLst>
          </a:custGeom>
          <a:noFill/>
          <a:ln w="76200">
            <a:solidFill>
              <a:srgbClr val="92D050"/>
            </a:solidFill>
            <a:extLst>
              <a:ext uri="{C807C97D-BFC1-408E-A445-0C87EB9F89A2}">
                <ask:lineSketchStyleProps xmlns:ask="http://schemas.microsoft.com/office/drawing/2018/sketchyshapes" sd="3781867384">
                  <a:prstGeom prst="rect">
                    <a:avLst/>
                  </a:prstGeom>
                  <ask:type>
                    <ask:lineSketchScribble/>
                  </ask:type>
                </ask:lineSketchStyleProps>
              </a:ext>
            </a:extLst>
          </a:ln>
        </p:spPr>
        <p:txBody>
          <a:bodyPr wrap="square" rtlCol="0">
            <a:spAutoFit/>
          </a:bodyPr>
          <a:lstStyle/>
          <a:p>
            <a:pPr marL="627063" marR="0" lvl="0" indent="0" algn="l" defTabSz="1821805" rtl="0" eaLnBrk="1" fontAlgn="auto" latinLnBrk="0" hangingPunct="1">
              <a:lnSpc>
                <a:spcPct val="100000"/>
              </a:lnSpc>
              <a:spcBef>
                <a:spcPts val="600"/>
              </a:spcBef>
              <a:spcAft>
                <a:spcPts val="600"/>
              </a:spcAft>
              <a:buClr>
                <a:srgbClr val="79CA4C"/>
              </a:buClr>
              <a:buSzTx/>
              <a:buFontTx/>
              <a:buNone/>
              <a:tabLst/>
              <a:defRPr/>
            </a:pPr>
            <a:endParaRPr kumimoji="0" lang="en-US" sz="11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a:p>
            <a:pPr marL="627063" marR="0" lvl="0" indent="0" algn="l" defTabSz="1821805" rtl="0" eaLnBrk="1" fontAlgn="auto" latinLnBrk="0" hangingPunct="1">
              <a:lnSpc>
                <a:spcPct val="100000"/>
              </a:lnSpc>
              <a:spcBef>
                <a:spcPts val="600"/>
              </a:spcBef>
              <a:spcAft>
                <a:spcPts val="600"/>
              </a:spcAft>
              <a:buClr>
                <a:srgbClr val="79CA4C"/>
              </a:buClr>
              <a:buSzTx/>
              <a:buFontTx/>
              <a:buNone/>
              <a:tabLst/>
              <a:defRPr/>
            </a:pPr>
            <a:r>
              <a:rPr kumimoji="0" lang="el-GR" sz="36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Στοιχεία </a:t>
            </a:r>
            <a:r>
              <a:rPr kumimoji="0" lang="el-GR" sz="3600" b="1" i="0"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επισκεψιμότητας</a:t>
            </a:r>
            <a:r>
              <a:rPr kumimoji="0" lang="el-GR" sz="36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a:t>
            </a:r>
          </a:p>
          <a:p>
            <a:pPr marL="1524000" marR="0" lvl="1" indent="-614363" algn="l" defTabSz="1821805" rtl="0" eaLnBrk="1" fontAlgn="auto" latinLnBrk="0" hangingPunct="1">
              <a:lnSpc>
                <a:spcPct val="100000"/>
              </a:lnSpc>
              <a:spcBef>
                <a:spcPts val="600"/>
              </a:spcBef>
              <a:spcAft>
                <a:spcPts val="600"/>
              </a:spcAft>
              <a:buClr>
                <a:srgbClr val="79CA4C"/>
              </a:buClr>
              <a:buSzTx/>
              <a:buFont typeface="Wingdings" panose="05000000000000000000" pitchFamily="2" charset="2"/>
              <a:buChar char="ü"/>
              <a:tabLst/>
              <a:defRPr/>
            </a:pPr>
            <a:r>
              <a:rPr kumimoji="0" lang="el-GR" sz="32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τουλάχιστον</a:t>
            </a:r>
            <a:r>
              <a:rPr kumimoji="0" lang="el-GR" sz="36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a:t>
            </a:r>
            <a:r>
              <a:rPr kumimoji="0" lang="el-GR" sz="3600" b="1"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rPr>
              <a:t>382.350 επισκέψεις</a:t>
            </a:r>
            <a:endParaRPr kumimoji="0" lang="el-GR" sz="36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endParaRPr>
          </a:p>
          <a:p>
            <a:pPr marL="1524000" marR="0" lvl="1" indent="-614363" algn="l" defTabSz="1821805" rtl="0" eaLnBrk="1" fontAlgn="auto" latinLnBrk="0" hangingPunct="1">
              <a:lnSpc>
                <a:spcPct val="100000"/>
              </a:lnSpc>
              <a:spcBef>
                <a:spcPts val="600"/>
              </a:spcBef>
              <a:spcAft>
                <a:spcPts val="600"/>
              </a:spcAft>
              <a:buClr>
                <a:srgbClr val="79CA4C"/>
              </a:buClr>
              <a:buSzTx/>
              <a:buFont typeface="Wingdings" panose="05000000000000000000" pitchFamily="2" charset="2"/>
              <a:buChar char="ü"/>
              <a:tabLst/>
              <a:defRPr/>
            </a:pPr>
            <a:r>
              <a:rPr kumimoji="0" lang="el-GR" sz="32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τουλάχιστον </a:t>
            </a:r>
            <a:r>
              <a:rPr kumimoji="0" lang="el-GR" sz="3600" b="1"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rPr>
              <a:t>30.356 μοναδικοί επισκέπτες </a:t>
            </a:r>
          </a:p>
          <a:p>
            <a:pPr marL="1524000" marR="0" lvl="1" indent="-614363" algn="l" defTabSz="1821805" rtl="0" eaLnBrk="1" fontAlgn="auto" latinLnBrk="0" hangingPunct="1">
              <a:lnSpc>
                <a:spcPct val="100000"/>
              </a:lnSpc>
              <a:spcBef>
                <a:spcPts val="600"/>
              </a:spcBef>
              <a:spcAft>
                <a:spcPts val="600"/>
              </a:spcAft>
              <a:buClr>
                <a:srgbClr val="79CA4C"/>
              </a:buClr>
              <a:buSzTx/>
              <a:buFont typeface="Wingdings" panose="05000000000000000000" pitchFamily="2" charset="2"/>
              <a:buChar char="ü"/>
              <a:tabLst/>
              <a:defRPr/>
            </a:pPr>
            <a:r>
              <a:rPr kumimoji="0" lang="el-GR" sz="32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τουλάχιστον</a:t>
            </a:r>
            <a:r>
              <a:rPr kumimoji="0" lang="el-GR" sz="36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a:t>
            </a:r>
            <a:r>
              <a:rPr kumimoji="0" lang="el-GR" sz="3600" b="1"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rPr>
              <a:t>135.090 </a:t>
            </a:r>
            <a:r>
              <a:rPr kumimoji="0" lang="el-GR" sz="3600" b="1" i="0" u="none" strike="noStrike" kern="1200" cap="none" spc="0" normalizeH="0" baseline="0" noProof="0" dirty="0" err="1">
                <a:ln>
                  <a:noFill/>
                </a:ln>
                <a:solidFill>
                  <a:srgbClr val="19BEDE"/>
                </a:solidFill>
                <a:effectLst/>
                <a:uLnTx/>
                <a:uFillTx/>
                <a:latin typeface="Trebuchet MS" panose="020B0603020202020204" pitchFamily="34" charset="0"/>
                <a:ea typeface="+mn-ea"/>
                <a:cs typeface="+mn-cs"/>
              </a:rPr>
              <a:t>σελιδοπροβολές</a:t>
            </a:r>
            <a:endParaRPr kumimoji="0" lang="el-GR" sz="3600" b="0"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endParaRPr>
          </a:p>
          <a:p>
            <a:pPr marL="896938" marR="0" lvl="0" indent="0" algn="l" defTabSz="1821805" rtl="0" eaLnBrk="1" fontAlgn="auto" latinLnBrk="0" hangingPunct="1">
              <a:lnSpc>
                <a:spcPct val="100000"/>
              </a:lnSpc>
              <a:spcBef>
                <a:spcPts val="1200"/>
              </a:spcBef>
              <a:spcAft>
                <a:spcPts val="1200"/>
              </a:spcAft>
              <a:buClr>
                <a:srgbClr val="79CA4C"/>
              </a:buClr>
              <a:buSzTx/>
              <a:buFontTx/>
              <a:buNone/>
              <a:tabLst/>
              <a:defRPr/>
            </a:pPr>
            <a:r>
              <a:rPr kumimoji="0" lang="el-GR" sz="28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(Πηγή: </a:t>
            </a:r>
            <a:r>
              <a:rPr kumimoji="0" lang="el-GR" sz="2800" b="0" i="1"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Google</a:t>
            </a:r>
            <a:r>
              <a:rPr kumimoji="0" lang="el-GR" sz="28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a:t>
            </a:r>
            <a:r>
              <a:rPr kumimoji="0" lang="el-GR" sz="2800" b="0" i="1"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Analytics</a:t>
            </a:r>
            <a:r>
              <a:rPr kumimoji="0" lang="el-GR" sz="28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a:t>
            </a:r>
          </a:p>
        </p:txBody>
      </p:sp>
      <p:pic>
        <p:nvPicPr>
          <p:cNvPr id="9" name="Εικόνα 8">
            <a:extLst>
              <a:ext uri="{FF2B5EF4-FFF2-40B4-BE49-F238E27FC236}">
                <a16:creationId xmlns:a16="http://schemas.microsoft.com/office/drawing/2014/main" id="{50EF0970-9DEB-C669-C9E6-5783E764A2D0}"/>
              </a:ext>
            </a:extLst>
          </p:cNvPr>
          <p:cNvPicPr>
            <a:picLocks noChangeAspect="1"/>
          </p:cNvPicPr>
          <p:nvPr/>
        </p:nvPicPr>
        <p:blipFill>
          <a:blip r:embed="rId3"/>
          <a:stretch>
            <a:fillRect/>
          </a:stretch>
        </p:blipFill>
        <p:spPr>
          <a:xfrm>
            <a:off x="12119769" y="2802469"/>
            <a:ext cx="11211274" cy="4929237"/>
          </a:xfrm>
          <a:prstGeom prst="rect">
            <a:avLst/>
          </a:prstGeom>
        </p:spPr>
      </p:pic>
      <mc:AlternateContent xmlns:mc="http://schemas.openxmlformats.org/markup-compatibility/2006" xmlns:p14="http://schemas.microsoft.com/office/powerpoint/2010/main">
        <mc:Choice Requires="p14">
          <p:contentPart p14:bwMode="auto" r:id="rId4">
            <p14:nvContentPartPr>
              <p14:cNvPr id="20" name="Γραφή 19">
                <a:extLst>
                  <a:ext uri="{FF2B5EF4-FFF2-40B4-BE49-F238E27FC236}">
                    <a16:creationId xmlns:a16="http://schemas.microsoft.com/office/drawing/2014/main" id="{ADCAA4C4-E84D-CECB-D521-0E95099F9AAB}"/>
                  </a:ext>
                </a:extLst>
              </p14:cNvPr>
              <p14:cNvContentPartPr/>
              <p14:nvPr/>
            </p14:nvContentPartPr>
            <p14:xfrm>
              <a:off x="17852605" y="3992520"/>
              <a:ext cx="2797560" cy="1738440"/>
            </p14:xfrm>
          </p:contentPart>
        </mc:Choice>
        <mc:Fallback xmlns="">
          <p:pic>
            <p:nvPicPr>
              <p:cNvPr id="20" name="Γραφή 19">
                <a:extLst>
                  <a:ext uri="{FF2B5EF4-FFF2-40B4-BE49-F238E27FC236}">
                    <a16:creationId xmlns:a16="http://schemas.microsoft.com/office/drawing/2014/main" id="{ADCAA4C4-E84D-CECB-D521-0E95099F9AAB}"/>
                  </a:ext>
                </a:extLst>
              </p:cNvPr>
              <p:cNvPicPr/>
              <p:nvPr/>
            </p:nvPicPr>
            <p:blipFill>
              <a:blip r:embed="rId5"/>
              <a:stretch>
                <a:fillRect/>
              </a:stretch>
            </p:blipFill>
            <p:spPr>
              <a:xfrm>
                <a:off x="17843605" y="3983520"/>
                <a:ext cx="2815200" cy="17560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1" name="Γραφή 20">
                <a:extLst>
                  <a:ext uri="{FF2B5EF4-FFF2-40B4-BE49-F238E27FC236}">
                    <a16:creationId xmlns:a16="http://schemas.microsoft.com/office/drawing/2014/main" id="{E5B4C067-7EC6-B1D8-E71A-FCBB06B40EBD}"/>
                  </a:ext>
                </a:extLst>
              </p14:cNvPr>
              <p14:cNvContentPartPr/>
              <p14:nvPr/>
            </p14:nvContentPartPr>
            <p14:xfrm>
              <a:off x="-1273475" y="6490560"/>
              <a:ext cx="360" cy="360"/>
            </p14:xfrm>
          </p:contentPart>
        </mc:Choice>
        <mc:Fallback xmlns="">
          <p:pic>
            <p:nvPicPr>
              <p:cNvPr id="21" name="Γραφή 20">
                <a:extLst>
                  <a:ext uri="{FF2B5EF4-FFF2-40B4-BE49-F238E27FC236}">
                    <a16:creationId xmlns:a16="http://schemas.microsoft.com/office/drawing/2014/main" id="{E5B4C067-7EC6-B1D8-E71A-FCBB06B40EBD}"/>
                  </a:ext>
                </a:extLst>
              </p:cNvPr>
              <p:cNvPicPr/>
              <p:nvPr/>
            </p:nvPicPr>
            <p:blipFill>
              <a:blip r:embed="rId7"/>
              <a:stretch>
                <a:fillRect/>
              </a:stretch>
            </p:blipFill>
            <p:spPr>
              <a:xfrm>
                <a:off x="-1282115" y="6481560"/>
                <a:ext cx="18000" cy="18000"/>
              </a:xfrm>
              <a:prstGeom prst="rect">
                <a:avLst/>
              </a:prstGeom>
            </p:spPr>
          </p:pic>
        </mc:Fallback>
      </mc:AlternateContent>
    </p:spTree>
    <p:extLst>
      <p:ext uri="{BB962C8B-B14F-4D97-AF65-F5344CB8AC3E}">
        <p14:creationId xmlns:p14="http://schemas.microsoft.com/office/powerpoint/2010/main" val="1707498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094EF82-49F4-E519-D1A6-68248CBA5C60}"/>
              </a:ext>
            </a:extLst>
          </p:cNvPr>
          <p:cNvSpPr>
            <a:spLocks noGrp="1"/>
          </p:cNvSpPr>
          <p:nvPr>
            <p:ph type="title"/>
          </p:nvPr>
        </p:nvSpPr>
        <p:spPr>
          <a:xfrm>
            <a:off x="1272988" y="655769"/>
            <a:ext cx="20906602" cy="1131800"/>
          </a:xfrm>
        </p:spPr>
        <p:txBody>
          <a:bodyPr>
            <a:normAutofit/>
          </a:bodyPr>
          <a:lstStyle/>
          <a:p>
            <a:r>
              <a:rPr lang="el-GR" sz="5400" b="1" u="sng" dirty="0">
                <a:uFill>
                  <a:solidFill>
                    <a:srgbClr val="79CA4C"/>
                  </a:solidFill>
                </a:uFill>
              </a:rPr>
              <a:t>Μέσα Κοινωνικής Δικτύωσης </a:t>
            </a:r>
          </a:p>
        </p:txBody>
      </p:sp>
      <p:pic>
        <p:nvPicPr>
          <p:cNvPr id="4" name="Picture 2" descr="C:\Users\dalexand\AppData\Local\Microsoft\Windows\Temporary Internet Files\Content.Outlook\SV6S3NI6\facebook.jpg">
            <a:extLst>
              <a:ext uri="{FF2B5EF4-FFF2-40B4-BE49-F238E27FC236}">
                <a16:creationId xmlns:a16="http://schemas.microsoft.com/office/drawing/2014/main" id="{21A31F12-3F73-D30C-8247-8D2D170287DA}"/>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95290" y="2016724"/>
            <a:ext cx="3022924" cy="24240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dalexand\AppData\Local\Microsoft\Windows\Temporary Internet Files\Content.Outlook\SV6S3NI6\Linkedin.jpg">
            <a:extLst>
              <a:ext uri="{FF2B5EF4-FFF2-40B4-BE49-F238E27FC236}">
                <a16:creationId xmlns:a16="http://schemas.microsoft.com/office/drawing/2014/main" id="{C598C075-0AC6-C622-D1EF-61D41812B97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13372" y="2120130"/>
            <a:ext cx="2053873" cy="205387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dalexand\AppData\Local\Microsoft\Windows\Temporary Internet Files\Content.Outlook\SV6S3NI6\youtube.png">
            <a:extLst>
              <a:ext uri="{FF2B5EF4-FFF2-40B4-BE49-F238E27FC236}">
                <a16:creationId xmlns:a16="http://schemas.microsoft.com/office/drawing/2014/main" id="{014BE77B-4719-DC92-60C2-91F6C7EECF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690571" y="1693869"/>
            <a:ext cx="3819932" cy="381993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1A43F83-A47B-D388-987D-D44A1BFEA771}"/>
              </a:ext>
            </a:extLst>
          </p:cNvPr>
          <p:cNvSpPr txBox="1"/>
          <p:nvPr/>
        </p:nvSpPr>
        <p:spPr>
          <a:xfrm>
            <a:off x="4105834" y="2973675"/>
            <a:ext cx="4769223" cy="1200329"/>
          </a:xfrm>
          <a:prstGeom prst="rect">
            <a:avLst/>
          </a:prstGeom>
          <a:noFill/>
        </p:spPr>
        <p:txBody>
          <a:bodyPr wrap="square" rtlCol="0">
            <a:spAutoFit/>
          </a:bodyPr>
          <a:lstStyle/>
          <a:p>
            <a:pPr marL="0" marR="0" lvl="0" indent="0" algn="l" defTabSz="1821805" rtl="0" eaLnBrk="1" fontAlgn="auto" latinLnBrk="0" hangingPunct="1">
              <a:lnSpc>
                <a:spcPct val="100000"/>
              </a:lnSpc>
              <a:spcBef>
                <a:spcPts val="0"/>
              </a:spcBef>
              <a:spcAft>
                <a:spcPts val="0"/>
              </a:spcAft>
              <a:buClrTx/>
              <a:buSzTx/>
              <a:buFontTx/>
              <a:buNone/>
              <a:tabLst/>
              <a:defRPr/>
            </a:pPr>
            <a:r>
              <a:rPr kumimoji="0" lang="el-GR" sz="3600" b="1" i="0" u="none" strike="noStrike" kern="1200" cap="none" spc="0" normalizeH="0" baseline="0" noProof="0" dirty="0">
                <a:ln>
                  <a:noFill/>
                </a:ln>
                <a:solidFill>
                  <a:srgbClr val="002060"/>
                </a:solidFill>
                <a:effectLst/>
                <a:uLnTx/>
                <a:uFillTx/>
                <a:latin typeface="Calibri" panose="020F0502020204030204"/>
                <a:ea typeface="+mn-ea"/>
                <a:cs typeface="+mn-cs"/>
              </a:rPr>
              <a:t>22.912</a:t>
            </a:r>
            <a:r>
              <a:rPr kumimoji="0" lang="el-GR" sz="3600" b="0" i="0" u="none" strike="noStrike" kern="1200" cap="none" spc="0" normalizeH="0" baseline="0" noProof="0" dirty="0">
                <a:ln>
                  <a:noFill/>
                </a:ln>
                <a:solidFill>
                  <a:srgbClr val="002060"/>
                </a:solidFill>
                <a:effectLst/>
                <a:uLnTx/>
                <a:uFillTx/>
                <a:latin typeface="Calibri" panose="020F0502020204030204"/>
                <a:ea typeface="+mn-ea"/>
                <a:cs typeface="+mn-cs"/>
              </a:rPr>
              <a:t> ακόλουθοι</a:t>
            </a:r>
          </a:p>
          <a:p>
            <a:pPr marL="0" marR="0" lvl="0" indent="0" algn="l" defTabSz="1821805" rtl="0" eaLnBrk="1" fontAlgn="auto" latinLnBrk="0" hangingPunct="1">
              <a:lnSpc>
                <a:spcPct val="100000"/>
              </a:lnSpc>
              <a:spcBef>
                <a:spcPts val="0"/>
              </a:spcBef>
              <a:spcAft>
                <a:spcPts val="0"/>
              </a:spcAft>
              <a:buClrTx/>
              <a:buSzTx/>
              <a:buFontTx/>
              <a:buNone/>
              <a:tabLst/>
              <a:defRPr/>
            </a:pPr>
            <a:r>
              <a:rPr kumimoji="0" lang="el-GR" sz="3600" b="1" i="0" u="none" strike="noStrike" kern="1200" cap="none" spc="0" normalizeH="0" baseline="0" noProof="0" dirty="0">
                <a:ln>
                  <a:noFill/>
                </a:ln>
                <a:solidFill>
                  <a:srgbClr val="92D050"/>
                </a:solidFill>
                <a:effectLst/>
                <a:uLnTx/>
                <a:uFillTx/>
                <a:latin typeface="Calibri" panose="020F0502020204030204"/>
                <a:ea typeface="+mn-ea"/>
                <a:cs typeface="+mn-cs"/>
              </a:rPr>
              <a:t>Στόχος: 30.000</a:t>
            </a:r>
          </a:p>
        </p:txBody>
      </p:sp>
      <p:sp>
        <p:nvSpPr>
          <p:cNvPr id="10" name="TextBox 9">
            <a:extLst>
              <a:ext uri="{FF2B5EF4-FFF2-40B4-BE49-F238E27FC236}">
                <a16:creationId xmlns:a16="http://schemas.microsoft.com/office/drawing/2014/main" id="{6621CA86-92FA-D9C9-4D8F-A7B2DA52D6FB}"/>
              </a:ext>
            </a:extLst>
          </p:cNvPr>
          <p:cNvSpPr txBox="1"/>
          <p:nvPr/>
        </p:nvSpPr>
        <p:spPr>
          <a:xfrm>
            <a:off x="12049002" y="3334854"/>
            <a:ext cx="4769223" cy="646331"/>
          </a:xfrm>
          <a:prstGeom prst="rect">
            <a:avLst/>
          </a:prstGeom>
          <a:noFill/>
        </p:spPr>
        <p:txBody>
          <a:bodyPr wrap="square" rtlCol="0">
            <a:spAutoFit/>
          </a:bodyPr>
          <a:lstStyle/>
          <a:p>
            <a:pPr marL="0" marR="0" lvl="0" indent="0" algn="l" defTabSz="1821805" rtl="0" eaLnBrk="1" fontAlgn="auto" latinLnBrk="0" hangingPunct="1">
              <a:lnSpc>
                <a:spcPct val="100000"/>
              </a:lnSpc>
              <a:spcBef>
                <a:spcPts val="0"/>
              </a:spcBef>
              <a:spcAft>
                <a:spcPts val="0"/>
              </a:spcAft>
              <a:buClrTx/>
              <a:buSzTx/>
              <a:buFontTx/>
              <a:buNone/>
              <a:tabLst/>
              <a:defRPr/>
            </a:pPr>
            <a:r>
              <a:rPr kumimoji="0" lang="el-GR" sz="3600" b="1" i="0" u="none" strike="noStrike" kern="1200" cap="none" spc="0" normalizeH="0" baseline="0" noProof="0" dirty="0">
                <a:ln>
                  <a:noFill/>
                </a:ln>
                <a:solidFill>
                  <a:srgbClr val="002060"/>
                </a:solidFill>
                <a:effectLst/>
                <a:uLnTx/>
                <a:uFillTx/>
                <a:latin typeface="Calibri" panose="020F0502020204030204"/>
                <a:ea typeface="+mn-ea"/>
                <a:cs typeface="+mn-cs"/>
              </a:rPr>
              <a:t>2.806</a:t>
            </a:r>
            <a:r>
              <a:rPr kumimoji="0" lang="el-GR" sz="3600" b="0" i="0" u="none" strike="noStrike" kern="1200" cap="none" spc="0" normalizeH="0" baseline="0" noProof="0" dirty="0">
                <a:ln>
                  <a:noFill/>
                </a:ln>
                <a:solidFill>
                  <a:srgbClr val="002060"/>
                </a:solidFill>
                <a:effectLst/>
                <a:uLnTx/>
                <a:uFillTx/>
                <a:latin typeface="Calibri" panose="020F0502020204030204"/>
                <a:ea typeface="+mn-ea"/>
                <a:cs typeface="+mn-cs"/>
              </a:rPr>
              <a:t> ακόλουθοι</a:t>
            </a:r>
          </a:p>
        </p:txBody>
      </p:sp>
      <p:sp>
        <p:nvSpPr>
          <p:cNvPr id="12" name="TextBox 11">
            <a:extLst>
              <a:ext uri="{FF2B5EF4-FFF2-40B4-BE49-F238E27FC236}">
                <a16:creationId xmlns:a16="http://schemas.microsoft.com/office/drawing/2014/main" id="{EE296D55-335F-3C3D-D5CD-0B403F6C5AE1}"/>
              </a:ext>
            </a:extLst>
          </p:cNvPr>
          <p:cNvSpPr txBox="1"/>
          <p:nvPr/>
        </p:nvSpPr>
        <p:spPr>
          <a:xfrm>
            <a:off x="1792941" y="5184626"/>
            <a:ext cx="21112320" cy="3060197"/>
          </a:xfrm>
          <a:prstGeom prst="rect">
            <a:avLst/>
          </a:prstGeom>
          <a:noFill/>
        </p:spPr>
        <p:txBody>
          <a:bodyPr wrap="square" rtlCol="0">
            <a:spAutoFit/>
          </a:bodyPr>
          <a:lstStyle/>
          <a:p>
            <a:pPr marL="896938" marR="0" lvl="0" indent="-896938" algn="l" defTabSz="1821805" rtl="0" eaLnBrk="1" fontAlgn="auto" latinLnBrk="0" hangingPunct="1">
              <a:lnSpc>
                <a:spcPct val="100000"/>
              </a:lnSpc>
              <a:spcBef>
                <a:spcPts val="600"/>
              </a:spcBef>
              <a:spcAft>
                <a:spcPts val="0"/>
              </a:spcAft>
              <a:buClr>
                <a:srgbClr val="79CA4C"/>
              </a:buClr>
              <a:buSzTx/>
              <a:buFont typeface="Wingdings" panose="05000000000000000000" pitchFamily="2" charset="2"/>
              <a:buChar char="v"/>
              <a:tabLst/>
              <a:defRPr/>
            </a:pPr>
            <a:r>
              <a:rPr kumimoji="0" lang="el-GR" sz="40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Προβλέπεται η εντατικοποίηση της χρήσης τους για την επικοινωνία και ενημέρωση του κοινού</a:t>
            </a:r>
          </a:p>
          <a:p>
            <a:pPr marL="896938" marR="0" lvl="0" indent="-896938" algn="l" defTabSz="1821805" rtl="0" eaLnBrk="1" fontAlgn="auto" latinLnBrk="0" hangingPunct="1">
              <a:lnSpc>
                <a:spcPct val="100000"/>
              </a:lnSpc>
              <a:spcBef>
                <a:spcPts val="600"/>
              </a:spcBef>
              <a:spcAft>
                <a:spcPts val="0"/>
              </a:spcAft>
              <a:buClr>
                <a:srgbClr val="79CA4C"/>
              </a:buClr>
              <a:buSzTx/>
              <a:buFont typeface="Wingdings" panose="05000000000000000000" pitchFamily="2" charset="2"/>
              <a:buChar char="v"/>
              <a:tabLst/>
              <a:defRPr/>
            </a:pPr>
            <a:r>
              <a:rPr kumimoji="0" lang="el-GR" sz="40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Εμπλουτισμός περιεχομένου και υλικού αναρτήσεων </a:t>
            </a:r>
            <a:r>
              <a:rPr kumimoji="0" lang="el-GR" sz="32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(μηνιαίος απολογισμός </a:t>
            </a:r>
            <a:r>
              <a:rPr kumimoji="0" lang="el-GR" sz="3200" b="0" i="1"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εκδοθέντων</a:t>
            </a:r>
            <a:r>
              <a:rPr kumimoji="0" lang="el-GR" sz="32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Προσκλήσεων και Αποφάσεων Ένταξης του ΠΑΔΚΣ, Προσκλήσεις δικαιούχων προς ωφελούμενους, </a:t>
            </a:r>
            <a:r>
              <a:rPr kumimoji="0" lang="el-GR" sz="3200" b="0" i="1"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κ.α</a:t>
            </a:r>
            <a:r>
              <a:rPr kumimoji="0" lang="el-GR" sz="32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a:t>
            </a:r>
            <a:endParaRPr kumimoji="0" lang="en-US" sz="32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a:p>
            <a:pPr marL="0" marR="0" lvl="0" indent="0" algn="l" defTabSz="1821805" rtl="0" eaLnBrk="1" fontAlgn="auto" latinLnBrk="0" hangingPunct="1">
              <a:lnSpc>
                <a:spcPct val="100000"/>
              </a:lnSpc>
              <a:spcBef>
                <a:spcPts val="0"/>
              </a:spcBef>
              <a:spcAft>
                <a:spcPts val="0"/>
              </a:spcAft>
              <a:buClrTx/>
              <a:buSzTx/>
              <a:buFontTx/>
              <a:buNone/>
              <a:tabLst/>
              <a:defRPr/>
            </a:pPr>
            <a:endParaRPr kumimoji="0" lang="el-GR" sz="3586"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94572D5E-D3ED-A140-6599-EBF11F38FECF}"/>
              </a:ext>
            </a:extLst>
          </p:cNvPr>
          <p:cNvSpPr txBox="1"/>
          <p:nvPr/>
        </p:nvSpPr>
        <p:spPr>
          <a:xfrm>
            <a:off x="1952372" y="9094321"/>
            <a:ext cx="12120282" cy="707886"/>
          </a:xfrm>
          <a:prstGeom prst="rect">
            <a:avLst/>
          </a:prstGeom>
          <a:noFill/>
        </p:spPr>
        <p:txBody>
          <a:bodyPr wrap="square">
            <a:spAutoFit/>
          </a:bodyPr>
          <a:lstStyle/>
          <a:p>
            <a:pPr marL="0" marR="0" lvl="0" indent="0" algn="l" defTabSz="1821805" rtl="0" eaLnBrk="1" fontAlgn="auto" latinLnBrk="0" hangingPunct="1">
              <a:lnSpc>
                <a:spcPct val="100000"/>
              </a:lnSpc>
              <a:spcBef>
                <a:spcPts val="0"/>
              </a:spcBef>
              <a:spcAft>
                <a:spcPts val="0"/>
              </a:spcAft>
              <a:buClrTx/>
              <a:buSzTx/>
              <a:buFontTx/>
              <a:buNone/>
              <a:tabLst/>
              <a:defRPr/>
            </a:pPr>
            <a:r>
              <a:rPr kumimoji="0" lang="el-GR" sz="4000" b="1" i="0" u="none" strike="noStrike" kern="1200" cap="none" spc="0" normalizeH="0" baseline="0" noProof="0" dirty="0">
                <a:ln>
                  <a:noFill/>
                </a:ln>
                <a:solidFill>
                  <a:srgbClr val="19BEDE"/>
                </a:solidFill>
                <a:effectLst/>
                <a:uLnTx/>
                <a:uFillTx/>
                <a:latin typeface="Trebuchet MS" panose="020B0603020202020204" pitchFamily="34" charset="0"/>
                <a:ea typeface="+mn-ea"/>
                <a:cs typeface="+mn-cs"/>
              </a:rPr>
              <a:t>Γραφείο Πληροφόρησης</a:t>
            </a:r>
          </a:p>
        </p:txBody>
      </p:sp>
      <p:sp>
        <p:nvSpPr>
          <p:cNvPr id="9" name="TextBox 8">
            <a:extLst>
              <a:ext uri="{FF2B5EF4-FFF2-40B4-BE49-F238E27FC236}">
                <a16:creationId xmlns:a16="http://schemas.microsoft.com/office/drawing/2014/main" id="{2D97F28B-9D7E-EDDE-B098-C1CA34DE334C}"/>
              </a:ext>
            </a:extLst>
          </p:cNvPr>
          <p:cNvSpPr txBox="1"/>
          <p:nvPr/>
        </p:nvSpPr>
        <p:spPr>
          <a:xfrm>
            <a:off x="1952372" y="10103688"/>
            <a:ext cx="12604377" cy="646331"/>
          </a:xfrm>
          <a:prstGeom prst="rect">
            <a:avLst/>
          </a:prstGeom>
          <a:noFill/>
        </p:spPr>
        <p:txBody>
          <a:bodyPr wrap="square" rtlCol="0">
            <a:spAutoFit/>
          </a:bodyPr>
          <a:lstStyle/>
          <a:p>
            <a:pPr marL="896938" marR="0" lvl="0" indent="-896938" algn="l" defTabSz="1821805" rtl="0" eaLnBrk="1" fontAlgn="auto" latinLnBrk="0" hangingPunct="1">
              <a:lnSpc>
                <a:spcPct val="100000"/>
              </a:lnSpc>
              <a:spcBef>
                <a:spcPts val="600"/>
              </a:spcBef>
              <a:spcAft>
                <a:spcPts val="0"/>
              </a:spcAft>
              <a:buClr>
                <a:srgbClr val="79CA4C"/>
              </a:buClr>
              <a:buSzTx/>
              <a:buFont typeface="Wingdings" panose="05000000000000000000" pitchFamily="2" charset="2"/>
              <a:buChar char="v"/>
              <a:tabLst/>
              <a:defRPr/>
            </a:pPr>
            <a:r>
              <a:rPr kumimoji="0" lang="el-GR" sz="3600" b="0" i="0" u="sng" strike="noStrike" kern="1200" cap="none" spc="0" normalizeH="0" baseline="0" noProof="0" dirty="0">
                <a:ln>
                  <a:noFill/>
                </a:ln>
                <a:solidFill>
                  <a:srgbClr val="0D4F8C"/>
                </a:solidFill>
                <a:effectLst/>
                <a:uLnTx/>
                <a:uFill>
                  <a:solidFill>
                    <a:srgbClr val="92D050"/>
                  </a:solidFill>
                </a:uFill>
                <a:latin typeface="Trebuchet MS" panose="020B0603020202020204" pitchFamily="34" charset="0"/>
                <a:ea typeface="+mn-ea"/>
                <a:cs typeface="+mn-cs"/>
              </a:rPr>
              <a:t>2025</a:t>
            </a:r>
            <a:r>
              <a:rPr kumimoji="0" lang="el-GR" sz="36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93 μηνύματα-ερωτήματα πολιτών</a:t>
            </a:r>
          </a:p>
        </p:txBody>
      </p:sp>
    </p:spTree>
    <p:extLst>
      <p:ext uri="{BB962C8B-B14F-4D97-AF65-F5344CB8AC3E}">
        <p14:creationId xmlns:p14="http://schemas.microsoft.com/office/powerpoint/2010/main" val="95644192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60A1810-F00B-C966-A9D2-356BEDEAB547}"/>
              </a:ext>
            </a:extLst>
          </p:cNvPr>
          <p:cNvSpPr>
            <a:spLocks noGrp="1"/>
          </p:cNvSpPr>
          <p:nvPr>
            <p:ph type="title"/>
          </p:nvPr>
        </p:nvSpPr>
        <p:spPr/>
        <p:txBody>
          <a:bodyPr>
            <a:normAutofit/>
          </a:bodyPr>
          <a:lstStyle/>
          <a:p>
            <a:r>
              <a:rPr lang="el-GR" sz="5400" b="1" u="sng" dirty="0">
                <a:uFill>
                  <a:solidFill>
                    <a:srgbClr val="79CA4C"/>
                  </a:solidFill>
                </a:uFill>
              </a:rPr>
              <a:t>Προωθητικό Υλικό</a:t>
            </a:r>
          </a:p>
        </p:txBody>
      </p:sp>
      <p:sp>
        <p:nvSpPr>
          <p:cNvPr id="3" name="Θέση περιεχομένου 2">
            <a:extLst>
              <a:ext uri="{FF2B5EF4-FFF2-40B4-BE49-F238E27FC236}">
                <a16:creationId xmlns:a16="http://schemas.microsoft.com/office/drawing/2014/main" id="{39D0A09A-24DC-85D8-92AF-64C7E1B07872}"/>
              </a:ext>
            </a:extLst>
          </p:cNvPr>
          <p:cNvSpPr>
            <a:spLocks noGrp="1"/>
          </p:cNvSpPr>
          <p:nvPr>
            <p:ph idx="1"/>
          </p:nvPr>
        </p:nvSpPr>
        <p:spPr>
          <a:xfrm>
            <a:off x="1666468" y="2133601"/>
            <a:ext cx="20906602" cy="10220325"/>
          </a:xfrm>
        </p:spPr>
        <p:txBody>
          <a:bodyPr>
            <a:normAutofit/>
          </a:bodyPr>
          <a:lstStyle/>
          <a:p>
            <a:pPr>
              <a:lnSpc>
                <a:spcPct val="100000"/>
              </a:lnSpc>
              <a:buClr>
                <a:srgbClr val="92D050"/>
              </a:buClr>
            </a:pPr>
            <a:r>
              <a:rPr lang="el-GR" sz="4000" dirty="0"/>
              <a:t>Δημιουργήθηκε το </a:t>
            </a:r>
            <a:r>
              <a:rPr lang="en-US" sz="4000" dirty="0"/>
              <a:t>video</a:t>
            </a:r>
            <a:r>
              <a:rPr lang="el-GR" sz="4000" dirty="0"/>
              <a:t> του ΠΑΔΚΣ, όπου παρουσιάζονται στοιχεία και παρεμβάσεις του Προγράμματος</a:t>
            </a:r>
          </a:p>
          <a:p>
            <a:pPr>
              <a:lnSpc>
                <a:spcPct val="100000"/>
              </a:lnSpc>
            </a:pPr>
            <a:endParaRPr lang="el-GR" sz="4000" dirty="0"/>
          </a:p>
          <a:p>
            <a:pPr>
              <a:lnSpc>
                <a:spcPct val="100000"/>
              </a:lnSpc>
            </a:pPr>
            <a:endParaRPr lang="el-GR" sz="4000" dirty="0"/>
          </a:p>
          <a:p>
            <a:pPr>
              <a:lnSpc>
                <a:spcPct val="100000"/>
              </a:lnSpc>
            </a:pPr>
            <a:endParaRPr lang="el-GR" sz="4000" dirty="0"/>
          </a:p>
          <a:p>
            <a:pPr>
              <a:lnSpc>
                <a:spcPct val="100000"/>
              </a:lnSpc>
            </a:pPr>
            <a:endParaRPr lang="el-GR" sz="4000" dirty="0"/>
          </a:p>
          <a:p>
            <a:pPr>
              <a:lnSpc>
                <a:spcPct val="100000"/>
              </a:lnSpc>
            </a:pPr>
            <a:endParaRPr lang="el-GR" sz="4000" dirty="0"/>
          </a:p>
          <a:p>
            <a:pPr>
              <a:lnSpc>
                <a:spcPct val="100000"/>
              </a:lnSpc>
            </a:pPr>
            <a:endParaRPr lang="el-GR" sz="4000" dirty="0"/>
          </a:p>
          <a:p>
            <a:pPr>
              <a:lnSpc>
                <a:spcPct val="100000"/>
              </a:lnSpc>
            </a:pPr>
            <a:endParaRPr lang="el-GR" sz="4000" dirty="0"/>
          </a:p>
          <a:p>
            <a:pPr>
              <a:lnSpc>
                <a:spcPct val="100000"/>
              </a:lnSpc>
            </a:pPr>
            <a:endParaRPr lang="el-GR" sz="4000" dirty="0"/>
          </a:p>
          <a:p>
            <a:pPr marL="0" indent="0">
              <a:lnSpc>
                <a:spcPct val="100000"/>
              </a:lnSpc>
              <a:spcBef>
                <a:spcPts val="0"/>
              </a:spcBef>
              <a:buClr>
                <a:srgbClr val="92D050"/>
              </a:buClr>
              <a:buNone/>
            </a:pPr>
            <a:endParaRPr lang="el-GR" sz="4000" dirty="0"/>
          </a:p>
          <a:p>
            <a:pPr>
              <a:lnSpc>
                <a:spcPct val="100000"/>
              </a:lnSpc>
              <a:buClr>
                <a:srgbClr val="92D050"/>
              </a:buClr>
            </a:pPr>
            <a:r>
              <a:rPr lang="el-GR" sz="4000" dirty="0"/>
              <a:t>Προγραμματίζεται η διαμόρφωση του σχετικού φυλλαδίου</a:t>
            </a:r>
          </a:p>
        </p:txBody>
      </p:sp>
      <p:pic>
        <p:nvPicPr>
          <p:cNvPr id="6" name="Εικόνα 5">
            <a:extLst>
              <a:ext uri="{FF2B5EF4-FFF2-40B4-BE49-F238E27FC236}">
                <a16:creationId xmlns:a16="http://schemas.microsoft.com/office/drawing/2014/main" id="{DB3415B1-410F-9154-C21C-C31ED3D212C0}"/>
              </a:ext>
            </a:extLst>
          </p:cNvPr>
          <p:cNvPicPr>
            <a:picLocks noChangeAspect="1"/>
          </p:cNvPicPr>
          <p:nvPr/>
        </p:nvPicPr>
        <p:blipFill>
          <a:blip r:embed="rId2"/>
          <a:stretch>
            <a:fillRect/>
          </a:stretch>
        </p:blipFill>
        <p:spPr>
          <a:xfrm>
            <a:off x="5988424" y="3525160"/>
            <a:ext cx="13351067" cy="6827744"/>
          </a:xfrm>
          <a:prstGeom prst="rect">
            <a:avLst/>
          </a:prstGeom>
        </p:spPr>
      </p:pic>
    </p:spTree>
    <p:extLst>
      <p:ext uri="{BB962C8B-B14F-4D97-AF65-F5344CB8AC3E}">
        <p14:creationId xmlns:p14="http://schemas.microsoft.com/office/powerpoint/2010/main" val="311730665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CDA139D-F51F-52F8-56F2-DA883798780F}"/>
              </a:ext>
            </a:extLst>
          </p:cNvPr>
          <p:cNvSpPr>
            <a:spLocks noGrp="1"/>
          </p:cNvSpPr>
          <p:nvPr>
            <p:ph type="title"/>
          </p:nvPr>
        </p:nvSpPr>
        <p:spPr>
          <a:xfrm>
            <a:off x="1455797" y="795641"/>
            <a:ext cx="20906602" cy="1131800"/>
          </a:xfrm>
        </p:spPr>
        <p:txBody>
          <a:bodyPr>
            <a:normAutofit/>
          </a:bodyPr>
          <a:lstStyle/>
          <a:p>
            <a:r>
              <a:rPr lang="el-GR" sz="5400" b="1" u="sng" dirty="0">
                <a:uFill>
                  <a:solidFill>
                    <a:srgbClr val="79CA4C"/>
                  </a:solidFill>
                </a:uFill>
              </a:rPr>
              <a:t>Ετήσια Επικοινωνιακά Γεγονότα</a:t>
            </a:r>
          </a:p>
        </p:txBody>
      </p:sp>
      <p:sp>
        <p:nvSpPr>
          <p:cNvPr id="3" name="Θέση περιεχομένου 2">
            <a:extLst>
              <a:ext uri="{FF2B5EF4-FFF2-40B4-BE49-F238E27FC236}">
                <a16:creationId xmlns:a16="http://schemas.microsoft.com/office/drawing/2014/main" id="{737EBFBC-5EDD-09D8-7788-A9F193099F7B}"/>
              </a:ext>
            </a:extLst>
          </p:cNvPr>
          <p:cNvSpPr>
            <a:spLocks noGrp="1"/>
          </p:cNvSpPr>
          <p:nvPr>
            <p:ph idx="1"/>
          </p:nvPr>
        </p:nvSpPr>
        <p:spPr>
          <a:xfrm>
            <a:off x="1455797" y="1904883"/>
            <a:ext cx="19848826" cy="1322411"/>
          </a:xfrm>
        </p:spPr>
        <p:txBody>
          <a:bodyPr/>
          <a:lstStyle/>
          <a:p>
            <a:pPr marL="985838" lvl="0" indent="-985838" algn="just">
              <a:lnSpc>
                <a:spcPct val="100000"/>
              </a:lnSpc>
              <a:spcAft>
                <a:spcPts val="600"/>
              </a:spcAft>
              <a:buClr>
                <a:srgbClr val="92D050"/>
              </a:buClr>
              <a:buFont typeface="Wingdings" panose="05000000000000000000" pitchFamily="2" charset="2"/>
              <a:buChar char="v"/>
            </a:pPr>
            <a:r>
              <a:rPr lang="el-GR" sz="3200" dirty="0"/>
              <a:t>Συμμετοχή στην </a:t>
            </a:r>
            <a:r>
              <a:rPr lang="el-GR" sz="3200" u="heavy" dirty="0" err="1">
                <a:uFill>
                  <a:solidFill>
                    <a:srgbClr val="92D050"/>
                  </a:solidFill>
                </a:uFill>
              </a:rPr>
              <a:t>89η</a:t>
            </a:r>
            <a:r>
              <a:rPr lang="el-GR" sz="3200" u="heavy" dirty="0">
                <a:uFill>
                  <a:solidFill>
                    <a:srgbClr val="92D050"/>
                  </a:solidFill>
                </a:uFill>
              </a:rPr>
              <a:t> Διεθνή Έκθεση Θεσσαλονίκης</a:t>
            </a:r>
            <a:r>
              <a:rPr lang="el-GR" sz="3200" dirty="0"/>
              <a:t>, στο περίπτερο του Υπουργείου Εθνικής Οικονομίας &amp; Οικονομικών </a:t>
            </a:r>
            <a:r>
              <a:rPr lang="el-GR" sz="3200" i="1" dirty="0"/>
              <a:t>(6-14/09/2025)</a:t>
            </a:r>
          </a:p>
          <a:p>
            <a:endParaRPr lang="el-GR" dirty="0"/>
          </a:p>
        </p:txBody>
      </p:sp>
      <p:sp>
        <p:nvSpPr>
          <p:cNvPr id="4" name="Τίτλος 1">
            <a:extLst>
              <a:ext uri="{FF2B5EF4-FFF2-40B4-BE49-F238E27FC236}">
                <a16:creationId xmlns:a16="http://schemas.microsoft.com/office/drawing/2014/main" id="{E551AD17-18EE-19AB-C056-C17844DE0E32}"/>
              </a:ext>
            </a:extLst>
          </p:cNvPr>
          <p:cNvSpPr txBox="1">
            <a:spLocks/>
          </p:cNvSpPr>
          <p:nvPr/>
        </p:nvSpPr>
        <p:spPr>
          <a:xfrm>
            <a:off x="1455797" y="3769822"/>
            <a:ext cx="20906602" cy="1131800"/>
          </a:xfrm>
          <a:prstGeom prst="rect">
            <a:avLst/>
          </a:prstGeom>
        </p:spPr>
        <p:txBody>
          <a:bodyPr vert="horz" lIns="91440" tIns="45720" rIns="91440" bIns="45720" rtlCol="0" anchor="ctr">
            <a:normAutofit/>
          </a:bodyPr>
          <a:lstStyle>
            <a:lvl1pPr algn="l" defTabSz="1818010" rtl="0" eaLnBrk="1" latinLnBrk="0" hangingPunct="1">
              <a:lnSpc>
                <a:spcPct val="90000"/>
              </a:lnSpc>
              <a:spcBef>
                <a:spcPct val="0"/>
              </a:spcBef>
              <a:buNone/>
              <a:defRPr sz="6000" kern="1200">
                <a:solidFill>
                  <a:srgbClr val="19BEDE"/>
                </a:solidFill>
                <a:latin typeface="Trebuchet MS" panose="020B0603020202020204" pitchFamily="34" charset="0"/>
                <a:ea typeface="+mj-ea"/>
                <a:cs typeface="+mj-cs"/>
              </a:defRPr>
            </a:lvl1pPr>
          </a:lstStyle>
          <a:p>
            <a:pPr marL="0" marR="0" lvl="0" indent="0" algn="l" defTabSz="1818010" rtl="0" eaLnBrk="1" fontAlgn="auto" latinLnBrk="0" hangingPunct="1">
              <a:lnSpc>
                <a:spcPct val="90000"/>
              </a:lnSpc>
              <a:spcBef>
                <a:spcPct val="0"/>
              </a:spcBef>
              <a:spcAft>
                <a:spcPts val="0"/>
              </a:spcAft>
              <a:buClrTx/>
              <a:buSzTx/>
              <a:buFontTx/>
              <a:buNone/>
              <a:tabLst/>
              <a:defRPr/>
            </a:pPr>
            <a:r>
              <a:rPr kumimoji="0" lang="el-GR" sz="5400" b="1" i="0" u="sng" strike="noStrike" kern="1200" cap="none" spc="0" normalizeH="0" baseline="0" noProof="0" dirty="0">
                <a:ln>
                  <a:noFill/>
                </a:ln>
                <a:solidFill>
                  <a:srgbClr val="19BEDE"/>
                </a:solidFill>
                <a:effectLst/>
                <a:uLnTx/>
                <a:uFill>
                  <a:solidFill>
                    <a:srgbClr val="79CA4C"/>
                  </a:solidFill>
                </a:uFill>
                <a:latin typeface="Trebuchet MS" panose="020B0603020202020204" pitchFamily="34" charset="0"/>
                <a:ea typeface="+mj-ea"/>
                <a:cs typeface="+mj-cs"/>
              </a:rPr>
              <a:t>Έργα Στρατηγικής Σημασίας</a:t>
            </a:r>
          </a:p>
        </p:txBody>
      </p:sp>
      <p:sp>
        <p:nvSpPr>
          <p:cNvPr id="5" name="Θέση περιεχομένου 2">
            <a:extLst>
              <a:ext uri="{FF2B5EF4-FFF2-40B4-BE49-F238E27FC236}">
                <a16:creationId xmlns:a16="http://schemas.microsoft.com/office/drawing/2014/main" id="{4846BDD6-B016-96F8-4037-5DC9CFA75648}"/>
              </a:ext>
            </a:extLst>
          </p:cNvPr>
          <p:cNvSpPr txBox="1">
            <a:spLocks/>
          </p:cNvSpPr>
          <p:nvPr/>
        </p:nvSpPr>
        <p:spPr>
          <a:xfrm>
            <a:off x="935843" y="4901623"/>
            <a:ext cx="22783741" cy="7741120"/>
          </a:xfrm>
          <a:prstGeom prst="rect">
            <a:avLst/>
          </a:prstGeom>
        </p:spPr>
        <p:txBody>
          <a:bodyPr vert="horz" lIns="91440" tIns="45720" rIns="91440" bIns="45720" rtlCol="0">
            <a:normAutofit fontScale="85000" lnSpcReduction="20000"/>
          </a:bodyPr>
          <a:lstStyle>
            <a:lvl1pPr marL="454503" indent="-454503" algn="l" defTabSz="1818010" rtl="0" eaLnBrk="1" latinLnBrk="0" hangingPunct="1">
              <a:lnSpc>
                <a:spcPct val="90000"/>
              </a:lnSpc>
              <a:spcBef>
                <a:spcPts val="1988"/>
              </a:spcBef>
              <a:buFont typeface="Arial" panose="020B0604020202020204" pitchFamily="34" charset="0"/>
              <a:buChar char="•"/>
              <a:defRPr sz="4800" kern="1200">
                <a:solidFill>
                  <a:srgbClr val="0D4F8C"/>
                </a:solidFill>
                <a:latin typeface="Trebuchet MS" panose="020B0603020202020204" pitchFamily="34" charset="0"/>
                <a:ea typeface="+mn-ea"/>
                <a:cs typeface="+mn-cs"/>
              </a:defRPr>
            </a:lvl1pPr>
            <a:lvl2pPr marL="1363508" indent="-454503" algn="l" defTabSz="1818010" rtl="0" eaLnBrk="1" latinLnBrk="0" hangingPunct="1">
              <a:lnSpc>
                <a:spcPct val="90000"/>
              </a:lnSpc>
              <a:spcBef>
                <a:spcPts val="994"/>
              </a:spcBef>
              <a:buFont typeface="Arial" panose="020B0604020202020204" pitchFamily="34" charset="0"/>
              <a:buChar char="•"/>
              <a:defRPr sz="4400" kern="1200">
                <a:solidFill>
                  <a:srgbClr val="0D4F8C"/>
                </a:solidFill>
                <a:latin typeface="Trebuchet MS" panose="020B0603020202020204" pitchFamily="34" charset="0"/>
                <a:ea typeface="+mn-ea"/>
                <a:cs typeface="+mn-cs"/>
              </a:defRPr>
            </a:lvl2pPr>
            <a:lvl3pPr marL="2272513" indent="-454503" algn="l" defTabSz="1818010" rtl="0" eaLnBrk="1" latinLnBrk="0" hangingPunct="1">
              <a:lnSpc>
                <a:spcPct val="90000"/>
              </a:lnSpc>
              <a:spcBef>
                <a:spcPts val="994"/>
              </a:spcBef>
              <a:buFont typeface="Arial" panose="020B0604020202020204" pitchFamily="34" charset="0"/>
              <a:buChar char="•"/>
              <a:defRPr sz="3976" kern="1200">
                <a:solidFill>
                  <a:srgbClr val="0D4F8C"/>
                </a:solidFill>
                <a:latin typeface="Trebuchet MS" panose="020B0603020202020204" pitchFamily="34" charset="0"/>
                <a:ea typeface="+mn-ea"/>
                <a:cs typeface="+mn-cs"/>
              </a:defRPr>
            </a:lvl3pPr>
            <a:lvl4pPr marL="3181518" indent="-454503" algn="l" defTabSz="1818010" rtl="0" eaLnBrk="1" latinLnBrk="0" hangingPunct="1">
              <a:lnSpc>
                <a:spcPct val="90000"/>
              </a:lnSpc>
              <a:spcBef>
                <a:spcPts val="994"/>
              </a:spcBef>
              <a:buFont typeface="Arial" panose="020B0604020202020204" pitchFamily="34" charset="0"/>
              <a:buChar char="•"/>
              <a:defRPr sz="3579" kern="1200">
                <a:solidFill>
                  <a:srgbClr val="0D4F8C"/>
                </a:solidFill>
                <a:latin typeface="Trebuchet MS" panose="020B0603020202020204" pitchFamily="34" charset="0"/>
                <a:ea typeface="+mn-ea"/>
                <a:cs typeface="+mn-cs"/>
              </a:defRPr>
            </a:lvl4pPr>
            <a:lvl5pPr marL="4090523" indent="-454503" algn="l" defTabSz="1818010" rtl="0" eaLnBrk="1" latinLnBrk="0" hangingPunct="1">
              <a:lnSpc>
                <a:spcPct val="90000"/>
              </a:lnSpc>
              <a:spcBef>
                <a:spcPts val="994"/>
              </a:spcBef>
              <a:buFont typeface="Arial" panose="020B0604020202020204" pitchFamily="34" charset="0"/>
              <a:buChar char="•"/>
              <a:defRPr sz="3579" kern="1200">
                <a:solidFill>
                  <a:srgbClr val="0D4F8C"/>
                </a:solidFill>
                <a:latin typeface="Trebuchet MS" panose="020B0603020202020204" pitchFamily="34" charset="0"/>
                <a:ea typeface="+mn-ea"/>
                <a:cs typeface="+mn-cs"/>
              </a:defRPr>
            </a:lvl5pPr>
            <a:lvl6pPr marL="499952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6pPr>
            <a:lvl7pPr marL="590853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7pPr>
            <a:lvl8pPr marL="6817538"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8pPr>
            <a:lvl9pPr marL="7726543" indent="-454503" algn="l" defTabSz="1818010" rtl="0" eaLnBrk="1" latinLnBrk="0" hangingPunct="1">
              <a:lnSpc>
                <a:spcPct val="90000"/>
              </a:lnSpc>
              <a:spcBef>
                <a:spcPts val="994"/>
              </a:spcBef>
              <a:buFont typeface="Arial" panose="020B0604020202020204" pitchFamily="34" charset="0"/>
              <a:buChar char="•"/>
              <a:defRPr sz="3579" kern="1200">
                <a:solidFill>
                  <a:schemeClr val="tx1"/>
                </a:solidFill>
                <a:latin typeface="+mn-lt"/>
                <a:ea typeface="+mn-ea"/>
                <a:cs typeface="+mn-cs"/>
              </a:defRPr>
            </a:lvl9pPr>
          </a:lstStyle>
          <a:p>
            <a:pPr marL="447675" marR="0" lvl="0" indent="-447675" algn="just" defTabSz="1818010" rtl="0" eaLnBrk="1" fontAlgn="auto" latinLnBrk="0" hangingPunct="1">
              <a:lnSpc>
                <a:spcPct val="115000"/>
              </a:lnSpc>
              <a:spcBef>
                <a:spcPts val="1988"/>
              </a:spcBef>
              <a:spcAft>
                <a:spcPts val="0"/>
              </a:spcAft>
              <a:buClrTx/>
              <a:buSzTx/>
              <a:buFont typeface="Symbol" panose="05050102010706020507" pitchFamily="18" charset="2"/>
              <a:buBlip>
                <a:blip r:embed="rId2"/>
              </a:buBlip>
              <a:tabLst/>
              <a:defRPr/>
            </a:pPr>
            <a:r>
              <a:rPr kumimoji="0" lang="el-GR" sz="41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«Ανοικτό πρόγραμμα απόκτησης επαγγελματικής/εργασιακής εμπειρίας για ανέργους ηλικίας 30+</a:t>
            </a:r>
          </a:p>
          <a:p>
            <a:pPr marL="627063" marR="0" lvl="0" indent="0" algn="just" defTabSz="1818010" rtl="0" eaLnBrk="1" fontAlgn="auto" latinLnBrk="0" hangingPunct="1">
              <a:lnSpc>
                <a:spcPct val="115000"/>
              </a:lnSpc>
              <a:spcBef>
                <a:spcPts val="600"/>
              </a:spcBef>
              <a:spcAft>
                <a:spcPts val="600"/>
              </a:spcAft>
              <a:buClrTx/>
              <a:buSzTx/>
              <a:buFont typeface="Arial" panose="020B0604020202020204" pitchFamily="34" charset="0"/>
              <a:buNone/>
              <a:tabLst/>
              <a:defRPr/>
            </a:pP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Έχει ανακοινωθεί η πρόκληση προς τις επιχειρήσεις για συμμετοχή στο πρόγραμμα, </a:t>
            </a:r>
          </a:p>
          <a:p>
            <a:pPr marL="1344613" marR="0" lvl="0" indent="-717550" algn="just" defTabSz="1818010" rtl="0" eaLnBrk="1" fontAlgn="auto" latinLnBrk="0" hangingPunct="1">
              <a:lnSpc>
                <a:spcPct val="115000"/>
              </a:lnSpc>
              <a:spcBef>
                <a:spcPts val="600"/>
              </a:spcBef>
              <a:spcAft>
                <a:spcPts val="600"/>
              </a:spcAft>
              <a:buClrTx/>
              <a:buSzTx/>
              <a:buFont typeface="Arial" panose="020B0604020202020204" pitchFamily="34" charset="0"/>
              <a:buNone/>
              <a:tabLst/>
              <a:defRPr/>
            </a:pP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μέσω της ιστοσελίδας και των κοινωνικών μέσων δικτύωσης της </a:t>
            </a:r>
            <a:r>
              <a:rPr kumimoji="0" lang="el-GR" sz="2300" b="0" i="1"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ΔΥΠΑ</a:t>
            </a: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και του ΠΑΔΚΣ </a:t>
            </a:r>
          </a:p>
          <a:p>
            <a:pPr marL="1344613" marR="0" lvl="0" indent="0" algn="just" defTabSz="1818010" rtl="0" eaLnBrk="1" fontAlgn="auto" latinLnBrk="0" hangingPunct="1">
              <a:lnSpc>
                <a:spcPct val="115000"/>
              </a:lnSpc>
              <a:spcBef>
                <a:spcPts val="600"/>
              </a:spcBef>
              <a:spcAft>
                <a:spcPts val="600"/>
              </a:spcAft>
              <a:buClrTx/>
              <a:buSzTx/>
              <a:buFont typeface="Arial" panose="020B0604020202020204" pitchFamily="34" charset="0"/>
              <a:buNone/>
              <a:tabLst/>
              <a:defRPr/>
            </a:pPr>
            <a:endParaRPr kumimoji="0" lang="el-GR" sz="18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a:p>
            <a:pPr marL="447675" marR="0" lvl="0" indent="-447675" algn="just" defTabSz="1818010" rtl="0" eaLnBrk="1" fontAlgn="auto" latinLnBrk="0" hangingPunct="1">
              <a:lnSpc>
                <a:spcPct val="115000"/>
              </a:lnSpc>
              <a:spcBef>
                <a:spcPts val="1988"/>
              </a:spcBef>
              <a:spcAft>
                <a:spcPts val="600"/>
              </a:spcAft>
              <a:buClrTx/>
              <a:buSzTx/>
              <a:buFont typeface="Symbol" panose="05050102010706020507" pitchFamily="18" charset="2"/>
              <a:buBlip>
                <a:blip r:embed="rId2"/>
              </a:buBlip>
              <a:tabLst/>
              <a:defRPr/>
            </a:pPr>
            <a:r>
              <a:rPr kumimoji="0" lang="el-GR" sz="41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«Μαθητεία </a:t>
            </a:r>
            <a:r>
              <a:rPr kumimoji="0" lang="el-GR" sz="4100" b="1" i="0"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Μεταλυκειακού</a:t>
            </a:r>
            <a:r>
              <a:rPr kumimoji="0" lang="el-GR" sz="41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έτους </a:t>
            </a:r>
            <a:r>
              <a:rPr kumimoji="0" lang="el-GR" sz="4100" b="1" i="0"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ΕΠΑΛ</a:t>
            </a:r>
            <a:r>
              <a:rPr kumimoji="0" lang="el-GR" sz="41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a:t>
            </a:r>
            <a:r>
              <a:rPr kumimoji="0" lang="el-GR" sz="4100" b="1" i="0"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ΕΑΕΚ</a:t>
            </a:r>
            <a:r>
              <a:rPr kumimoji="0" lang="el-GR" sz="41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15 έως 29 ετών» </a:t>
            </a:r>
            <a:endParaRPr kumimoji="0" lang="en-US" sz="41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a:p>
            <a:pPr marL="985838" marR="0" lvl="1" indent="-447675" algn="just" defTabSz="1818010" rtl="0" eaLnBrk="1" fontAlgn="auto" latinLnBrk="0" hangingPunct="1">
              <a:lnSpc>
                <a:spcPct val="115000"/>
              </a:lnSpc>
              <a:spcBef>
                <a:spcPts val="994"/>
              </a:spcBef>
              <a:spcAft>
                <a:spcPts val="0"/>
              </a:spcAft>
              <a:buClrTx/>
              <a:buSzTx/>
              <a:buFont typeface="Wingdings" panose="05000000000000000000" pitchFamily="2" charset="2"/>
              <a:buChar char="Ø"/>
              <a:tabLst/>
              <a:defRPr/>
            </a:pP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Επιστημονικό Συνέδριο «Μαθητεία, Καινοτομίας &amp; Ηγεσία: Δημιουργώντας ευέλικτα μοντέλα επαγγελματικής εκπαίδευσης», </a:t>
            </a:r>
          </a:p>
          <a:p>
            <a:pPr marL="985838" marR="0" lvl="1" indent="0" algn="just" defTabSz="1818010" rtl="0" eaLnBrk="1" fontAlgn="auto" latinLnBrk="0" hangingPunct="1">
              <a:lnSpc>
                <a:spcPct val="115000"/>
              </a:lnSpc>
              <a:spcBef>
                <a:spcPts val="994"/>
              </a:spcBef>
              <a:spcAft>
                <a:spcPts val="600"/>
              </a:spcAft>
              <a:buClrTx/>
              <a:buSzTx/>
              <a:buFont typeface="Arial" panose="020B0604020202020204" pitchFamily="34" charset="0"/>
              <a:buNone/>
              <a:tabLst/>
              <a:defRPr/>
            </a:pP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Κομοτηνή 23-25/05/2025 </a:t>
            </a:r>
          </a:p>
          <a:p>
            <a:pPr marL="985838" marR="0" lvl="1" indent="-447675" algn="just" defTabSz="1818010" rtl="0" eaLnBrk="1" fontAlgn="auto" latinLnBrk="0" hangingPunct="1">
              <a:lnSpc>
                <a:spcPct val="115000"/>
              </a:lnSpc>
              <a:spcBef>
                <a:spcPts val="994"/>
              </a:spcBef>
              <a:spcAft>
                <a:spcPts val="0"/>
              </a:spcAft>
              <a:buClrTx/>
              <a:buSzTx/>
              <a:buFont typeface="Wingdings" panose="05000000000000000000" pitchFamily="2" charset="2"/>
              <a:buChar char="Ø"/>
              <a:tabLst/>
              <a:defRPr/>
            </a:pP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Συμμετοχή στη </a:t>
            </a:r>
            <a:r>
              <a:rPr kumimoji="0" lang="el-GR" sz="2300" b="0" i="1" u="none" strike="noStrike" kern="1200" cap="none" spc="0" normalizeH="0" baseline="0" noProof="0" dirty="0" err="1">
                <a:ln>
                  <a:noFill/>
                </a:ln>
                <a:solidFill>
                  <a:srgbClr val="0D4F8C"/>
                </a:solidFill>
                <a:effectLst/>
                <a:uLnTx/>
                <a:uFillTx/>
                <a:latin typeface="Trebuchet MS" panose="020B0603020202020204" pitchFamily="34" charset="0"/>
                <a:ea typeface="+mn-ea"/>
                <a:cs typeface="+mn-cs"/>
              </a:rPr>
              <a:t>89</a:t>
            </a:r>
            <a:r>
              <a:rPr kumimoji="0" lang="el-GR" sz="2300" b="0" i="1" u="none" strike="noStrike" kern="1200" cap="none" spc="0" normalizeH="0" baseline="30000" noProof="0" dirty="0" err="1">
                <a:ln>
                  <a:noFill/>
                </a:ln>
                <a:solidFill>
                  <a:srgbClr val="0D4F8C"/>
                </a:solidFill>
                <a:effectLst/>
                <a:uLnTx/>
                <a:uFillTx/>
                <a:latin typeface="Trebuchet MS" panose="020B0603020202020204" pitchFamily="34" charset="0"/>
                <a:ea typeface="+mn-ea"/>
                <a:cs typeface="+mn-cs"/>
              </a:rPr>
              <a:t>η</a:t>
            </a: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 ΔΕΘ. Διοργάνωση ειδικής εκδήλωσης αφιερωμένης στη Μαθητεία, </a:t>
            </a:r>
          </a:p>
          <a:p>
            <a:pPr marL="985838" marR="0" lvl="1" indent="0" algn="just" defTabSz="1818010" rtl="0" eaLnBrk="1" fontAlgn="auto" latinLnBrk="0" hangingPunct="1">
              <a:lnSpc>
                <a:spcPct val="115000"/>
              </a:lnSpc>
              <a:spcBef>
                <a:spcPts val="994"/>
              </a:spcBef>
              <a:spcAft>
                <a:spcPts val="600"/>
              </a:spcAft>
              <a:buClrTx/>
              <a:buSzTx/>
              <a:buFont typeface="Arial" panose="020B0604020202020204" pitchFamily="34" charset="0"/>
              <a:buNone/>
              <a:tabLst/>
              <a:defRPr/>
            </a:pP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με παρουσιάσεις Συντονιστών και μαθητευόμενων-ωφελούμενων</a:t>
            </a:r>
            <a:endParaRPr kumimoji="0" lang="en-US"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a:p>
            <a:pPr marL="985838" marR="0" lvl="1" indent="-447675" algn="just" defTabSz="1818010" rtl="0" eaLnBrk="1" fontAlgn="auto" latinLnBrk="0" hangingPunct="1">
              <a:lnSpc>
                <a:spcPct val="115000"/>
              </a:lnSpc>
              <a:spcBef>
                <a:spcPts val="994"/>
              </a:spcBef>
              <a:spcAft>
                <a:spcPts val="0"/>
              </a:spcAft>
              <a:buClrTx/>
              <a:buSzTx/>
              <a:buFont typeface="Wingdings" panose="05000000000000000000" pitchFamily="2" charset="2"/>
              <a:buChar char="Ø"/>
              <a:tabLst/>
              <a:defRPr/>
            </a:pP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Πληροφοριακό Σύστημα Διαχείρισης «Τάξης Μαθητείας»</a:t>
            </a:r>
            <a:r>
              <a:rPr kumimoji="0" lang="fr-FR" sz="2300" b="1" i="0" u="none" strike="noStrike" kern="1200" cap="none" spc="0" normalizeH="0" baseline="0" noProof="0" dirty="0">
                <a:ln>
                  <a:noFill/>
                </a:ln>
                <a:solidFill>
                  <a:srgbClr val="0563C1"/>
                </a:solidFill>
                <a:effectLst/>
                <a:uLnTx/>
                <a:uFillTx/>
                <a:latin typeface="Trebuchet MS" panose="020B0603020202020204" pitchFamily="34" charset="0"/>
                <a:ea typeface="+mn-ea"/>
                <a:cs typeface="+mn-cs"/>
                <a:hlinkClick r:id="rId3">
                  <a:extLst>
                    <a:ext uri="{A12FA001-AC4F-418D-AE19-62706E023703}">
                      <ahyp:hlinkClr xmlns:ahyp="http://schemas.microsoft.com/office/drawing/2018/hyperlinkcolor" val="tx"/>
                    </a:ext>
                  </a:extLst>
                </a:hlinkClick>
              </a:rPr>
              <a:t> </a:t>
            </a:r>
            <a:r>
              <a:rPr kumimoji="0" lang="fr-FR" sz="2300" b="1" i="0" u="none" strike="noStrike" kern="1200" cap="none" spc="0" normalizeH="0" baseline="0" noProof="0" dirty="0">
                <a:ln>
                  <a:noFill/>
                </a:ln>
                <a:solidFill>
                  <a:srgbClr val="79CA4C"/>
                </a:solidFill>
                <a:effectLst/>
                <a:uLnTx/>
                <a:uFillTx/>
                <a:latin typeface="Trebuchet MS" panose="020B0603020202020204" pitchFamily="34" charset="0"/>
                <a:ea typeface="+mn-ea"/>
                <a:cs typeface="+mn-cs"/>
                <a:hlinkClick r:id="rId3">
                  <a:extLst>
                    <a:ext uri="{A12FA001-AC4F-418D-AE19-62706E023703}">
                      <ahyp:hlinkClr xmlns:ahyp="http://schemas.microsoft.com/office/drawing/2018/hyperlinkcolor" val="tx"/>
                    </a:ext>
                  </a:extLst>
                </a:hlinkClick>
              </a:rPr>
              <a:t>https://e-mathiteia.minedu.gov.gr/</a:t>
            </a:r>
            <a:endParaRPr kumimoji="0" lang="el-GR" sz="2300" b="1" i="0" u="none" strike="noStrike" kern="1200" cap="none" spc="0" normalizeH="0" baseline="0" noProof="0" dirty="0">
              <a:ln>
                <a:noFill/>
              </a:ln>
              <a:solidFill>
                <a:srgbClr val="79CA4C"/>
              </a:solidFill>
              <a:effectLst/>
              <a:uLnTx/>
              <a:uFillTx/>
              <a:latin typeface="Trebuchet MS" panose="020B0603020202020204" pitchFamily="34" charset="0"/>
              <a:ea typeface="+mn-ea"/>
              <a:cs typeface="+mn-cs"/>
            </a:endParaRPr>
          </a:p>
          <a:p>
            <a:pPr marL="985838" marR="0" lvl="1" indent="0" algn="just" defTabSz="1818010" rtl="0" eaLnBrk="1" fontAlgn="auto" latinLnBrk="0" hangingPunct="1">
              <a:lnSpc>
                <a:spcPct val="115000"/>
              </a:lnSpc>
              <a:spcBef>
                <a:spcPts val="994"/>
              </a:spcBef>
              <a:spcAft>
                <a:spcPts val="600"/>
              </a:spcAft>
              <a:buClrTx/>
              <a:buSzTx/>
              <a:buFont typeface="Arial" panose="020B0604020202020204" pitchFamily="34" charset="0"/>
              <a:buNone/>
              <a:tabLst>
                <a:tab pos="1435100" algn="l"/>
              </a:tabLst>
              <a:defRPr/>
            </a:pPr>
            <a:r>
              <a:rPr kumimoji="0" lang="el-GR" sz="2300" b="0" i="1"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όπου παρακολουθείται η πράξη και αναρτάται το ενημερωτικό υλικό</a:t>
            </a:r>
          </a:p>
          <a:p>
            <a:pPr marL="985838" marR="0" lvl="1" indent="0" algn="just" defTabSz="1818010" rtl="0" eaLnBrk="1" fontAlgn="auto" latinLnBrk="0" hangingPunct="1">
              <a:lnSpc>
                <a:spcPct val="115000"/>
              </a:lnSpc>
              <a:spcBef>
                <a:spcPts val="994"/>
              </a:spcBef>
              <a:spcAft>
                <a:spcPts val="600"/>
              </a:spcAft>
              <a:buClrTx/>
              <a:buSzTx/>
              <a:buFont typeface="Arial" panose="020B0604020202020204" pitchFamily="34" charset="0"/>
              <a:buNone/>
              <a:tabLst>
                <a:tab pos="1435100" algn="l"/>
              </a:tabLst>
              <a:defRPr/>
            </a:pPr>
            <a:endParaRPr kumimoji="0" lang="en-US" sz="2200" b="1" i="1" u="none" strike="noStrike" kern="1200" cap="none" spc="0" normalizeH="0" baseline="0" noProof="0" dirty="0">
              <a:ln>
                <a:noFill/>
              </a:ln>
              <a:solidFill>
                <a:srgbClr val="79CA4C"/>
              </a:solidFill>
              <a:effectLst/>
              <a:uLnTx/>
              <a:uFillTx/>
              <a:latin typeface="Trebuchet MS" panose="020B0603020202020204" pitchFamily="34" charset="0"/>
              <a:ea typeface="+mn-ea"/>
              <a:cs typeface="+mn-cs"/>
            </a:endParaRPr>
          </a:p>
          <a:p>
            <a:pPr marL="447675" marR="0" lvl="0" indent="-447675" algn="just" defTabSz="1818010" rtl="0" eaLnBrk="1" fontAlgn="auto" latinLnBrk="0" hangingPunct="1">
              <a:lnSpc>
                <a:spcPct val="115000"/>
              </a:lnSpc>
              <a:spcBef>
                <a:spcPts val="1988"/>
              </a:spcBef>
              <a:spcAft>
                <a:spcPts val="600"/>
              </a:spcAft>
              <a:buClrTx/>
              <a:buSzTx/>
              <a:buFont typeface="Symbol" panose="05050102010706020507" pitchFamily="18" charset="2"/>
              <a:buBlip>
                <a:blip r:embed="rId2"/>
              </a:buBlip>
              <a:tabLst/>
              <a:defRPr/>
            </a:pPr>
            <a:r>
              <a:rPr kumimoji="0" lang="el-GR" sz="41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«Παρατηρητήριο Ισότητας των Φύλων»</a:t>
            </a:r>
            <a:endParaRPr kumimoji="0" lang="en-US" sz="4100" b="1"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a:p>
            <a:pPr marL="0" marR="0" lvl="0" indent="0" algn="just" defTabSz="1818010" rtl="0" eaLnBrk="1" fontAlgn="auto" latinLnBrk="0" hangingPunct="1">
              <a:lnSpc>
                <a:spcPct val="115000"/>
              </a:lnSpc>
              <a:spcBef>
                <a:spcPts val="600"/>
              </a:spcBef>
              <a:spcAft>
                <a:spcPts val="60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a:p>
            <a:pPr marL="447675" marR="0" lvl="0" indent="-447675" algn="just" defTabSz="1818010" rtl="0" eaLnBrk="1" fontAlgn="auto" latinLnBrk="0" hangingPunct="1">
              <a:lnSpc>
                <a:spcPct val="100000"/>
              </a:lnSpc>
              <a:spcBef>
                <a:spcPts val="1988"/>
              </a:spcBef>
              <a:spcAft>
                <a:spcPts val="600"/>
              </a:spcAft>
              <a:buClr>
                <a:srgbClr val="92D050"/>
              </a:buClr>
              <a:buSzTx/>
              <a:buFont typeface="Wingdings" panose="05000000000000000000" pitchFamily="2" charset="2"/>
              <a:buChar char="v"/>
              <a:tabLst/>
              <a:defRPr/>
            </a:pPr>
            <a:r>
              <a:rPr kumimoji="0" lang="el-GR" sz="33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rPr>
              <a:t>Συνεργασία με τους δικαιούχους για τη διαμόρφωση σχεδίου προβολής των έργων</a:t>
            </a:r>
          </a:p>
          <a:p>
            <a:pPr marL="454503" marR="0" lvl="0" indent="-454503" algn="l" defTabSz="1818010" rtl="0" eaLnBrk="1" fontAlgn="auto" latinLnBrk="0" hangingPunct="1">
              <a:lnSpc>
                <a:spcPct val="90000"/>
              </a:lnSpc>
              <a:spcBef>
                <a:spcPts val="1988"/>
              </a:spcBef>
              <a:spcAft>
                <a:spcPts val="0"/>
              </a:spcAft>
              <a:buClrTx/>
              <a:buSzTx/>
              <a:buFont typeface="Arial" panose="020B0604020202020204" pitchFamily="34" charset="0"/>
              <a:buChar char="•"/>
              <a:tabLst/>
              <a:defRPr/>
            </a:pPr>
            <a:endParaRPr kumimoji="0" lang="el-GR" sz="1600" b="0" i="0" u="none" strike="noStrike" kern="1200" cap="none" spc="0" normalizeH="0" baseline="0" noProof="0" dirty="0">
              <a:ln>
                <a:noFill/>
              </a:ln>
              <a:solidFill>
                <a:srgbClr val="0D4F8C"/>
              </a:solidFill>
              <a:effectLst/>
              <a:uLnTx/>
              <a:uFillTx/>
              <a:latin typeface="Trebuchet MS" panose="020B0603020202020204" pitchFamily="34" charset="0"/>
              <a:ea typeface="+mn-ea"/>
              <a:cs typeface="+mn-cs"/>
            </a:endParaRPr>
          </a:p>
        </p:txBody>
      </p:sp>
      <p:pic>
        <p:nvPicPr>
          <p:cNvPr id="7" name="Εικόνα 6">
            <a:extLst>
              <a:ext uri="{FF2B5EF4-FFF2-40B4-BE49-F238E27FC236}">
                <a16:creationId xmlns:a16="http://schemas.microsoft.com/office/drawing/2014/main" id="{BD57437C-65C7-75FF-922E-DC1148F8D68E}"/>
              </a:ext>
            </a:extLst>
          </p:cNvPr>
          <p:cNvPicPr>
            <a:picLocks noChangeAspect="1"/>
          </p:cNvPicPr>
          <p:nvPr/>
        </p:nvPicPr>
        <p:blipFill>
          <a:blip r:embed="rId4"/>
          <a:stretch>
            <a:fillRect/>
          </a:stretch>
        </p:blipFill>
        <p:spPr>
          <a:xfrm>
            <a:off x="15841465" y="8268989"/>
            <a:ext cx="6021464" cy="4651370"/>
          </a:xfrm>
          <a:prstGeom prst="rect">
            <a:avLst/>
          </a:prstGeom>
        </p:spPr>
      </p:pic>
      <p:pic>
        <p:nvPicPr>
          <p:cNvPr id="9" name="Εικόνα 8">
            <a:extLst>
              <a:ext uri="{FF2B5EF4-FFF2-40B4-BE49-F238E27FC236}">
                <a16:creationId xmlns:a16="http://schemas.microsoft.com/office/drawing/2014/main" id="{FDF690E7-53E4-FDD9-1287-60662A27D767}"/>
              </a:ext>
            </a:extLst>
          </p:cNvPr>
          <p:cNvPicPr>
            <a:picLocks noChangeAspect="1"/>
          </p:cNvPicPr>
          <p:nvPr/>
        </p:nvPicPr>
        <p:blipFill>
          <a:blip r:embed="rId5"/>
          <a:stretch>
            <a:fillRect/>
          </a:stretch>
        </p:blipFill>
        <p:spPr>
          <a:xfrm>
            <a:off x="17698120" y="5636930"/>
            <a:ext cx="6021464" cy="2515517"/>
          </a:xfrm>
          <a:prstGeom prst="rect">
            <a:avLst/>
          </a:prstGeom>
        </p:spPr>
      </p:pic>
      <mc:AlternateContent xmlns:mc="http://schemas.openxmlformats.org/markup-compatibility/2006" xmlns:p14="http://schemas.microsoft.com/office/powerpoint/2010/main">
        <mc:Choice Requires="p14">
          <p:contentPart p14:bwMode="auto" r:id="rId6">
            <p14:nvContentPartPr>
              <p14:cNvPr id="10" name="Γραφή 9">
                <a:extLst>
                  <a:ext uri="{FF2B5EF4-FFF2-40B4-BE49-F238E27FC236}">
                    <a16:creationId xmlns:a16="http://schemas.microsoft.com/office/drawing/2014/main" id="{E31A5EF0-5C04-4A4A-C7A5-0227B5032678}"/>
                  </a:ext>
                </a:extLst>
              </p14:cNvPr>
              <p14:cNvContentPartPr/>
              <p14:nvPr/>
            </p14:nvContentPartPr>
            <p14:xfrm>
              <a:off x="2940325" y="7440600"/>
              <a:ext cx="360" cy="360"/>
            </p14:xfrm>
          </p:contentPart>
        </mc:Choice>
        <mc:Fallback xmlns="">
          <p:pic>
            <p:nvPicPr>
              <p:cNvPr id="10" name="Γραφή 9">
                <a:extLst>
                  <a:ext uri="{FF2B5EF4-FFF2-40B4-BE49-F238E27FC236}">
                    <a16:creationId xmlns:a16="http://schemas.microsoft.com/office/drawing/2014/main" id="{E31A5EF0-5C04-4A4A-C7A5-0227B5032678}"/>
                  </a:ext>
                </a:extLst>
              </p:cNvPr>
              <p:cNvPicPr/>
              <p:nvPr/>
            </p:nvPicPr>
            <p:blipFill>
              <a:blip r:embed="rId7"/>
              <a:stretch>
                <a:fillRect/>
              </a:stretch>
            </p:blipFill>
            <p:spPr>
              <a:xfrm>
                <a:off x="2931325" y="7431600"/>
                <a:ext cx="18000" cy="18000"/>
              </a:xfrm>
              <a:prstGeom prst="rect">
                <a:avLst/>
              </a:prstGeom>
            </p:spPr>
          </p:pic>
        </mc:Fallback>
      </mc:AlternateContent>
    </p:spTree>
    <p:extLst>
      <p:ext uri="{BB962C8B-B14F-4D97-AF65-F5344CB8AC3E}">
        <p14:creationId xmlns:p14="http://schemas.microsoft.com/office/powerpoint/2010/main" val="19364276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72F251B-4B98-267F-3CFB-5DCB9CE7AF3A}"/>
              </a:ext>
            </a:extLst>
          </p:cNvPr>
          <p:cNvSpPr>
            <a:spLocks noGrp="1"/>
          </p:cNvSpPr>
          <p:nvPr>
            <p:ph type="title"/>
          </p:nvPr>
        </p:nvSpPr>
        <p:spPr/>
        <p:txBody>
          <a:bodyPr/>
          <a:lstStyle/>
          <a:p>
            <a:r>
              <a:rPr lang="el-GR" sz="5400" b="1" dirty="0"/>
              <a:t>Επόμενες ενέργειες</a:t>
            </a:r>
          </a:p>
        </p:txBody>
      </p:sp>
      <p:sp>
        <p:nvSpPr>
          <p:cNvPr id="3" name="Θέση περιεχομένου 2">
            <a:extLst>
              <a:ext uri="{FF2B5EF4-FFF2-40B4-BE49-F238E27FC236}">
                <a16:creationId xmlns:a16="http://schemas.microsoft.com/office/drawing/2014/main" id="{7BF05526-F42A-FFC5-8F44-37FBDB0DBE86}"/>
              </a:ext>
            </a:extLst>
          </p:cNvPr>
          <p:cNvSpPr>
            <a:spLocks noGrp="1"/>
          </p:cNvSpPr>
          <p:nvPr>
            <p:ph idx="1"/>
          </p:nvPr>
        </p:nvSpPr>
        <p:spPr>
          <a:xfrm>
            <a:off x="1666468" y="2097742"/>
            <a:ext cx="20906602" cy="10201834"/>
          </a:xfrm>
        </p:spPr>
        <p:txBody>
          <a:bodyPr>
            <a:normAutofit lnSpcReduction="10000"/>
          </a:bodyPr>
          <a:lstStyle/>
          <a:p>
            <a:pPr marL="985838" indent="-985838">
              <a:spcBef>
                <a:spcPts val="2400"/>
              </a:spcBef>
              <a:buClr>
                <a:srgbClr val="79CA4C"/>
              </a:buClr>
              <a:buFont typeface="Wingdings" panose="05000000000000000000" pitchFamily="2" charset="2"/>
              <a:buChar char="Ø"/>
            </a:pPr>
            <a:r>
              <a:rPr lang="el-GR" sz="4400" dirty="0"/>
              <a:t>Εκπόνηση Στρατηγικής Επικοινωνίας </a:t>
            </a:r>
          </a:p>
          <a:p>
            <a:pPr marL="985838" indent="-985838">
              <a:spcBef>
                <a:spcPts val="2400"/>
              </a:spcBef>
              <a:buClr>
                <a:srgbClr val="79CA4C"/>
              </a:buClr>
              <a:buFont typeface="Wingdings" panose="05000000000000000000" pitchFamily="2" charset="2"/>
              <a:buChar char="Ø"/>
            </a:pPr>
            <a:r>
              <a:rPr lang="el-GR" sz="4400" dirty="0"/>
              <a:t>Αξιολόγηση της Στρατηγικής Επικοινωνίας και δράσεων επικοινωνίας και ενημέρωσης </a:t>
            </a:r>
            <a:r>
              <a:rPr lang="el-GR" sz="3000" i="1" dirty="0"/>
              <a:t>(</a:t>
            </a:r>
            <a:r>
              <a:rPr lang="en-US" sz="3000" i="1" dirty="0"/>
              <a:t>ex-ante, on-going, ex-post)</a:t>
            </a:r>
            <a:endParaRPr lang="el-GR" sz="3000" i="1" dirty="0"/>
          </a:p>
          <a:p>
            <a:pPr marL="985838" indent="-985838">
              <a:spcBef>
                <a:spcPts val="2400"/>
              </a:spcBef>
              <a:buClr>
                <a:srgbClr val="79CA4C"/>
              </a:buClr>
              <a:buFont typeface="Wingdings" panose="05000000000000000000" pitchFamily="2" charset="2"/>
              <a:buChar char="Ø"/>
            </a:pPr>
            <a:r>
              <a:rPr lang="el-GR" sz="4400" dirty="0"/>
              <a:t>Ενεργοποίηση του Δικτύου Δημοσιότητας Δικαιούχων του ΠΑΔΚΣ</a:t>
            </a:r>
          </a:p>
          <a:p>
            <a:pPr marL="985838" indent="-985838">
              <a:spcBef>
                <a:spcPts val="2400"/>
              </a:spcBef>
              <a:buClr>
                <a:srgbClr val="79CA4C"/>
              </a:buClr>
              <a:buFont typeface="Wingdings" panose="05000000000000000000" pitchFamily="2" charset="2"/>
              <a:buChar char="Ø"/>
            </a:pPr>
            <a:r>
              <a:rPr lang="el-GR" sz="4400" dirty="0"/>
              <a:t>Βελτίωση και εμπλουτισμός της ιστοσελίδας</a:t>
            </a:r>
          </a:p>
          <a:p>
            <a:pPr marL="985838" indent="-985838">
              <a:spcBef>
                <a:spcPts val="2400"/>
              </a:spcBef>
              <a:buClr>
                <a:srgbClr val="79CA4C"/>
              </a:buClr>
              <a:buFont typeface="Wingdings" panose="05000000000000000000" pitchFamily="2" charset="2"/>
              <a:buChar char="Ø"/>
            </a:pPr>
            <a:r>
              <a:rPr lang="el-GR" sz="4400" dirty="0"/>
              <a:t>Εντατικοποίηση προβολής στα μέσα κοινωνικής δικτύωσης</a:t>
            </a:r>
          </a:p>
          <a:p>
            <a:pPr marL="985838" indent="-985838">
              <a:spcBef>
                <a:spcPts val="2400"/>
              </a:spcBef>
              <a:buClr>
                <a:srgbClr val="79CA4C"/>
              </a:buClr>
              <a:buFont typeface="Wingdings" panose="05000000000000000000" pitchFamily="2" charset="2"/>
              <a:buChar char="Ø"/>
            </a:pPr>
            <a:r>
              <a:rPr lang="el-GR" sz="4400" dirty="0"/>
              <a:t>Δημιουργία ενημερωτικού φυλλαδίου για το Πρόγραμμα </a:t>
            </a:r>
            <a:r>
              <a:rPr lang="el-GR" sz="3200" i="1" dirty="0"/>
              <a:t>(έντυπη, ηλεκτρονική μορφή)</a:t>
            </a:r>
            <a:endParaRPr lang="el-GR" sz="4400" i="1" dirty="0"/>
          </a:p>
          <a:p>
            <a:pPr marL="985838" indent="-985838">
              <a:spcBef>
                <a:spcPts val="2400"/>
              </a:spcBef>
              <a:buClr>
                <a:srgbClr val="79CA4C"/>
              </a:buClr>
              <a:buFont typeface="Wingdings" panose="05000000000000000000" pitchFamily="2" charset="2"/>
              <a:buChar char="Ø"/>
            </a:pPr>
            <a:r>
              <a:rPr lang="el-GR" sz="4400" dirty="0"/>
              <a:t>Συνεργασία με δικαιούχους :</a:t>
            </a:r>
          </a:p>
          <a:p>
            <a:pPr lvl="1">
              <a:spcBef>
                <a:spcPts val="2400"/>
              </a:spcBef>
              <a:buClr>
                <a:srgbClr val="79CA4C"/>
              </a:buClr>
            </a:pPr>
            <a:r>
              <a:rPr lang="el-GR" sz="4000" dirty="0"/>
              <a:t>Τήρηση υποχρεώσεων επικοινωνίας και ενημέρωσης</a:t>
            </a:r>
          </a:p>
          <a:p>
            <a:pPr lvl="1">
              <a:spcBef>
                <a:spcPts val="2400"/>
              </a:spcBef>
              <a:buClr>
                <a:srgbClr val="79CA4C"/>
              </a:buClr>
            </a:pPr>
            <a:r>
              <a:rPr lang="el-GR" sz="4000" dirty="0"/>
              <a:t>Ενέργειες προβολής, κυρίως έργων Στρατηγικής Σημασίας</a:t>
            </a:r>
          </a:p>
          <a:p>
            <a:pPr marL="985838" indent="-985838">
              <a:spcBef>
                <a:spcPts val="2400"/>
              </a:spcBef>
              <a:buClr>
                <a:srgbClr val="79CA4C"/>
              </a:buClr>
              <a:buFont typeface="Wingdings" panose="05000000000000000000" pitchFamily="2" charset="2"/>
              <a:buChar char="Ø"/>
            </a:pPr>
            <a:r>
              <a:rPr lang="el-GR" sz="4400" dirty="0"/>
              <a:t>Δημιουργία υπηρεσίας </a:t>
            </a:r>
            <a:r>
              <a:rPr lang="en-US" sz="4400" dirty="0"/>
              <a:t>newsletter</a:t>
            </a:r>
            <a:endParaRPr lang="el-GR" sz="4400" dirty="0"/>
          </a:p>
          <a:p>
            <a:pPr marL="985838" indent="-985838">
              <a:spcBef>
                <a:spcPts val="2400"/>
              </a:spcBef>
              <a:buClr>
                <a:srgbClr val="79CA4C"/>
              </a:buClr>
              <a:buFont typeface="Wingdings" panose="05000000000000000000" pitchFamily="2" charset="2"/>
              <a:buChar char="Ø"/>
            </a:pPr>
            <a:r>
              <a:rPr lang="el-GR" sz="4400" dirty="0"/>
              <a:t>Διοργάνωση εκδηλώσεων </a:t>
            </a:r>
          </a:p>
        </p:txBody>
      </p:sp>
    </p:spTree>
    <p:extLst>
      <p:ext uri="{BB962C8B-B14F-4D97-AF65-F5344CB8AC3E}">
        <p14:creationId xmlns:p14="http://schemas.microsoft.com/office/powerpoint/2010/main" val="364909045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33238540-EAB4-4027-906F-2E3CAEF69800}"/>
              </a:ext>
            </a:extLst>
          </p:cNvPr>
          <p:cNvSpPr>
            <a:spLocks noGrp="1"/>
          </p:cNvSpPr>
          <p:nvPr>
            <p:ph type="title"/>
          </p:nvPr>
        </p:nvSpPr>
        <p:spPr>
          <a:xfrm>
            <a:off x="1406758" y="1775281"/>
            <a:ext cx="20906602" cy="2651126"/>
          </a:xfrm>
        </p:spPr>
        <p:txBody>
          <a:bodyPr/>
          <a:lstStyle/>
          <a:p>
            <a:pPr algn="ctr"/>
            <a:r>
              <a:rPr lang="el-GR" dirty="0">
                <a:solidFill>
                  <a:srgbClr val="7030A0"/>
                </a:solidFill>
                <a:effectLst>
                  <a:outerShdw blurRad="38100" dist="38100" dir="2700000" algn="tl">
                    <a:srgbClr val="000000">
                      <a:alpha val="43137"/>
                    </a:srgbClr>
                  </a:outerShdw>
                </a:effectLst>
              </a:rPr>
              <a:t>5. Ενημέρωση για το Σχέδιο Αξιολόγησης του Προγράμματος</a:t>
            </a:r>
          </a:p>
        </p:txBody>
      </p:sp>
    </p:spTree>
    <p:extLst>
      <p:ext uri="{BB962C8B-B14F-4D97-AF65-F5344CB8AC3E}">
        <p14:creationId xmlns:p14="http://schemas.microsoft.com/office/powerpoint/2010/main" val="1554262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Εικόνα 8">
            <a:extLst>
              <a:ext uri="{FF2B5EF4-FFF2-40B4-BE49-F238E27FC236}">
                <a16:creationId xmlns:a16="http://schemas.microsoft.com/office/drawing/2014/main" id="{27C88612-8C0C-4050-90B5-98053CF82120}"/>
              </a:ext>
            </a:extLst>
          </p:cNvPr>
          <p:cNvPicPr>
            <a:picLocks noChangeAspect="1"/>
          </p:cNvPicPr>
          <p:nvPr/>
        </p:nvPicPr>
        <p:blipFill>
          <a:blip r:embed="rId2"/>
          <a:stretch>
            <a:fillRect/>
          </a:stretch>
        </p:blipFill>
        <p:spPr>
          <a:xfrm>
            <a:off x="1330680" y="2348152"/>
            <a:ext cx="19508015" cy="9262882"/>
          </a:xfrm>
          <a:prstGeom prst="rect">
            <a:avLst/>
          </a:prstGeom>
        </p:spPr>
      </p:pic>
      <p:pic>
        <p:nvPicPr>
          <p:cNvPr id="10" name="Εικόνα 9">
            <a:extLst>
              <a:ext uri="{FF2B5EF4-FFF2-40B4-BE49-F238E27FC236}">
                <a16:creationId xmlns:a16="http://schemas.microsoft.com/office/drawing/2014/main" id="{B211F9B3-D795-4D12-9538-6341C21935E1}"/>
              </a:ext>
            </a:extLst>
          </p:cNvPr>
          <p:cNvPicPr>
            <a:picLocks noChangeAspect="1"/>
          </p:cNvPicPr>
          <p:nvPr/>
        </p:nvPicPr>
        <p:blipFill>
          <a:blip r:embed="rId3"/>
          <a:stretch>
            <a:fillRect/>
          </a:stretch>
        </p:blipFill>
        <p:spPr>
          <a:xfrm>
            <a:off x="1330680" y="1127002"/>
            <a:ext cx="18048183" cy="1221150"/>
          </a:xfrm>
          <a:prstGeom prst="rect">
            <a:avLst/>
          </a:prstGeom>
        </p:spPr>
      </p:pic>
    </p:spTree>
    <p:extLst>
      <p:ext uri="{BB962C8B-B14F-4D97-AF65-F5344CB8AC3E}">
        <p14:creationId xmlns:p14="http://schemas.microsoft.com/office/powerpoint/2010/main" val="10069874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5AAB132D-0756-4812-A390-918BEAC1EF17}"/>
              </a:ext>
            </a:extLst>
          </p:cNvPr>
          <p:cNvPicPr>
            <a:picLocks noChangeAspect="1"/>
          </p:cNvPicPr>
          <p:nvPr/>
        </p:nvPicPr>
        <p:blipFill>
          <a:blip r:embed="rId2"/>
          <a:stretch>
            <a:fillRect/>
          </a:stretch>
        </p:blipFill>
        <p:spPr>
          <a:xfrm>
            <a:off x="1519027" y="1384355"/>
            <a:ext cx="19720721" cy="10690957"/>
          </a:xfrm>
          <a:prstGeom prst="rect">
            <a:avLst/>
          </a:prstGeom>
        </p:spPr>
      </p:pic>
    </p:spTree>
    <p:extLst>
      <p:ext uri="{BB962C8B-B14F-4D97-AF65-F5344CB8AC3E}">
        <p14:creationId xmlns:p14="http://schemas.microsoft.com/office/powerpoint/2010/main" val="15107720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0EEE44C9-5C09-4FFC-9E6B-BDAAD510B28F}"/>
              </a:ext>
            </a:extLst>
          </p:cNvPr>
          <p:cNvPicPr>
            <a:picLocks noChangeAspect="1"/>
          </p:cNvPicPr>
          <p:nvPr/>
        </p:nvPicPr>
        <p:blipFill>
          <a:blip r:embed="rId2"/>
          <a:stretch>
            <a:fillRect/>
          </a:stretch>
        </p:blipFill>
        <p:spPr>
          <a:xfrm>
            <a:off x="1802333" y="1242427"/>
            <a:ext cx="19507743" cy="10452268"/>
          </a:xfrm>
          <a:prstGeom prst="rect">
            <a:avLst/>
          </a:prstGeom>
        </p:spPr>
      </p:pic>
    </p:spTree>
    <p:extLst>
      <p:ext uri="{BB962C8B-B14F-4D97-AF65-F5344CB8AC3E}">
        <p14:creationId xmlns:p14="http://schemas.microsoft.com/office/powerpoint/2010/main" val="5434605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041FDAAA-AE60-47EE-90EB-A0CF04362647}"/>
              </a:ext>
            </a:extLst>
          </p:cNvPr>
          <p:cNvSpPr>
            <a:spLocks noGrp="1"/>
          </p:cNvSpPr>
          <p:nvPr>
            <p:ph type="title"/>
          </p:nvPr>
        </p:nvSpPr>
        <p:spPr>
          <a:xfrm>
            <a:off x="1406758" y="1775281"/>
            <a:ext cx="20906602" cy="2651126"/>
          </a:xfrm>
        </p:spPr>
        <p:txBody>
          <a:bodyPr>
            <a:normAutofit/>
          </a:bodyPr>
          <a:lstStyle/>
          <a:p>
            <a:pPr algn="ctr"/>
            <a:r>
              <a:rPr lang="el-GR" dirty="0">
                <a:solidFill>
                  <a:srgbClr val="7030A0"/>
                </a:solidFill>
                <a:effectLst>
                  <a:outerShdw blurRad="38100" dist="38100" dir="2700000" algn="tl">
                    <a:srgbClr val="000000">
                      <a:alpha val="43137"/>
                    </a:srgbClr>
                  </a:outerShdw>
                </a:effectLst>
              </a:rPr>
              <a:t>Επόμενες Ενέργειες της ΕΥΔ</a:t>
            </a:r>
            <a:endParaRPr lang="el-GR" dirty="0"/>
          </a:p>
        </p:txBody>
      </p:sp>
    </p:spTree>
    <p:extLst>
      <p:ext uri="{BB962C8B-B14F-4D97-AF65-F5344CB8AC3E}">
        <p14:creationId xmlns:p14="http://schemas.microsoft.com/office/powerpoint/2010/main" val="212430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Ορθογώνιο 2">
            <a:extLst>
              <a:ext uri="{FF2B5EF4-FFF2-40B4-BE49-F238E27FC236}">
                <a16:creationId xmlns:a16="http://schemas.microsoft.com/office/drawing/2014/main" id="{F0663E38-8D9C-4263-A7AD-483AA5827E0B}"/>
              </a:ext>
            </a:extLst>
          </p:cNvPr>
          <p:cNvSpPr/>
          <p:nvPr/>
        </p:nvSpPr>
        <p:spPr>
          <a:xfrm>
            <a:off x="15040069" y="12597204"/>
            <a:ext cx="5281767" cy="532903"/>
          </a:xfrm>
          <a:prstGeom prst="rect">
            <a:avLst/>
          </a:prstGeom>
        </p:spPr>
        <p:txBody>
          <a:bodyPr wrap="none">
            <a:spAutoFit/>
          </a:bodyPr>
          <a:lstStyle/>
          <a:p>
            <a:pPr>
              <a:lnSpc>
                <a:spcPct val="107000"/>
              </a:lnSpc>
              <a:spcAft>
                <a:spcPts val="800"/>
              </a:spcAft>
            </a:pPr>
            <a:r>
              <a:rPr lang="el-GR" sz="2800" dirty="0">
                <a:solidFill>
                  <a:srgbClr val="002060"/>
                </a:solidFill>
                <a:latin typeface="Calibri" panose="020F0502020204030204" pitchFamily="34" charset="0"/>
                <a:ea typeface="Calibri" panose="020F0502020204030204" pitchFamily="34" charset="0"/>
                <a:cs typeface="Times New Roman" panose="02020603050405020304" pitchFamily="18" charset="0"/>
              </a:rPr>
              <a:t>Πηγή Στοιχείων: ΟΠΣ (12/11/2025)</a:t>
            </a:r>
            <a:endParaRPr lang="el-GR" sz="40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Εικόνα 3">
            <a:extLst>
              <a:ext uri="{FF2B5EF4-FFF2-40B4-BE49-F238E27FC236}">
                <a16:creationId xmlns:a16="http://schemas.microsoft.com/office/drawing/2014/main" id="{6D01745C-1F74-4E43-B6EF-02A3126B6CF4}"/>
              </a:ext>
            </a:extLst>
          </p:cNvPr>
          <p:cNvPicPr>
            <a:picLocks noChangeAspect="1"/>
          </p:cNvPicPr>
          <p:nvPr/>
        </p:nvPicPr>
        <p:blipFill>
          <a:blip r:embed="rId2"/>
          <a:stretch>
            <a:fillRect/>
          </a:stretch>
        </p:blipFill>
        <p:spPr>
          <a:xfrm>
            <a:off x="1858220" y="1676574"/>
            <a:ext cx="19904500" cy="10695246"/>
          </a:xfrm>
          <a:prstGeom prst="rect">
            <a:avLst/>
          </a:prstGeom>
        </p:spPr>
      </p:pic>
    </p:spTree>
    <p:extLst>
      <p:ext uri="{BB962C8B-B14F-4D97-AF65-F5344CB8AC3E}">
        <p14:creationId xmlns:p14="http://schemas.microsoft.com/office/powerpoint/2010/main" val="24084525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18B0ECE9-7163-476E-9206-0A3B609F99A4}"/>
              </a:ext>
            </a:extLst>
          </p:cNvPr>
          <p:cNvSpPr>
            <a:spLocks noGrp="1"/>
          </p:cNvSpPr>
          <p:nvPr>
            <p:ph type="title"/>
          </p:nvPr>
        </p:nvSpPr>
        <p:spPr>
          <a:xfrm>
            <a:off x="1406758" y="1775280"/>
            <a:ext cx="20906602" cy="3417821"/>
          </a:xfrm>
        </p:spPr>
        <p:txBody>
          <a:bodyPr>
            <a:normAutofit/>
          </a:bodyPr>
          <a:lstStyle/>
          <a:p>
            <a:pPr algn="ctr"/>
            <a:r>
              <a:rPr lang="el-GR" sz="7200" dirty="0">
                <a:effectLst>
                  <a:outerShdw blurRad="38100" dist="38100" dir="2700000" algn="tl">
                    <a:srgbClr val="000000">
                      <a:alpha val="43137"/>
                    </a:srgbClr>
                  </a:outerShdw>
                </a:effectLst>
              </a:rPr>
              <a:t>  </a:t>
            </a:r>
            <a:r>
              <a:rPr lang="el-GR" sz="7200" dirty="0">
                <a:solidFill>
                  <a:srgbClr val="7030A0"/>
                </a:solidFill>
                <a:effectLst>
                  <a:outerShdw blurRad="38100" dist="38100" dir="2700000" algn="tl">
                    <a:srgbClr val="000000">
                      <a:alpha val="43137"/>
                    </a:srgbClr>
                  </a:outerShdw>
                </a:effectLst>
              </a:rPr>
              <a:t>Άλλα θέματα</a:t>
            </a:r>
            <a:endParaRPr lang="el-GR" sz="7200" dirty="0">
              <a:solidFill>
                <a:srgbClr val="7030A0"/>
              </a:solidFill>
            </a:endParaRPr>
          </a:p>
        </p:txBody>
      </p:sp>
    </p:spTree>
    <p:extLst>
      <p:ext uri="{BB962C8B-B14F-4D97-AF65-F5344CB8AC3E}">
        <p14:creationId xmlns:p14="http://schemas.microsoft.com/office/powerpoint/2010/main" val="21973203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A059D03-ACB5-49EA-9F99-E35F8EC6104A}"/>
              </a:ext>
            </a:extLst>
          </p:cNvPr>
          <p:cNvSpPr txBox="1">
            <a:spLocks/>
          </p:cNvSpPr>
          <p:nvPr/>
        </p:nvSpPr>
        <p:spPr>
          <a:xfrm>
            <a:off x="1619338" y="1311215"/>
            <a:ext cx="20906602" cy="5037827"/>
          </a:xfrm>
          <a:prstGeom prst="rect">
            <a:avLst/>
          </a:prstGeom>
        </p:spPr>
        <p:txBody>
          <a:bodyPr>
            <a:normAutofit fontScale="97500" lnSpcReduction="10000"/>
          </a:bodyPr>
          <a:lstStyle>
            <a:lvl1pPr algn="l" defTabSz="1818010" rtl="0" eaLnBrk="1" latinLnBrk="0" hangingPunct="1">
              <a:lnSpc>
                <a:spcPct val="90000"/>
              </a:lnSpc>
              <a:spcBef>
                <a:spcPct val="0"/>
              </a:spcBef>
              <a:buNone/>
              <a:defRPr sz="8748" kern="1200">
                <a:solidFill>
                  <a:schemeClr val="tx1"/>
                </a:solidFill>
                <a:latin typeface="+mj-lt"/>
                <a:ea typeface="+mj-ea"/>
                <a:cs typeface="+mj-cs"/>
              </a:defRPr>
            </a:lvl1pPr>
          </a:lstStyle>
          <a:p>
            <a:pPr algn="ctr"/>
            <a:r>
              <a:rPr lang="en-US" sz="9800" b="1" baseline="30000" dirty="0">
                <a:solidFill>
                  <a:srgbClr val="19BEDE"/>
                </a:solidFill>
                <a:effectLst>
                  <a:outerShdw blurRad="38100" dist="38100" dir="2700000" algn="tl">
                    <a:srgbClr val="000000">
                      <a:alpha val="43137"/>
                    </a:srgbClr>
                  </a:outerShdw>
                </a:effectLst>
                <a:latin typeface="Trebuchet MS" panose="020B0603020202020204" pitchFamily="34" charset="0"/>
              </a:rPr>
              <a:t>4</a:t>
            </a:r>
            <a:r>
              <a:rPr lang="el-GR" sz="9800" b="1" baseline="30000" dirty="0">
                <a:solidFill>
                  <a:srgbClr val="19BEDE"/>
                </a:solidFill>
                <a:effectLst>
                  <a:outerShdw blurRad="38100" dist="38100" dir="2700000" algn="tl">
                    <a:srgbClr val="000000">
                      <a:alpha val="43137"/>
                    </a:srgbClr>
                  </a:outerShdw>
                </a:effectLst>
                <a:latin typeface="Trebuchet MS" panose="020B0603020202020204" pitchFamily="34" charset="0"/>
              </a:rPr>
              <a:t>η</a:t>
            </a:r>
            <a:r>
              <a:rPr lang="el-GR" sz="9800" b="1" dirty="0">
                <a:solidFill>
                  <a:srgbClr val="19BEDE"/>
                </a:solidFill>
                <a:effectLst>
                  <a:outerShdw blurRad="38100" dist="38100" dir="2700000" algn="tl">
                    <a:srgbClr val="000000">
                      <a:alpha val="43137"/>
                    </a:srgbClr>
                  </a:outerShdw>
                </a:effectLst>
                <a:latin typeface="Trebuchet MS" panose="020B0603020202020204" pitchFamily="34" charset="0"/>
              </a:rPr>
              <a:t> Συνεδρίαση </a:t>
            </a:r>
            <a:br>
              <a:rPr lang="en-US" sz="9800" b="1" dirty="0">
                <a:solidFill>
                  <a:srgbClr val="19BEDE"/>
                </a:solidFill>
                <a:effectLst>
                  <a:outerShdw blurRad="38100" dist="38100" dir="2700000" algn="tl">
                    <a:srgbClr val="000000">
                      <a:alpha val="43137"/>
                    </a:srgbClr>
                  </a:outerShdw>
                </a:effectLst>
                <a:latin typeface="Trebuchet MS" panose="020B0603020202020204" pitchFamily="34" charset="0"/>
              </a:rPr>
            </a:br>
            <a:r>
              <a:rPr lang="en-US" sz="2800" b="1" dirty="0">
                <a:solidFill>
                  <a:srgbClr val="19BEDE"/>
                </a:solidFill>
                <a:effectLst>
                  <a:outerShdw blurRad="38100" dist="38100" dir="2700000" algn="tl">
                    <a:srgbClr val="000000">
                      <a:alpha val="43137"/>
                    </a:srgbClr>
                  </a:outerShdw>
                </a:effectLst>
                <a:latin typeface="Trebuchet MS" panose="020B0603020202020204" pitchFamily="34" charset="0"/>
              </a:rPr>
              <a:t> </a:t>
            </a:r>
            <a:br>
              <a:rPr lang="el-GR" sz="8800" b="1" dirty="0">
                <a:solidFill>
                  <a:srgbClr val="19BEDE"/>
                </a:solidFill>
                <a:effectLst>
                  <a:outerShdw blurRad="38100" dist="38100" dir="2700000" algn="tl">
                    <a:srgbClr val="000000">
                      <a:alpha val="43137"/>
                    </a:srgbClr>
                  </a:outerShdw>
                </a:effectLst>
                <a:latin typeface="Trebuchet MS" panose="020B0603020202020204" pitchFamily="34" charset="0"/>
              </a:rPr>
            </a:br>
            <a:r>
              <a:rPr lang="el-GR" sz="73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Επιτροπής Παρακολούθησης του Προγράμματος</a:t>
            </a:r>
            <a:br>
              <a:rPr lang="el-GR" sz="73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br>
            <a:r>
              <a:rPr lang="el-GR" sz="73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«Ανθρώπινο Δυναμικό &amp; Κοινωνική Συνοχή» </a:t>
            </a:r>
            <a:br>
              <a:rPr lang="el-GR" sz="53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br>
            <a:br>
              <a:rPr lang="el-GR" sz="6000" b="1" dirty="0">
                <a:solidFill>
                  <a:srgbClr val="19BEDE"/>
                </a:solidFill>
                <a:effectLst>
                  <a:outerShdw blurRad="38100" dist="38100" dir="2700000" algn="tl">
                    <a:srgbClr val="000000">
                      <a:alpha val="43137"/>
                    </a:srgbClr>
                  </a:outerShdw>
                </a:effectLst>
                <a:latin typeface="Trebuchet MS" panose="020B0603020202020204" pitchFamily="34" charset="0"/>
              </a:rPr>
            </a:br>
            <a:r>
              <a:rPr lang="el-GR" sz="6700" b="1" dirty="0">
                <a:solidFill>
                  <a:srgbClr val="00B050"/>
                </a:solidFill>
                <a:effectLst>
                  <a:outerShdw blurRad="38100" dist="38100" dir="2700000" algn="tl">
                    <a:srgbClr val="000000">
                      <a:alpha val="43137"/>
                    </a:srgbClr>
                  </a:outerShdw>
                </a:effectLst>
                <a:latin typeface="Trebuchet MS" panose="020B0603020202020204" pitchFamily="34" charset="0"/>
              </a:rPr>
              <a:t>Αθήνα, 2</a:t>
            </a:r>
            <a:r>
              <a:rPr lang="en-US" sz="6700" b="1" dirty="0">
                <a:solidFill>
                  <a:srgbClr val="00B050"/>
                </a:solidFill>
                <a:effectLst>
                  <a:outerShdw blurRad="38100" dist="38100" dir="2700000" algn="tl">
                    <a:srgbClr val="000000">
                      <a:alpha val="43137"/>
                    </a:srgbClr>
                  </a:outerShdw>
                </a:effectLst>
                <a:latin typeface="Trebuchet MS" panose="020B0603020202020204" pitchFamily="34" charset="0"/>
              </a:rPr>
              <a:t>4</a:t>
            </a:r>
            <a:r>
              <a:rPr lang="el-GR" sz="6700" b="1" dirty="0">
                <a:solidFill>
                  <a:srgbClr val="00B050"/>
                </a:solidFill>
                <a:effectLst>
                  <a:outerShdw blurRad="38100" dist="38100" dir="2700000" algn="tl">
                    <a:srgbClr val="000000">
                      <a:alpha val="43137"/>
                    </a:srgbClr>
                  </a:outerShdw>
                </a:effectLst>
                <a:latin typeface="Trebuchet MS" panose="020B0603020202020204" pitchFamily="34" charset="0"/>
              </a:rPr>
              <a:t> Νοεμβρίου 202</a:t>
            </a:r>
            <a:r>
              <a:rPr lang="en-US" sz="6700" b="1" dirty="0">
                <a:solidFill>
                  <a:srgbClr val="00B050"/>
                </a:solidFill>
                <a:effectLst>
                  <a:outerShdw blurRad="38100" dist="38100" dir="2700000" algn="tl">
                    <a:srgbClr val="000000">
                      <a:alpha val="43137"/>
                    </a:srgbClr>
                  </a:outerShdw>
                </a:effectLst>
                <a:latin typeface="Trebuchet MS" panose="020B0603020202020204" pitchFamily="34" charset="0"/>
              </a:rPr>
              <a:t>5</a:t>
            </a:r>
            <a:endParaRPr lang="el-GR" sz="7300" b="1" dirty="0">
              <a:solidFill>
                <a:srgbClr val="00B050"/>
              </a:solidFill>
              <a:effectLst>
                <a:outerShdw blurRad="38100" dist="38100" dir="2700000" algn="tl">
                  <a:srgbClr val="000000">
                    <a:alpha val="43137"/>
                  </a:srgbClr>
                </a:outerShdw>
              </a:effectLst>
              <a:latin typeface="Trebuchet MS" panose="020B0603020202020204" pitchFamily="34" charset="0"/>
            </a:endParaRPr>
          </a:p>
        </p:txBody>
      </p:sp>
      <p:sp>
        <p:nvSpPr>
          <p:cNvPr id="4" name="TextBox 3">
            <a:extLst>
              <a:ext uri="{FF2B5EF4-FFF2-40B4-BE49-F238E27FC236}">
                <a16:creationId xmlns:a16="http://schemas.microsoft.com/office/drawing/2014/main" id="{2C1CBC40-76E3-42DF-9D17-ACA2D85EA56E}"/>
              </a:ext>
            </a:extLst>
          </p:cNvPr>
          <p:cNvSpPr txBox="1"/>
          <p:nvPr/>
        </p:nvSpPr>
        <p:spPr>
          <a:xfrm>
            <a:off x="838200" y="6374874"/>
            <a:ext cx="17335500" cy="2215991"/>
          </a:xfrm>
          <a:prstGeom prst="rect">
            <a:avLst/>
          </a:prstGeom>
          <a:noFill/>
        </p:spPr>
        <p:txBody>
          <a:bodyPr wrap="square">
            <a:spAutoFit/>
          </a:bodyPr>
          <a:lstStyle/>
          <a:p>
            <a:pPr marL="5830888" algn="just"/>
            <a:r>
              <a:rPr lang="el-GR" sz="6600" b="1" dirty="0">
                <a:solidFill>
                  <a:srgbClr val="19BEDE"/>
                </a:solidFill>
                <a:effectLst>
                  <a:outerShdw blurRad="38100" dist="38100" dir="2700000" algn="tl">
                    <a:srgbClr val="000000">
                      <a:alpha val="43137"/>
                    </a:srgbClr>
                  </a:outerShdw>
                </a:effectLst>
                <a:latin typeface="Trebuchet MS" panose="020B0603020202020204" pitchFamily="34" charset="0"/>
              </a:rPr>
              <a:t>ΙΙΙ. Ειδικά Θέματα</a:t>
            </a:r>
          </a:p>
          <a:p>
            <a:pPr marL="5830888" algn="just"/>
            <a:r>
              <a:rPr lang="el-GR" sz="3600" b="1" dirty="0">
                <a:solidFill>
                  <a:schemeClr val="tx1"/>
                </a:solidFill>
              </a:rPr>
              <a:t>Παρεμβάσεις Εθνικής Αρχής Συντονισμού επί οριζόντιων θεμάτων</a:t>
            </a:r>
          </a:p>
        </p:txBody>
      </p:sp>
      <p:graphicFrame>
        <p:nvGraphicFramePr>
          <p:cNvPr id="5" name="Πίνακας 4">
            <a:extLst>
              <a:ext uri="{FF2B5EF4-FFF2-40B4-BE49-F238E27FC236}">
                <a16:creationId xmlns:a16="http://schemas.microsoft.com/office/drawing/2014/main" id="{09B8C6E1-CDD2-4DE4-B597-8923EB470BD2}"/>
              </a:ext>
            </a:extLst>
          </p:cNvPr>
          <p:cNvGraphicFramePr>
            <a:graphicFrameLocks noGrp="1"/>
          </p:cNvGraphicFramePr>
          <p:nvPr>
            <p:extLst>
              <p:ext uri="{D42A27DB-BD31-4B8C-83A1-F6EECF244321}">
                <p14:modId xmlns:p14="http://schemas.microsoft.com/office/powerpoint/2010/main" val="2174319487"/>
              </p:ext>
            </p:extLst>
          </p:nvPr>
        </p:nvGraphicFramePr>
        <p:xfrm>
          <a:off x="3381554" y="8902461"/>
          <a:ext cx="17701403" cy="3039070"/>
        </p:xfrm>
        <a:graphic>
          <a:graphicData uri="http://schemas.openxmlformats.org/drawingml/2006/table">
            <a:tbl>
              <a:tblPr firstRow="1" firstCol="1" bandRow="1"/>
              <a:tblGrid>
                <a:gridCol w="17701403">
                  <a:extLst>
                    <a:ext uri="{9D8B030D-6E8A-4147-A177-3AD203B41FA5}">
                      <a16:colId xmlns:a16="http://schemas.microsoft.com/office/drawing/2014/main" val="427513324"/>
                    </a:ext>
                  </a:extLst>
                </a:gridCol>
              </a:tblGrid>
              <a:tr h="3039070">
                <a:tc>
                  <a:txBody>
                    <a:bodyPr/>
                    <a:lstStyle/>
                    <a:p>
                      <a:pPr marL="342900" lvl="0" indent="-342900">
                        <a:buFont typeface="Wingdings" panose="05000000000000000000" pitchFamily="2" charset="2"/>
                        <a:buChar char=""/>
                      </a:pPr>
                      <a:r>
                        <a:rPr lang="el-GR" sz="2800" dirty="0">
                          <a:solidFill>
                            <a:srgbClr val="000000"/>
                          </a:solidFill>
                          <a:effectLst/>
                          <a:latin typeface="+mn-lt"/>
                          <a:ea typeface="Times New Roman" panose="02020603050405020304" pitchFamily="18" charset="0"/>
                          <a:cs typeface="Calibri" panose="020F0502020204030204" pitchFamily="34" charset="0"/>
                        </a:rPr>
                        <a:t>Ενεργοποίηση Προγραμμάτων 2021-27 </a:t>
                      </a:r>
                      <a:endParaRPr lang="el-GR" sz="2800" dirty="0">
                        <a:solidFill>
                          <a:srgbClr val="000000"/>
                        </a:solidFill>
                        <a:effectLst/>
                        <a:latin typeface="+mn-lt"/>
                        <a:ea typeface="Times New Roman" panose="02020603050405020304" pitchFamily="18" charset="0"/>
                        <a:cs typeface="Arial" panose="020B0604020202020204" pitchFamily="34" charset="0"/>
                      </a:endParaRPr>
                    </a:p>
                    <a:p>
                      <a:pPr marL="342900" lvl="0" indent="-342900">
                        <a:buFont typeface="Wingdings" panose="05000000000000000000" pitchFamily="2" charset="2"/>
                        <a:buChar char=""/>
                      </a:pPr>
                      <a:r>
                        <a:rPr lang="el-GR" sz="2800" dirty="0">
                          <a:solidFill>
                            <a:srgbClr val="000000"/>
                          </a:solidFill>
                          <a:effectLst/>
                          <a:latin typeface="+mn-lt"/>
                          <a:ea typeface="Times New Roman" panose="02020603050405020304" pitchFamily="18" charset="0"/>
                          <a:cs typeface="Calibri" panose="020F0502020204030204" pitchFamily="34" charset="0"/>
                        </a:rPr>
                        <a:t>Ενεργοποίηση δράσεων  ΕΚΤ+ στα περιφερειακά και τομεακά προγράμματα και ενημέρωση για θέματα ΕΚΤ+</a:t>
                      </a:r>
                      <a:r>
                        <a:rPr lang="en-US" sz="2800" dirty="0">
                          <a:solidFill>
                            <a:srgbClr val="000000"/>
                          </a:solidFill>
                          <a:effectLst/>
                          <a:latin typeface="+mn-lt"/>
                          <a:ea typeface="Times New Roman" panose="02020603050405020304" pitchFamily="18" charset="0"/>
                          <a:cs typeface="Calibri" panose="020F0502020204030204" pitchFamily="34" charset="0"/>
                        </a:rPr>
                        <a:t> </a:t>
                      </a:r>
                    </a:p>
                    <a:p>
                      <a:pPr marL="342900" lvl="0" indent="-342900">
                        <a:buFont typeface="Wingdings" panose="05000000000000000000" pitchFamily="2" charset="2"/>
                        <a:buChar char=""/>
                      </a:pPr>
                      <a:r>
                        <a:rPr lang="el-GR" sz="2800" dirty="0">
                          <a:solidFill>
                            <a:srgbClr val="000000"/>
                          </a:solidFill>
                          <a:effectLst/>
                          <a:latin typeface="+mn-lt"/>
                          <a:ea typeface="Times New Roman" panose="02020603050405020304" pitchFamily="18" charset="0"/>
                          <a:cs typeface="Calibri" panose="020F0502020204030204" pitchFamily="34" charset="0"/>
                        </a:rPr>
                        <a:t>Ενδιάμεση Αναθεώρηση Προγραμμάτων 2021-2027 – Νέες Προτεραιότητες</a:t>
                      </a:r>
                      <a:endParaRPr lang="en-US" sz="2800" dirty="0">
                        <a:solidFill>
                          <a:srgbClr val="000000"/>
                        </a:solidFill>
                        <a:effectLst/>
                        <a:latin typeface="+mn-lt"/>
                        <a:ea typeface="Times New Roman" panose="02020603050405020304" pitchFamily="18" charset="0"/>
                        <a:cs typeface="Calibri" panose="020F0502020204030204" pitchFamily="34" charset="0"/>
                      </a:endParaRPr>
                    </a:p>
                    <a:p>
                      <a:pPr marL="342900" lvl="0" indent="-342900">
                        <a:buFont typeface="Wingdings" panose="05000000000000000000" pitchFamily="2" charset="2"/>
                        <a:buChar char=""/>
                      </a:pPr>
                      <a:r>
                        <a:rPr lang="el-GR" sz="2800" dirty="0">
                          <a:effectLst/>
                          <a:latin typeface="+mn-lt"/>
                          <a:ea typeface="Cambria" panose="02040503050406030204" pitchFamily="18" charset="0"/>
                          <a:cs typeface="Calibri" panose="020F0502020204030204" pitchFamily="34" charset="0"/>
                        </a:rPr>
                        <a:t>Παρουσίαση πορείας Αναγκαίων Όρων, Αξιολόγησης και Δεικτών</a:t>
                      </a:r>
                      <a:endParaRPr lang="en-US" sz="2800" dirty="0">
                        <a:effectLst/>
                        <a:latin typeface="+mn-lt"/>
                        <a:ea typeface="Cambria" panose="02040503050406030204" pitchFamily="18" charset="0"/>
                        <a:cs typeface="Calibri" panose="020F0502020204030204" pitchFamily="34" charset="0"/>
                      </a:endParaRPr>
                    </a:p>
                    <a:p>
                      <a:pPr marL="342900" lvl="0" indent="-342900">
                        <a:buFont typeface="Wingdings" panose="05000000000000000000" pitchFamily="2" charset="2"/>
                        <a:buChar char=""/>
                      </a:pPr>
                      <a:r>
                        <a:rPr lang="el-GR" sz="2800" dirty="0">
                          <a:effectLst/>
                          <a:latin typeface="+mn-lt"/>
                          <a:ea typeface="Cambria" panose="02040503050406030204" pitchFamily="18" charset="0"/>
                          <a:cs typeface="Calibri" panose="020F0502020204030204" pitchFamily="34" charset="0"/>
                        </a:rPr>
                        <a:t> Λοιπά Οριζόντια Θέματα </a:t>
                      </a:r>
                      <a:endParaRPr lang="el-GR" sz="2800" dirty="0">
                        <a:effectLst/>
                        <a:latin typeface="+mn-lt"/>
                        <a:ea typeface="Cambria" panose="02040503050406030204" pitchFamily="18" charset="0"/>
                        <a:cs typeface="Cambria" panose="02040503050406030204"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2382974723"/>
                  </a:ext>
                </a:extLst>
              </a:tr>
            </a:tbl>
          </a:graphicData>
        </a:graphic>
      </p:graphicFrame>
    </p:spTree>
    <p:extLst>
      <p:ext uri="{BB962C8B-B14F-4D97-AF65-F5344CB8AC3E}">
        <p14:creationId xmlns:p14="http://schemas.microsoft.com/office/powerpoint/2010/main" val="73726859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53843" y="983411"/>
            <a:ext cx="20906602" cy="5900468"/>
          </a:xfrm>
        </p:spPr>
        <p:txBody>
          <a:bodyPr>
            <a:normAutofit fontScale="90000"/>
          </a:bodyPr>
          <a:lstStyle/>
          <a:p>
            <a:pPr algn="ctr"/>
            <a:r>
              <a:rPr lang="en-US" sz="11900" b="1" baseline="30000" dirty="0">
                <a:solidFill>
                  <a:srgbClr val="19BEDE"/>
                </a:solidFill>
                <a:effectLst>
                  <a:outerShdw blurRad="38100" dist="38100" dir="2700000" algn="tl">
                    <a:srgbClr val="000000">
                      <a:alpha val="43137"/>
                    </a:srgbClr>
                  </a:outerShdw>
                </a:effectLst>
                <a:latin typeface="Trebuchet MS" panose="020B0603020202020204" pitchFamily="34" charset="0"/>
              </a:rPr>
              <a:t>4</a:t>
            </a:r>
            <a:r>
              <a:rPr lang="el-GR" sz="11900" b="1" baseline="30000" dirty="0">
                <a:solidFill>
                  <a:srgbClr val="19BEDE"/>
                </a:solidFill>
                <a:effectLst>
                  <a:outerShdw blurRad="38100" dist="38100" dir="2700000" algn="tl">
                    <a:srgbClr val="000000">
                      <a:alpha val="43137"/>
                    </a:srgbClr>
                  </a:outerShdw>
                </a:effectLst>
                <a:latin typeface="Trebuchet MS" panose="020B0603020202020204" pitchFamily="34" charset="0"/>
              </a:rPr>
              <a:t>η</a:t>
            </a:r>
            <a:r>
              <a:rPr lang="el-GR" sz="11900" b="1" dirty="0">
                <a:solidFill>
                  <a:srgbClr val="19BEDE"/>
                </a:solidFill>
                <a:effectLst>
                  <a:outerShdw blurRad="38100" dist="38100" dir="2700000" algn="tl">
                    <a:srgbClr val="000000">
                      <a:alpha val="43137"/>
                    </a:srgbClr>
                  </a:outerShdw>
                </a:effectLst>
                <a:latin typeface="Trebuchet MS" panose="020B0603020202020204" pitchFamily="34" charset="0"/>
              </a:rPr>
              <a:t> Συνεδρίαση </a:t>
            </a:r>
            <a:br>
              <a:rPr lang="el-GR" sz="11900" b="1" dirty="0">
                <a:solidFill>
                  <a:srgbClr val="19BEDE"/>
                </a:solidFill>
                <a:effectLst>
                  <a:outerShdw blurRad="38100" dist="38100" dir="2700000" algn="tl">
                    <a:srgbClr val="000000">
                      <a:alpha val="43137"/>
                    </a:srgbClr>
                  </a:outerShdw>
                </a:effectLst>
                <a:latin typeface="Trebuchet MS" panose="020B0603020202020204" pitchFamily="34" charset="0"/>
              </a:rPr>
            </a:br>
            <a:r>
              <a:rPr lang="el-GR" sz="80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Επιτροπής Παρακολούθησης του Προγράμματος</a:t>
            </a:r>
            <a:br>
              <a:rPr lang="el-GR" sz="80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br>
            <a:r>
              <a:rPr lang="el-GR" sz="80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«Ανθρώπινο Δυναμικό &amp; Κοινωνική Συνοχή» </a:t>
            </a:r>
            <a:br>
              <a:rPr lang="el-GR" sz="8000" b="1" dirty="0">
                <a:solidFill>
                  <a:srgbClr val="19BEDE"/>
                </a:solidFill>
                <a:effectLst>
                  <a:outerShdw blurRad="38100" dist="38100" dir="2700000" algn="tl">
                    <a:srgbClr val="000000">
                      <a:alpha val="43137"/>
                    </a:srgbClr>
                  </a:outerShdw>
                </a:effectLst>
                <a:latin typeface="Trebuchet MS" panose="020B0603020202020204" pitchFamily="34" charset="0"/>
              </a:rPr>
            </a:br>
            <a:br>
              <a:rPr lang="el-GR" sz="8000" b="1" dirty="0">
                <a:solidFill>
                  <a:srgbClr val="19BEDE"/>
                </a:solidFill>
                <a:effectLst>
                  <a:outerShdw blurRad="38100" dist="38100" dir="2700000" algn="tl">
                    <a:srgbClr val="000000">
                      <a:alpha val="43137"/>
                    </a:srgbClr>
                  </a:outerShdw>
                </a:effectLst>
                <a:latin typeface="Trebuchet MS" panose="020B0603020202020204" pitchFamily="34" charset="0"/>
              </a:rPr>
            </a:br>
            <a:r>
              <a:rPr kumimoji="0" lang="el-GR" sz="7200" b="1"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Trebuchet MS" panose="020B0603020202020204" pitchFamily="34" charset="0"/>
                <a:ea typeface="+mn-ea"/>
                <a:cs typeface="+mn-cs"/>
              </a:rPr>
              <a:t>Αθήνα, </a:t>
            </a:r>
            <a:r>
              <a:rPr lang="en-US" sz="7200" b="1" dirty="0">
                <a:solidFill>
                  <a:srgbClr val="00B050"/>
                </a:solidFill>
                <a:effectLst>
                  <a:outerShdw blurRad="38100" dist="38100" dir="2700000" algn="tl">
                    <a:srgbClr val="000000">
                      <a:alpha val="43137"/>
                    </a:srgbClr>
                  </a:outerShdw>
                </a:effectLst>
                <a:latin typeface="Trebuchet MS" panose="020B0603020202020204" pitchFamily="34" charset="0"/>
                <a:ea typeface="+mn-ea"/>
                <a:cs typeface="+mn-cs"/>
              </a:rPr>
              <a:t>24</a:t>
            </a:r>
            <a:r>
              <a:rPr kumimoji="0" lang="el-GR" sz="7200" b="1"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Trebuchet MS" panose="020B0603020202020204" pitchFamily="34" charset="0"/>
                <a:ea typeface="+mn-ea"/>
                <a:cs typeface="+mn-cs"/>
              </a:rPr>
              <a:t> Νοεμβρίου 202</a:t>
            </a:r>
            <a:r>
              <a:rPr kumimoji="0" lang="en-US" sz="7200" b="1"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Trebuchet MS" panose="020B0603020202020204" pitchFamily="34" charset="0"/>
                <a:ea typeface="+mn-ea"/>
                <a:cs typeface="+mn-cs"/>
              </a:rPr>
              <a:t>5</a:t>
            </a:r>
            <a:endParaRPr lang="el-GR" sz="7300" b="1" dirty="0">
              <a:solidFill>
                <a:srgbClr val="00B050"/>
              </a:solidFill>
              <a:effectLst>
                <a:outerShdw blurRad="38100" dist="38100" dir="2700000" algn="tl">
                  <a:srgbClr val="000000">
                    <a:alpha val="43137"/>
                  </a:srgbClr>
                </a:outerShdw>
              </a:effectLst>
              <a:latin typeface="Trebuchet MS" panose="020B0603020202020204" pitchFamily="34" charset="0"/>
            </a:endParaRPr>
          </a:p>
        </p:txBody>
      </p:sp>
      <p:sp>
        <p:nvSpPr>
          <p:cNvPr id="3" name="Θέση κειμένου 2"/>
          <p:cNvSpPr>
            <a:spLocks noGrp="1"/>
          </p:cNvSpPr>
          <p:nvPr>
            <p:ph type="body" idx="1"/>
          </p:nvPr>
        </p:nvSpPr>
        <p:spPr>
          <a:xfrm>
            <a:off x="1653843" y="7280694"/>
            <a:ext cx="20906602" cy="4260252"/>
          </a:xfrm>
        </p:spPr>
        <p:txBody>
          <a:bodyPr>
            <a:normAutofit/>
          </a:bodyPr>
          <a:lstStyle/>
          <a:p>
            <a:pPr algn="ctr"/>
            <a:endParaRPr lang="el-GR" sz="7200" b="1" dirty="0">
              <a:solidFill>
                <a:srgbClr val="19BEDE"/>
              </a:solidFill>
              <a:effectLst>
                <a:outerShdw blurRad="38100" dist="38100" dir="2700000" algn="tl">
                  <a:srgbClr val="000000">
                    <a:alpha val="43137"/>
                  </a:srgbClr>
                </a:outerShdw>
              </a:effectLst>
              <a:latin typeface="Trebuchet MS" panose="020B0603020202020204" pitchFamily="34" charset="0"/>
            </a:endParaRPr>
          </a:p>
          <a:p>
            <a:pPr algn="ctr"/>
            <a:r>
              <a:rPr lang="el-GR" sz="7200" b="1" dirty="0">
                <a:solidFill>
                  <a:srgbClr val="19BEDE"/>
                </a:solidFill>
                <a:effectLst>
                  <a:outerShdw blurRad="38100" dist="38100" dir="2700000" algn="tl">
                    <a:srgbClr val="000000">
                      <a:alpha val="43137"/>
                    </a:srgbClr>
                  </a:outerShdw>
                </a:effectLst>
                <a:latin typeface="Trebuchet MS" panose="020B0603020202020204" pitchFamily="34" charset="0"/>
              </a:rPr>
              <a:t>Ι</a:t>
            </a:r>
            <a:r>
              <a:rPr lang="en-US" sz="7200" b="1" dirty="0">
                <a:solidFill>
                  <a:srgbClr val="19BEDE"/>
                </a:solidFill>
                <a:effectLst>
                  <a:outerShdw blurRad="38100" dist="38100" dir="2700000" algn="tl">
                    <a:srgbClr val="000000">
                      <a:alpha val="43137"/>
                    </a:srgbClr>
                  </a:outerShdw>
                </a:effectLst>
                <a:latin typeface="Trebuchet MS" panose="020B0603020202020204" pitchFamily="34" charset="0"/>
              </a:rPr>
              <a:t>V</a:t>
            </a:r>
            <a:r>
              <a:rPr lang="el-GR" sz="7200" b="1" dirty="0">
                <a:solidFill>
                  <a:srgbClr val="19BEDE"/>
                </a:solidFill>
                <a:effectLst>
                  <a:outerShdw blurRad="38100" dist="38100" dir="2700000" algn="tl">
                    <a:srgbClr val="000000">
                      <a:alpha val="43137"/>
                    </a:srgbClr>
                  </a:outerShdw>
                </a:effectLst>
                <a:latin typeface="Trebuchet MS" panose="020B0603020202020204" pitchFamily="34" charset="0"/>
              </a:rPr>
              <a:t>.  Συζήτηση - Παρεμβάσεις</a:t>
            </a:r>
          </a:p>
        </p:txBody>
      </p:sp>
    </p:spTree>
    <p:extLst>
      <p:ext uri="{BB962C8B-B14F-4D97-AF65-F5344CB8AC3E}">
        <p14:creationId xmlns:p14="http://schemas.microsoft.com/office/powerpoint/2010/main" val="119921397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53843" y="1069676"/>
            <a:ext cx="20906602" cy="6038490"/>
          </a:xfrm>
        </p:spPr>
        <p:txBody>
          <a:bodyPr>
            <a:normAutofit/>
          </a:bodyPr>
          <a:lstStyle/>
          <a:p>
            <a:pPr algn="ctr"/>
            <a:r>
              <a:rPr lang="en-US" sz="10700" b="1" baseline="30000" dirty="0">
                <a:solidFill>
                  <a:srgbClr val="19BEDE"/>
                </a:solidFill>
                <a:effectLst>
                  <a:outerShdw blurRad="38100" dist="38100" dir="2700000" algn="tl">
                    <a:srgbClr val="000000">
                      <a:alpha val="43137"/>
                    </a:srgbClr>
                  </a:outerShdw>
                </a:effectLst>
                <a:latin typeface="Trebuchet MS" panose="020B0603020202020204" pitchFamily="34" charset="0"/>
              </a:rPr>
              <a:t>4</a:t>
            </a:r>
            <a:r>
              <a:rPr lang="el-GR" sz="10700" b="1" baseline="30000" dirty="0">
                <a:solidFill>
                  <a:srgbClr val="19BEDE"/>
                </a:solidFill>
                <a:effectLst>
                  <a:outerShdw blurRad="38100" dist="38100" dir="2700000" algn="tl">
                    <a:srgbClr val="000000">
                      <a:alpha val="43137"/>
                    </a:srgbClr>
                  </a:outerShdw>
                </a:effectLst>
                <a:latin typeface="Trebuchet MS" panose="020B0603020202020204" pitchFamily="34" charset="0"/>
              </a:rPr>
              <a:t>η</a:t>
            </a:r>
            <a:r>
              <a:rPr lang="el-GR" sz="10700" b="1" dirty="0">
                <a:solidFill>
                  <a:srgbClr val="19BEDE"/>
                </a:solidFill>
                <a:effectLst>
                  <a:outerShdw blurRad="38100" dist="38100" dir="2700000" algn="tl">
                    <a:srgbClr val="000000">
                      <a:alpha val="43137"/>
                    </a:srgbClr>
                  </a:outerShdw>
                </a:effectLst>
                <a:latin typeface="Trebuchet MS" panose="020B0603020202020204" pitchFamily="34" charset="0"/>
              </a:rPr>
              <a:t> Συνεδρίαση </a:t>
            </a:r>
            <a:br>
              <a:rPr lang="el-GR" sz="6600" b="1" dirty="0">
                <a:solidFill>
                  <a:srgbClr val="19BEDE"/>
                </a:solidFill>
                <a:effectLst>
                  <a:outerShdw blurRad="38100" dist="38100" dir="2700000" algn="tl">
                    <a:srgbClr val="000000">
                      <a:alpha val="43137"/>
                    </a:srgbClr>
                  </a:outerShdw>
                </a:effectLst>
                <a:latin typeface="Trebuchet MS" panose="020B0603020202020204" pitchFamily="34" charset="0"/>
              </a:rPr>
            </a:br>
            <a:r>
              <a:rPr lang="el-GR" sz="72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Επιτροπής Παρακολούθησης του Προγράμματος</a:t>
            </a:r>
            <a:br>
              <a:rPr lang="el-GR" sz="72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br>
            <a:r>
              <a:rPr lang="el-GR" sz="72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t>«Ανθρώπινο Δυναμικό &amp; Κοινωνική Συνοχή» </a:t>
            </a:r>
            <a:br>
              <a:rPr lang="el-GR" sz="7200" b="1" dirty="0">
                <a:solidFill>
                  <a:schemeClr val="accent1">
                    <a:lumMod val="75000"/>
                  </a:schemeClr>
                </a:solidFill>
                <a:effectLst>
                  <a:outerShdw blurRad="38100" dist="38100" dir="2700000" algn="tl">
                    <a:srgbClr val="000000">
                      <a:alpha val="43137"/>
                    </a:srgbClr>
                  </a:outerShdw>
                </a:effectLst>
                <a:latin typeface="Trebuchet MS" panose="020B0603020202020204" pitchFamily="34" charset="0"/>
              </a:rPr>
            </a:br>
            <a:br>
              <a:rPr lang="el-GR" sz="6600" b="1" dirty="0">
                <a:solidFill>
                  <a:srgbClr val="19BEDE"/>
                </a:solidFill>
                <a:effectLst>
                  <a:outerShdw blurRad="38100" dist="38100" dir="2700000" algn="tl">
                    <a:srgbClr val="000000">
                      <a:alpha val="43137"/>
                    </a:srgbClr>
                  </a:outerShdw>
                </a:effectLst>
                <a:latin typeface="Trebuchet MS" panose="020B0603020202020204" pitchFamily="34" charset="0"/>
              </a:rPr>
            </a:br>
            <a:r>
              <a:rPr kumimoji="0" lang="el-GR" sz="6500" b="1"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Trebuchet MS" panose="020B0603020202020204" pitchFamily="34" charset="0"/>
                <a:ea typeface="+mj-ea"/>
                <a:cs typeface="+mj-cs"/>
              </a:rPr>
              <a:t>Αθήνα, </a:t>
            </a:r>
            <a:r>
              <a:rPr kumimoji="0" lang="en-US" sz="6500" b="1"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Trebuchet MS" panose="020B0603020202020204" pitchFamily="34" charset="0"/>
                <a:ea typeface="+mj-ea"/>
                <a:cs typeface="+mj-cs"/>
              </a:rPr>
              <a:t>24</a:t>
            </a:r>
            <a:r>
              <a:rPr kumimoji="0" lang="el-GR" sz="6500" b="1"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Trebuchet MS" panose="020B0603020202020204" pitchFamily="34" charset="0"/>
                <a:ea typeface="+mj-ea"/>
                <a:cs typeface="+mj-cs"/>
              </a:rPr>
              <a:t> Νοεμβρίου 202</a:t>
            </a:r>
            <a:r>
              <a:rPr lang="en-US" sz="6500" b="1" dirty="0">
                <a:solidFill>
                  <a:srgbClr val="00B050"/>
                </a:solidFill>
                <a:effectLst>
                  <a:outerShdw blurRad="38100" dist="38100" dir="2700000" algn="tl">
                    <a:srgbClr val="000000">
                      <a:alpha val="43137"/>
                    </a:srgbClr>
                  </a:outerShdw>
                </a:effectLst>
                <a:latin typeface="Trebuchet MS" panose="020B0603020202020204" pitchFamily="34" charset="0"/>
              </a:rPr>
              <a:t>5</a:t>
            </a:r>
            <a:endParaRPr lang="el-GR" sz="6600" b="1" dirty="0">
              <a:solidFill>
                <a:srgbClr val="00B050"/>
              </a:solidFill>
              <a:effectLst>
                <a:outerShdw blurRad="38100" dist="38100" dir="2700000" algn="tl">
                  <a:srgbClr val="000000">
                    <a:alpha val="43137"/>
                  </a:srgbClr>
                </a:outerShdw>
              </a:effectLst>
              <a:latin typeface="Trebuchet MS" panose="020B0603020202020204" pitchFamily="34" charset="0"/>
            </a:endParaRPr>
          </a:p>
        </p:txBody>
      </p:sp>
      <p:sp>
        <p:nvSpPr>
          <p:cNvPr id="3" name="Θέση κειμένου 2"/>
          <p:cNvSpPr>
            <a:spLocks noGrp="1"/>
          </p:cNvSpPr>
          <p:nvPr>
            <p:ph type="body" idx="1"/>
          </p:nvPr>
        </p:nvSpPr>
        <p:spPr>
          <a:xfrm>
            <a:off x="1653843" y="7108166"/>
            <a:ext cx="20906602" cy="5071135"/>
          </a:xfrm>
        </p:spPr>
        <p:txBody>
          <a:bodyPr>
            <a:normAutofit/>
          </a:bodyPr>
          <a:lstStyle/>
          <a:p>
            <a:pPr algn="ctr"/>
            <a:endParaRPr lang="el-GR" sz="6600" b="1" dirty="0">
              <a:solidFill>
                <a:srgbClr val="19BEDE"/>
              </a:solidFill>
              <a:effectLst>
                <a:outerShdw blurRad="38100" dist="38100" dir="2700000" algn="tl">
                  <a:srgbClr val="000000">
                    <a:alpha val="43137"/>
                  </a:srgbClr>
                </a:outerShdw>
              </a:effectLst>
              <a:latin typeface="Trebuchet MS" panose="020B0603020202020204" pitchFamily="34" charset="0"/>
            </a:endParaRPr>
          </a:p>
          <a:p>
            <a:pPr algn="ctr"/>
            <a:r>
              <a:rPr lang="en-US" sz="7200" b="1" dirty="0">
                <a:solidFill>
                  <a:srgbClr val="19BEDE"/>
                </a:solidFill>
                <a:effectLst>
                  <a:outerShdw blurRad="38100" dist="38100" dir="2700000" algn="tl">
                    <a:srgbClr val="000000">
                      <a:alpha val="43137"/>
                    </a:srgbClr>
                  </a:outerShdw>
                </a:effectLst>
                <a:latin typeface="Trebuchet MS" panose="020B0603020202020204" pitchFamily="34" charset="0"/>
              </a:rPr>
              <a:t>V</a:t>
            </a:r>
            <a:r>
              <a:rPr lang="el-GR" sz="7200" b="1" dirty="0">
                <a:solidFill>
                  <a:srgbClr val="19BEDE"/>
                </a:solidFill>
                <a:effectLst>
                  <a:outerShdw blurRad="38100" dist="38100" dir="2700000" algn="tl">
                    <a:srgbClr val="000000">
                      <a:alpha val="43137"/>
                    </a:srgbClr>
                  </a:outerShdw>
                </a:effectLst>
                <a:latin typeface="Trebuchet MS" panose="020B0603020202020204" pitchFamily="34" charset="0"/>
              </a:rPr>
              <a:t>. Συμπεράσματα - Αποφάσεις</a:t>
            </a:r>
          </a:p>
        </p:txBody>
      </p:sp>
    </p:spTree>
    <p:extLst>
      <p:ext uri="{BB962C8B-B14F-4D97-AF65-F5344CB8AC3E}">
        <p14:creationId xmlns:p14="http://schemas.microsoft.com/office/powerpoint/2010/main" val="278411803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1865875"/>
      </p:ext>
    </p:extLst>
  </p:cSld>
  <p:clrMapOvr>
    <a:masterClrMapping/>
  </p:clrMapOvr>
</p:sld>
</file>

<file path=ppt/theme/theme1.xml><?xml version="1.0" encoding="utf-8"?>
<a:theme xmlns:a="http://schemas.openxmlformats.org/drawingml/2006/main" name="Προσαρμοσμένη σχεδίαση">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Προσαρμοσμένη σχεδίαση">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ase">
  <a:themeElements>
    <a:clrScheme name="Θέμα του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base">
  <a:themeElements>
    <a:clrScheme name="Θέμα του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Προσαρμοσμένη σχεδίαση">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base">
  <a:themeElements>
    <a:clrScheme name="Θέμα του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base">
  <a:themeElements>
    <a:clrScheme name="Θέμα του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15483</TotalTime>
  <Words>5695</Words>
  <Application>Microsoft Office PowerPoint</Application>
  <PresentationFormat>Προσαρμογή</PresentationFormat>
  <Paragraphs>459</Paragraphs>
  <Slides>94</Slides>
  <Notes>0</Notes>
  <HiddenSlides>0</HiddenSlides>
  <MMClips>0</MMClips>
  <ScaleCrop>false</ScaleCrop>
  <HeadingPairs>
    <vt:vector size="6" baseType="variant">
      <vt:variant>
        <vt:lpstr>Γραμματοσειρές που χρησιμοποιούνται</vt:lpstr>
      </vt:variant>
      <vt:variant>
        <vt:i4>6</vt:i4>
      </vt:variant>
      <vt:variant>
        <vt:lpstr>Θέμα</vt:lpstr>
      </vt:variant>
      <vt:variant>
        <vt:i4>8</vt:i4>
      </vt:variant>
      <vt:variant>
        <vt:lpstr>Τίτλοι διαφανειών</vt:lpstr>
      </vt:variant>
      <vt:variant>
        <vt:i4>94</vt:i4>
      </vt:variant>
    </vt:vector>
  </HeadingPairs>
  <TitlesOfParts>
    <vt:vector size="108" baseType="lpstr">
      <vt:lpstr>Arial</vt:lpstr>
      <vt:lpstr>Calibri</vt:lpstr>
      <vt:lpstr>Calibri Light</vt:lpstr>
      <vt:lpstr>Symbol</vt:lpstr>
      <vt:lpstr>Trebuchet MS</vt:lpstr>
      <vt:lpstr>Wingdings</vt:lpstr>
      <vt:lpstr>Προσαρμοσμένη σχεδίαση</vt:lpstr>
      <vt:lpstr>1_Προσαρμοσμένη σχεδίαση</vt:lpstr>
      <vt:lpstr>base</vt:lpstr>
      <vt:lpstr>1_base</vt:lpstr>
      <vt:lpstr>2_Προσαρμοσμένη σχεδίαση</vt:lpstr>
      <vt:lpstr>2_base</vt:lpstr>
      <vt:lpstr>3_base</vt:lpstr>
      <vt:lpstr>Θέμα του Office</vt:lpstr>
      <vt:lpstr>Παρουσίαση του PowerPoint</vt:lpstr>
      <vt:lpstr>4η Συνεδρίαση  Επιτροπής Παρακολούθησης του Προγράμματος «Ανθρώπινο Δυναμικό &amp; Κοινωνική Συνοχή»   Αθήνα, 24 Νοεμβρίου 2025</vt:lpstr>
      <vt:lpstr>4η Συνεδρίαση  Επιτροπής Παρακολούθησης του Προγράμματος «Ανθρώπινο Δυναμικό &amp; Κοινωνική Συνοχή»   Αθήνα, 24 Νοεμβρίου 2025</vt:lpstr>
      <vt:lpstr>1α. Πορεία Υλοποίησης του Προγράμματος «Ανθρώπινο Δυναμικό &amp; Κοινωνική Συνοχή» 2021-2027</vt:lpstr>
      <vt:lpstr>Προτεραιότητες του Προγράμματος</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Προτεραιότητα 1 - Συστημικές / Οριζόντιες Παρεμβάσεις</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Προτεραιότητα 2 - Απασχόληση &amp; Αγορά Εργασίας</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Προτεραιότητα 3 -  Εκπαίδευση &amp; Διά Βίου Μάθηση</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Προτεραιότητα 4 - Κοινωνική Καινοτομία</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Προτεραιότητα 5 - Απασχόληση των Νέων (15-29 ετών) ΕΑΕΚ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Προτεραιότητα 6 - Επισιτιστική Βοήθεια και Υλική Στέρηση</vt:lpstr>
      <vt:lpstr>Παρουσίαση του PowerPoint</vt:lpstr>
      <vt:lpstr>Παρουσίαση του PowerPoint</vt:lpstr>
      <vt:lpstr>Παρουσίαση του PowerPoint</vt:lpstr>
      <vt:lpstr>Προτεραιότητα 7 – Τεχνική Βοήθεια</vt:lpstr>
      <vt:lpstr>Προτεραιότητα 7 – Τεχνική Βοήθεια</vt:lpstr>
      <vt:lpstr>Παρουσίαση του PowerPoint</vt:lpstr>
      <vt:lpstr>Παρουσίαση του PowerPoint</vt:lpstr>
      <vt:lpstr>Παρουσίαση του PowerPoint</vt:lpstr>
      <vt:lpstr>Προτεραιότητα 8 – Ενίσχυση δεξιοτήτων για τις Στρατηγικές Τεχνολογίες για την Ευρώπη (STEP)</vt:lpstr>
      <vt:lpstr>Προτεραιότητα 8 – Ενίσχυση δεξιοτήτων για τις Στρατηγικές Τεχνολογίες για την Ευρώπη (STEP)</vt:lpstr>
      <vt:lpstr>1β. Ενημέρωση για τον Προγραμματισμό των προσκλήσεων</vt:lpstr>
      <vt:lpstr>Παρουσίαση του PowerPoint</vt:lpstr>
      <vt:lpstr>Παρουσίαση του PowerPoint</vt:lpstr>
      <vt:lpstr>Παρουσίαση του PowerPoint</vt:lpstr>
      <vt:lpstr>2. Αναθεώρηση του Προγράμματος «Ανθρώπινο Δυναμικό &amp; Κοινωνική Συνοχή» 2021-2027 </vt:lpstr>
      <vt:lpstr>Παρουσίαση του PowerPoint</vt:lpstr>
      <vt:lpstr>Παρουσίαση του PowerPoint</vt:lpstr>
      <vt:lpstr>Παρουσίαση του PowerPoint</vt:lpstr>
      <vt:lpstr>3. Ενημέρωση για τις Πράξεις Στρατηγικής Σημασίας</vt:lpstr>
      <vt:lpstr>Πράξεις Στρατηγικής Σημασίας</vt:lpstr>
      <vt:lpstr>Πράξεις Στρατηγικής Σημασίας</vt:lpstr>
      <vt:lpstr>Πράξεις Στρατηγικής Σημασίας</vt:lpstr>
      <vt:lpstr>Πράξεις Στρατηγικής Σημασίας</vt:lpstr>
      <vt:lpstr>Πράξεις Στρατηγικής Σημασίας</vt:lpstr>
      <vt:lpstr>4.Ενημέρωση για την πρόοδο υλοποίησης των δράσεων Επικοινωνίας και Προβολής του Προγράμματος</vt:lpstr>
      <vt:lpstr>Επικοινωνία &amp; Προβολή ΠΑΔΚΣ</vt:lpstr>
      <vt:lpstr>Οδηγός Τήρησης Μέτρων Π&amp;Ε</vt:lpstr>
      <vt:lpstr>Ιστοσελίδα Προγράμματος</vt:lpstr>
      <vt:lpstr>Μέσα Κοινωνικής Δικτύωσης </vt:lpstr>
      <vt:lpstr>Προωθητικό Υλικό</vt:lpstr>
      <vt:lpstr>Ετήσια Επικοινωνιακά Γεγονότα</vt:lpstr>
      <vt:lpstr>Επόμενες ενέργειες</vt:lpstr>
      <vt:lpstr>5. Ενημέρωση για το Σχέδιο Αξιολόγησης του Προγράμματος</vt:lpstr>
      <vt:lpstr>Παρουσίαση του PowerPoint</vt:lpstr>
      <vt:lpstr>Παρουσίαση του PowerPoint</vt:lpstr>
      <vt:lpstr>Παρουσίαση του PowerPoint</vt:lpstr>
      <vt:lpstr>Επόμενες Ενέργειες της ΕΥΔ</vt:lpstr>
      <vt:lpstr>  Άλλα θέματα</vt:lpstr>
      <vt:lpstr>Παρουσίαση του PowerPoint</vt:lpstr>
      <vt:lpstr>4η Συνεδρίαση  Επιτροπής Παρακολούθησης του Προγράμματος «Ανθρώπινο Δυναμικό &amp; Κοινωνική Συνοχή»   Αθήνα, 24 Νοεμβρίου 2025</vt:lpstr>
      <vt:lpstr>4η Συνεδρίαση  Επιτροπής Παρακολούθησης του Προγράμματος «Ανθρώπινο Δυναμικό &amp; Κοινωνική Συνοχή»   Αθήνα, 24 Νοεμβρίου 2025</vt:lpstr>
      <vt:lpstr>Παρουσίαση του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Vasilis Vasilopoulos</dc:creator>
  <cp:lastModifiedBy>ΤΣΟΥΝΗ ΑΛΕΞΑΝΔΡΑ</cp:lastModifiedBy>
  <cp:revision>659</cp:revision>
  <cp:lastPrinted>2025-11-21T11:59:26Z</cp:lastPrinted>
  <dcterms:created xsi:type="dcterms:W3CDTF">2022-06-03T15:25:51Z</dcterms:created>
  <dcterms:modified xsi:type="dcterms:W3CDTF">2025-11-21T12:59:02Z</dcterms:modified>
</cp:coreProperties>
</file>